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Lst>
  <p:sldSz cx="50760313" cy="35999738"/>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CC"/>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315" autoAdjust="0"/>
  </p:normalViewPr>
  <p:slideViewPr>
    <p:cSldViewPr snapToGrid="0">
      <p:cViewPr>
        <p:scale>
          <a:sx n="100" d="100"/>
          <a:sy n="100" d="100"/>
        </p:scale>
        <p:origin x="12606" y="3246"/>
      </p:cViewPr>
      <p:guideLst>
        <p:guide orient="horz" pos="11338"/>
        <p:guide pos="1598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slide" Target="slides/slide2.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345000" y="5891669"/>
            <a:ext cx="38070000" cy="12533333"/>
          </a:xfrm>
        </p:spPr>
        <p:txBody>
          <a:bodyPr anchor="b"/>
          <a:lstStyle>
            <a:lvl1pPr algn="ctr">
              <a:defRPr sz="31495"/>
            </a:lvl1pPr>
          </a:lstStyle>
          <a:p>
            <a:r>
              <a:rPr lang="zh-CN" altLang="en-US"/>
              <a:t>单击此处编辑母版标题样式</a:t>
            </a:r>
          </a:p>
        </p:txBody>
      </p:sp>
      <p:sp>
        <p:nvSpPr>
          <p:cNvPr id="3" name="副标题 2"/>
          <p:cNvSpPr>
            <a:spLocks noGrp="1"/>
          </p:cNvSpPr>
          <p:nvPr>
            <p:ph type="subTitle" idx="1"/>
          </p:nvPr>
        </p:nvSpPr>
        <p:spPr>
          <a:xfrm>
            <a:off x="6345000" y="18908336"/>
            <a:ext cx="38070000" cy="8691664"/>
          </a:xfrm>
        </p:spPr>
        <p:txBody>
          <a:bodyPr/>
          <a:lstStyle>
            <a:lvl1pPr marL="0" indent="0" algn="ctr">
              <a:buNone/>
              <a:defRPr sz="12600"/>
            </a:lvl1pPr>
            <a:lvl2pPr marL="2400300" indent="0" algn="ctr">
              <a:buNone/>
              <a:defRPr sz="10500"/>
            </a:lvl2pPr>
            <a:lvl3pPr marL="4799965" indent="0" algn="ctr">
              <a:buNone/>
              <a:defRPr sz="9450"/>
            </a:lvl3pPr>
            <a:lvl4pPr marL="7200265" indent="0" algn="ctr">
              <a:buNone/>
              <a:defRPr sz="8400"/>
            </a:lvl4pPr>
            <a:lvl5pPr marL="9599930" indent="0" algn="ctr">
              <a:buNone/>
              <a:defRPr sz="8400"/>
            </a:lvl5pPr>
            <a:lvl6pPr marL="12000230" indent="0" algn="ctr">
              <a:buNone/>
              <a:defRPr sz="8400"/>
            </a:lvl6pPr>
            <a:lvl7pPr marL="14399895" indent="0" algn="ctr">
              <a:buNone/>
              <a:defRPr sz="8400"/>
            </a:lvl7pPr>
            <a:lvl8pPr marL="16800195" indent="0" algn="ctr">
              <a:buNone/>
              <a:defRPr sz="8400"/>
            </a:lvl8pPr>
            <a:lvl9pPr marL="19199860" indent="0" algn="ctr">
              <a:buNone/>
              <a:defRPr sz="84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36325125" y="1916667"/>
            <a:ext cx="10945125" cy="30508336"/>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489750" y="1916667"/>
            <a:ext cx="32200875" cy="30508336"/>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3463312" y="8975003"/>
            <a:ext cx="43780500" cy="14974998"/>
          </a:xfrm>
        </p:spPr>
        <p:txBody>
          <a:bodyPr anchor="b"/>
          <a:lstStyle>
            <a:lvl1pPr>
              <a:defRPr sz="31495"/>
            </a:lvl1pPr>
          </a:lstStyle>
          <a:p>
            <a:r>
              <a:rPr lang="zh-CN" altLang="en-US"/>
              <a:t>单击此处编辑母版标题样式</a:t>
            </a:r>
          </a:p>
        </p:txBody>
      </p:sp>
      <p:sp>
        <p:nvSpPr>
          <p:cNvPr id="3" name="文本占位符 2"/>
          <p:cNvSpPr>
            <a:spLocks noGrp="1"/>
          </p:cNvSpPr>
          <p:nvPr>
            <p:ph type="body" idx="1"/>
          </p:nvPr>
        </p:nvSpPr>
        <p:spPr>
          <a:xfrm>
            <a:off x="3463312" y="24091670"/>
            <a:ext cx="43780500" cy="7874997"/>
          </a:xfrm>
        </p:spPr>
        <p:txBody>
          <a:bodyPr/>
          <a:lstStyle>
            <a:lvl1pPr marL="0" indent="0">
              <a:buNone/>
              <a:defRPr sz="12600">
                <a:solidFill>
                  <a:schemeClr val="tx1">
                    <a:tint val="75000"/>
                  </a:schemeClr>
                </a:solidFill>
              </a:defRPr>
            </a:lvl1pPr>
            <a:lvl2pPr marL="2400300" indent="0">
              <a:buNone/>
              <a:defRPr sz="10500">
                <a:solidFill>
                  <a:schemeClr val="tx1">
                    <a:tint val="75000"/>
                  </a:schemeClr>
                </a:solidFill>
              </a:defRPr>
            </a:lvl2pPr>
            <a:lvl3pPr marL="4799965" indent="0">
              <a:buNone/>
              <a:defRPr sz="9450">
                <a:solidFill>
                  <a:schemeClr val="tx1">
                    <a:tint val="75000"/>
                  </a:schemeClr>
                </a:solidFill>
              </a:defRPr>
            </a:lvl3pPr>
            <a:lvl4pPr marL="7200265" indent="0">
              <a:buNone/>
              <a:defRPr sz="8400">
                <a:solidFill>
                  <a:schemeClr val="tx1">
                    <a:tint val="75000"/>
                  </a:schemeClr>
                </a:solidFill>
              </a:defRPr>
            </a:lvl4pPr>
            <a:lvl5pPr marL="9599930" indent="0">
              <a:buNone/>
              <a:defRPr sz="8400">
                <a:solidFill>
                  <a:schemeClr val="tx1">
                    <a:tint val="75000"/>
                  </a:schemeClr>
                </a:solidFill>
              </a:defRPr>
            </a:lvl5pPr>
            <a:lvl6pPr marL="12000230" indent="0">
              <a:buNone/>
              <a:defRPr sz="8400">
                <a:solidFill>
                  <a:schemeClr val="tx1">
                    <a:tint val="75000"/>
                  </a:schemeClr>
                </a:solidFill>
              </a:defRPr>
            </a:lvl6pPr>
            <a:lvl7pPr marL="14399895" indent="0">
              <a:buNone/>
              <a:defRPr sz="8400">
                <a:solidFill>
                  <a:schemeClr val="tx1">
                    <a:tint val="75000"/>
                  </a:schemeClr>
                </a:solidFill>
              </a:defRPr>
            </a:lvl7pPr>
            <a:lvl8pPr marL="16800195" indent="0">
              <a:buNone/>
              <a:defRPr sz="8400">
                <a:solidFill>
                  <a:schemeClr val="tx1">
                    <a:tint val="75000"/>
                  </a:schemeClr>
                </a:solidFill>
              </a:defRPr>
            </a:lvl8pPr>
            <a:lvl9pPr marL="19199860" indent="0">
              <a:buNone/>
              <a:defRPr sz="8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2018/5/30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3489750" y="9583333"/>
            <a:ext cx="21573000" cy="2284167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25697250" y="9583333"/>
            <a:ext cx="21573000" cy="2284167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3496361" y="1916667"/>
            <a:ext cx="43780500" cy="6958336"/>
          </a:xfrm>
        </p:spPr>
        <p:txBody>
          <a:bodyPr/>
          <a:lstStyle/>
          <a:p>
            <a:r>
              <a:rPr lang="zh-CN" altLang="en-US"/>
              <a:t>单击此处编辑母版标题样式</a:t>
            </a:r>
          </a:p>
        </p:txBody>
      </p:sp>
      <p:sp>
        <p:nvSpPr>
          <p:cNvPr id="3" name="文本占位符 2"/>
          <p:cNvSpPr>
            <a:spLocks noGrp="1"/>
          </p:cNvSpPr>
          <p:nvPr>
            <p:ph type="body" idx="1"/>
          </p:nvPr>
        </p:nvSpPr>
        <p:spPr>
          <a:xfrm>
            <a:off x="3496361" y="8825003"/>
            <a:ext cx="21473857" cy="4324997"/>
          </a:xfrm>
        </p:spPr>
        <p:txBody>
          <a:bodyPr anchor="b"/>
          <a:lstStyle>
            <a:lvl1pPr marL="0" indent="0">
              <a:buNone/>
              <a:defRPr sz="12600" b="1"/>
            </a:lvl1pPr>
            <a:lvl2pPr marL="2400300" indent="0">
              <a:buNone/>
              <a:defRPr sz="10500" b="1"/>
            </a:lvl2pPr>
            <a:lvl3pPr marL="4799965" indent="0">
              <a:buNone/>
              <a:defRPr sz="9450" b="1"/>
            </a:lvl3pPr>
            <a:lvl4pPr marL="7200265" indent="0">
              <a:buNone/>
              <a:defRPr sz="8400" b="1"/>
            </a:lvl4pPr>
            <a:lvl5pPr marL="9599930" indent="0">
              <a:buNone/>
              <a:defRPr sz="8400" b="1"/>
            </a:lvl5pPr>
            <a:lvl6pPr marL="12000230" indent="0">
              <a:buNone/>
              <a:defRPr sz="8400" b="1"/>
            </a:lvl6pPr>
            <a:lvl7pPr marL="14399895" indent="0">
              <a:buNone/>
              <a:defRPr sz="8400" b="1"/>
            </a:lvl7pPr>
            <a:lvl8pPr marL="16800195" indent="0">
              <a:buNone/>
              <a:defRPr sz="8400" b="1"/>
            </a:lvl8pPr>
            <a:lvl9pPr marL="19199860" indent="0">
              <a:buNone/>
              <a:defRPr sz="8400" b="1"/>
            </a:lvl9pPr>
          </a:lstStyle>
          <a:p>
            <a:pPr lvl="0"/>
            <a:r>
              <a:rPr lang="zh-CN" altLang="en-US"/>
              <a:t>单击此处编辑母版文本样式</a:t>
            </a:r>
          </a:p>
        </p:txBody>
      </p:sp>
      <p:sp>
        <p:nvSpPr>
          <p:cNvPr id="4" name="内容占位符 3"/>
          <p:cNvSpPr>
            <a:spLocks noGrp="1"/>
          </p:cNvSpPr>
          <p:nvPr>
            <p:ph sz="half" idx="2"/>
          </p:nvPr>
        </p:nvSpPr>
        <p:spPr>
          <a:xfrm>
            <a:off x="3496361" y="13150000"/>
            <a:ext cx="21473857" cy="1934167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25697250" y="8825003"/>
            <a:ext cx="21579611" cy="4324997"/>
          </a:xfrm>
        </p:spPr>
        <p:txBody>
          <a:bodyPr anchor="b"/>
          <a:lstStyle>
            <a:lvl1pPr marL="0" indent="0">
              <a:buNone/>
              <a:defRPr sz="12600" b="1"/>
            </a:lvl1pPr>
            <a:lvl2pPr marL="2400300" indent="0">
              <a:buNone/>
              <a:defRPr sz="10500" b="1"/>
            </a:lvl2pPr>
            <a:lvl3pPr marL="4799965" indent="0">
              <a:buNone/>
              <a:defRPr sz="9450" b="1"/>
            </a:lvl3pPr>
            <a:lvl4pPr marL="7200265" indent="0">
              <a:buNone/>
              <a:defRPr sz="8400" b="1"/>
            </a:lvl4pPr>
            <a:lvl5pPr marL="9599930" indent="0">
              <a:buNone/>
              <a:defRPr sz="8400" b="1"/>
            </a:lvl5pPr>
            <a:lvl6pPr marL="12000230" indent="0">
              <a:buNone/>
              <a:defRPr sz="8400" b="1"/>
            </a:lvl6pPr>
            <a:lvl7pPr marL="14399895" indent="0">
              <a:buNone/>
              <a:defRPr sz="8400" b="1"/>
            </a:lvl7pPr>
            <a:lvl8pPr marL="16800195" indent="0">
              <a:buNone/>
              <a:defRPr sz="8400" b="1"/>
            </a:lvl8pPr>
            <a:lvl9pPr marL="19199860" indent="0">
              <a:buNone/>
              <a:defRPr sz="8400" b="1"/>
            </a:lvl9pPr>
          </a:lstStyle>
          <a:p>
            <a:pPr lvl="0"/>
            <a:r>
              <a:rPr lang="zh-CN" altLang="en-US"/>
              <a:t>单击此处编辑母版文本样式</a:t>
            </a:r>
          </a:p>
        </p:txBody>
      </p:sp>
      <p:sp>
        <p:nvSpPr>
          <p:cNvPr id="6" name="内容占位符 5"/>
          <p:cNvSpPr>
            <a:spLocks noGrp="1"/>
          </p:cNvSpPr>
          <p:nvPr>
            <p:ph sz="quarter" idx="4"/>
          </p:nvPr>
        </p:nvSpPr>
        <p:spPr>
          <a:xfrm>
            <a:off x="25697250" y="13150000"/>
            <a:ext cx="21579611" cy="1934167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2018/5/30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2018/5/30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2018/5/30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96361" y="2400000"/>
            <a:ext cx="16371420" cy="8400000"/>
          </a:xfrm>
        </p:spPr>
        <p:txBody>
          <a:bodyPr anchor="b"/>
          <a:lstStyle>
            <a:lvl1pPr>
              <a:defRPr sz="16800"/>
            </a:lvl1pPr>
          </a:lstStyle>
          <a:p>
            <a:r>
              <a:rPr lang="zh-CN" altLang="en-US"/>
              <a:t>单击此处编辑母版标题样式</a:t>
            </a:r>
          </a:p>
        </p:txBody>
      </p:sp>
      <p:sp>
        <p:nvSpPr>
          <p:cNvPr id="3" name="内容占位符 2"/>
          <p:cNvSpPr>
            <a:spLocks noGrp="1"/>
          </p:cNvSpPr>
          <p:nvPr>
            <p:ph idx="1"/>
          </p:nvPr>
        </p:nvSpPr>
        <p:spPr>
          <a:xfrm>
            <a:off x="21579611" y="5183333"/>
            <a:ext cx="25697250" cy="25583334"/>
          </a:xfrm>
        </p:spPr>
        <p:txBody>
          <a:bodyPr/>
          <a:lstStyle>
            <a:lvl1pPr>
              <a:defRPr sz="16800"/>
            </a:lvl1pPr>
            <a:lvl2pPr>
              <a:defRPr sz="14700"/>
            </a:lvl2pPr>
            <a:lvl3pPr>
              <a:defRPr sz="12600"/>
            </a:lvl3pPr>
            <a:lvl4pPr>
              <a:defRPr sz="10500"/>
            </a:lvl4pPr>
            <a:lvl5pPr>
              <a:defRPr sz="10500"/>
            </a:lvl5pPr>
            <a:lvl6pPr>
              <a:defRPr sz="10500"/>
            </a:lvl6pPr>
            <a:lvl7pPr>
              <a:defRPr sz="10500"/>
            </a:lvl7pPr>
            <a:lvl8pPr>
              <a:defRPr sz="10500"/>
            </a:lvl8pPr>
            <a:lvl9pPr>
              <a:defRPr sz="10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3496361" y="10800000"/>
            <a:ext cx="16371420" cy="20008336"/>
          </a:xfrm>
        </p:spPr>
        <p:txBody>
          <a:bodyPr/>
          <a:lstStyle>
            <a:lvl1pPr marL="0" indent="0">
              <a:buNone/>
              <a:defRPr sz="8400"/>
            </a:lvl1pPr>
            <a:lvl2pPr marL="2400300" indent="0">
              <a:buNone/>
              <a:defRPr sz="7350"/>
            </a:lvl2pPr>
            <a:lvl3pPr marL="4799965" indent="0">
              <a:buNone/>
              <a:defRPr sz="6300"/>
            </a:lvl3pPr>
            <a:lvl4pPr marL="7200265" indent="0">
              <a:buNone/>
              <a:defRPr sz="5250"/>
            </a:lvl4pPr>
            <a:lvl5pPr marL="9599930" indent="0">
              <a:buNone/>
              <a:defRPr sz="5250"/>
            </a:lvl5pPr>
            <a:lvl6pPr marL="12000230" indent="0">
              <a:buNone/>
              <a:defRPr sz="5250"/>
            </a:lvl6pPr>
            <a:lvl7pPr marL="14399895" indent="0">
              <a:buNone/>
              <a:defRPr sz="5250"/>
            </a:lvl7pPr>
            <a:lvl8pPr marL="16800195" indent="0">
              <a:buNone/>
              <a:defRPr sz="5250"/>
            </a:lvl8pPr>
            <a:lvl9pPr marL="19199860" indent="0">
              <a:buNone/>
              <a:defRPr sz="52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3496361" y="2400000"/>
            <a:ext cx="16371420" cy="8400000"/>
          </a:xfrm>
        </p:spPr>
        <p:txBody>
          <a:bodyPr anchor="b"/>
          <a:lstStyle>
            <a:lvl1pPr>
              <a:defRPr sz="16800"/>
            </a:lvl1pPr>
          </a:lstStyle>
          <a:p>
            <a:r>
              <a:rPr lang="zh-CN" altLang="en-US"/>
              <a:t>单击此处编辑母版标题样式</a:t>
            </a:r>
          </a:p>
        </p:txBody>
      </p:sp>
      <p:sp>
        <p:nvSpPr>
          <p:cNvPr id="3" name="图片占位符 2"/>
          <p:cNvSpPr>
            <a:spLocks noGrp="1"/>
          </p:cNvSpPr>
          <p:nvPr>
            <p:ph type="pic" idx="1"/>
          </p:nvPr>
        </p:nvSpPr>
        <p:spPr>
          <a:xfrm>
            <a:off x="21579611" y="5183333"/>
            <a:ext cx="25697250" cy="25583334"/>
          </a:xfrm>
        </p:spPr>
        <p:txBody>
          <a:bodyPr/>
          <a:lstStyle>
            <a:lvl1pPr marL="0" indent="0">
              <a:buNone/>
              <a:defRPr sz="16800"/>
            </a:lvl1pPr>
            <a:lvl2pPr marL="2400300" indent="0">
              <a:buNone/>
              <a:defRPr sz="14700"/>
            </a:lvl2pPr>
            <a:lvl3pPr marL="4799965" indent="0">
              <a:buNone/>
              <a:defRPr sz="12600"/>
            </a:lvl3pPr>
            <a:lvl4pPr marL="7200265" indent="0">
              <a:buNone/>
              <a:defRPr sz="10500"/>
            </a:lvl4pPr>
            <a:lvl5pPr marL="9599930" indent="0">
              <a:buNone/>
              <a:defRPr sz="10500"/>
            </a:lvl5pPr>
            <a:lvl6pPr marL="12000230" indent="0">
              <a:buNone/>
              <a:defRPr sz="10500"/>
            </a:lvl6pPr>
            <a:lvl7pPr marL="14399895" indent="0">
              <a:buNone/>
              <a:defRPr sz="10500"/>
            </a:lvl7pPr>
            <a:lvl8pPr marL="16800195" indent="0">
              <a:buNone/>
              <a:defRPr sz="10500"/>
            </a:lvl8pPr>
            <a:lvl9pPr marL="19199860" indent="0">
              <a:buNone/>
              <a:defRPr sz="10500"/>
            </a:lvl9pPr>
          </a:lstStyle>
          <a:p>
            <a:endParaRPr lang="zh-CN" altLang="en-US"/>
          </a:p>
        </p:txBody>
      </p:sp>
      <p:sp>
        <p:nvSpPr>
          <p:cNvPr id="4" name="文本占位符 3"/>
          <p:cNvSpPr>
            <a:spLocks noGrp="1"/>
          </p:cNvSpPr>
          <p:nvPr>
            <p:ph type="body" sz="half" idx="2"/>
          </p:nvPr>
        </p:nvSpPr>
        <p:spPr>
          <a:xfrm>
            <a:off x="3496361" y="10800000"/>
            <a:ext cx="16371420" cy="20008336"/>
          </a:xfrm>
        </p:spPr>
        <p:txBody>
          <a:bodyPr/>
          <a:lstStyle>
            <a:lvl1pPr marL="0" indent="0">
              <a:buNone/>
              <a:defRPr sz="8400"/>
            </a:lvl1pPr>
            <a:lvl2pPr marL="2400300" indent="0">
              <a:buNone/>
              <a:defRPr sz="7350"/>
            </a:lvl2pPr>
            <a:lvl3pPr marL="4799965" indent="0">
              <a:buNone/>
              <a:defRPr sz="6300"/>
            </a:lvl3pPr>
            <a:lvl4pPr marL="7200265" indent="0">
              <a:buNone/>
              <a:defRPr sz="5250"/>
            </a:lvl4pPr>
            <a:lvl5pPr marL="9599930" indent="0">
              <a:buNone/>
              <a:defRPr sz="5250"/>
            </a:lvl5pPr>
            <a:lvl6pPr marL="12000230" indent="0">
              <a:buNone/>
              <a:defRPr sz="5250"/>
            </a:lvl6pPr>
            <a:lvl7pPr marL="14399895" indent="0">
              <a:buNone/>
              <a:defRPr sz="5250"/>
            </a:lvl7pPr>
            <a:lvl8pPr marL="16800195" indent="0">
              <a:buNone/>
              <a:defRPr sz="5250"/>
            </a:lvl8pPr>
            <a:lvl9pPr marL="19199860" indent="0">
              <a:buNone/>
              <a:defRPr sz="52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2018/5/30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3489750" y="1916667"/>
            <a:ext cx="43780500" cy="6958336"/>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3489750" y="9583333"/>
            <a:ext cx="43780500" cy="2284167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3489750" y="33366667"/>
            <a:ext cx="11421000" cy="1916667"/>
          </a:xfrm>
          <a:prstGeom prst="rect">
            <a:avLst/>
          </a:prstGeom>
        </p:spPr>
        <p:txBody>
          <a:bodyPr vert="horz" lIns="91440" tIns="45720" rIns="91440" bIns="45720" rtlCol="0" anchor="ctr"/>
          <a:lstStyle>
            <a:lvl1pPr algn="l">
              <a:defRPr sz="6300">
                <a:solidFill>
                  <a:schemeClr val="tx1">
                    <a:tint val="75000"/>
                  </a:schemeClr>
                </a:solidFill>
              </a:defRPr>
            </a:lvl1pPr>
          </a:lstStyle>
          <a:p>
            <a:fld id="{D997B5FA-0921-464F-AAE1-844C04324D75}" type="datetimeFigureOut">
              <a:rPr lang="zh-CN" altLang="en-US" smtClean="0"/>
              <a:t>2018/5/30</a:t>
            </a:fld>
            <a:endParaRPr lang="zh-CN" altLang="en-US"/>
          </a:p>
        </p:txBody>
      </p:sp>
      <p:sp>
        <p:nvSpPr>
          <p:cNvPr id="5" name="页脚占位符 4"/>
          <p:cNvSpPr>
            <a:spLocks noGrp="1"/>
          </p:cNvSpPr>
          <p:nvPr>
            <p:ph type="ftr" sz="quarter" idx="3"/>
          </p:nvPr>
        </p:nvSpPr>
        <p:spPr>
          <a:xfrm>
            <a:off x="16814250" y="33366667"/>
            <a:ext cx="17131500" cy="1916667"/>
          </a:xfrm>
          <a:prstGeom prst="rect">
            <a:avLst/>
          </a:prstGeom>
        </p:spPr>
        <p:txBody>
          <a:bodyPr vert="horz" lIns="91440" tIns="45720" rIns="91440" bIns="45720" rtlCol="0" anchor="ctr"/>
          <a:lstStyle>
            <a:lvl1pPr algn="ctr">
              <a:defRPr sz="63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35849250" y="33366667"/>
            <a:ext cx="11421000" cy="1916667"/>
          </a:xfrm>
          <a:prstGeom prst="rect">
            <a:avLst/>
          </a:prstGeom>
        </p:spPr>
        <p:txBody>
          <a:bodyPr vert="horz" lIns="91440" tIns="45720" rIns="91440" bIns="45720" rtlCol="0" anchor="ctr"/>
          <a:lstStyle>
            <a:lvl1pPr algn="r">
              <a:defRPr sz="63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799965" rtl="0" eaLnBrk="1" latinLnBrk="0" hangingPunct="1">
        <a:lnSpc>
          <a:spcPct val="90000"/>
        </a:lnSpc>
        <a:spcBef>
          <a:spcPct val="0"/>
        </a:spcBef>
        <a:buNone/>
        <a:defRPr sz="23095" kern="1200">
          <a:solidFill>
            <a:schemeClr val="tx1"/>
          </a:solidFill>
          <a:latin typeface="+mj-lt"/>
          <a:ea typeface="+mj-ea"/>
          <a:cs typeface="+mj-cs"/>
        </a:defRPr>
      </a:lvl1pPr>
    </p:titleStyle>
    <p:bodyStyle>
      <a:lvl1pPr marL="1200150" indent="-1200150" algn="l" defTabSz="4799965" rtl="0" eaLnBrk="1" latinLnBrk="0" hangingPunct="1">
        <a:lnSpc>
          <a:spcPct val="90000"/>
        </a:lnSpc>
        <a:spcBef>
          <a:spcPts val="5260"/>
        </a:spcBef>
        <a:buFont typeface="Arial" panose="020B0604020202020204" pitchFamily="34" charset="0"/>
        <a:buChar char="•"/>
        <a:defRPr sz="14700" kern="1200">
          <a:solidFill>
            <a:schemeClr val="tx1"/>
          </a:solidFill>
          <a:latin typeface="+mn-lt"/>
          <a:ea typeface="+mn-ea"/>
          <a:cs typeface="+mn-cs"/>
        </a:defRPr>
      </a:lvl1pPr>
      <a:lvl2pPr marL="3599815" indent="-1200150" algn="l" defTabSz="4799965" rtl="0" eaLnBrk="1" latinLnBrk="0" hangingPunct="1">
        <a:lnSpc>
          <a:spcPct val="90000"/>
        </a:lnSpc>
        <a:spcBef>
          <a:spcPts val="2635"/>
        </a:spcBef>
        <a:buFont typeface="Arial" panose="020B0604020202020204" pitchFamily="34" charset="0"/>
        <a:buChar char="•"/>
        <a:defRPr sz="12600" kern="1200">
          <a:solidFill>
            <a:schemeClr val="tx1"/>
          </a:solidFill>
          <a:latin typeface="+mn-lt"/>
          <a:ea typeface="+mn-ea"/>
          <a:cs typeface="+mn-cs"/>
        </a:defRPr>
      </a:lvl2pPr>
      <a:lvl3pPr marL="6000115" indent="-1200150" algn="l" defTabSz="4799965" rtl="0" eaLnBrk="1" latinLnBrk="0" hangingPunct="1">
        <a:lnSpc>
          <a:spcPct val="90000"/>
        </a:lnSpc>
        <a:spcBef>
          <a:spcPts val="2635"/>
        </a:spcBef>
        <a:buFont typeface="Arial" panose="020B0604020202020204" pitchFamily="34" charset="0"/>
        <a:buChar char="•"/>
        <a:defRPr sz="10500" kern="1200">
          <a:solidFill>
            <a:schemeClr val="tx1"/>
          </a:solidFill>
          <a:latin typeface="+mn-lt"/>
          <a:ea typeface="+mn-ea"/>
          <a:cs typeface="+mn-cs"/>
        </a:defRPr>
      </a:lvl3pPr>
      <a:lvl4pPr marL="8399780"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4pPr>
      <a:lvl5pPr marL="10800080"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5pPr>
      <a:lvl6pPr marL="13199745"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6pPr>
      <a:lvl7pPr marL="15600045"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7pPr>
      <a:lvl8pPr marL="17999710"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8pPr>
      <a:lvl9pPr marL="20400010" indent="-1200150" algn="l" defTabSz="4799965" rtl="0" eaLnBrk="1" latinLnBrk="0" hangingPunct="1">
        <a:lnSpc>
          <a:spcPct val="90000"/>
        </a:lnSpc>
        <a:spcBef>
          <a:spcPts val="2635"/>
        </a:spcBef>
        <a:buFont typeface="Arial" panose="020B0604020202020204" pitchFamily="34" charset="0"/>
        <a:buChar char="•"/>
        <a:defRPr sz="9450" kern="1200">
          <a:solidFill>
            <a:schemeClr val="tx1"/>
          </a:solidFill>
          <a:latin typeface="+mn-lt"/>
          <a:ea typeface="+mn-ea"/>
          <a:cs typeface="+mn-cs"/>
        </a:defRPr>
      </a:lvl9pPr>
    </p:bodyStyle>
    <p:otherStyle>
      <a:defPPr>
        <a:defRPr lang="zh-CN"/>
      </a:defPPr>
      <a:lvl1pPr marL="0" algn="l" defTabSz="4799965" rtl="0" eaLnBrk="1" latinLnBrk="0" hangingPunct="1">
        <a:defRPr sz="9450" kern="1200">
          <a:solidFill>
            <a:schemeClr val="tx1"/>
          </a:solidFill>
          <a:latin typeface="+mn-lt"/>
          <a:ea typeface="+mn-ea"/>
          <a:cs typeface="+mn-cs"/>
        </a:defRPr>
      </a:lvl1pPr>
      <a:lvl2pPr marL="2400300" algn="l" defTabSz="4799965" rtl="0" eaLnBrk="1" latinLnBrk="0" hangingPunct="1">
        <a:defRPr sz="9450" kern="1200">
          <a:solidFill>
            <a:schemeClr val="tx1"/>
          </a:solidFill>
          <a:latin typeface="+mn-lt"/>
          <a:ea typeface="+mn-ea"/>
          <a:cs typeface="+mn-cs"/>
        </a:defRPr>
      </a:lvl2pPr>
      <a:lvl3pPr marL="4799965" algn="l" defTabSz="4799965" rtl="0" eaLnBrk="1" latinLnBrk="0" hangingPunct="1">
        <a:defRPr sz="9450" kern="1200">
          <a:solidFill>
            <a:schemeClr val="tx1"/>
          </a:solidFill>
          <a:latin typeface="+mn-lt"/>
          <a:ea typeface="+mn-ea"/>
          <a:cs typeface="+mn-cs"/>
        </a:defRPr>
      </a:lvl3pPr>
      <a:lvl4pPr marL="7200265" algn="l" defTabSz="4799965" rtl="0" eaLnBrk="1" latinLnBrk="0" hangingPunct="1">
        <a:defRPr sz="9450" kern="1200">
          <a:solidFill>
            <a:schemeClr val="tx1"/>
          </a:solidFill>
          <a:latin typeface="+mn-lt"/>
          <a:ea typeface="+mn-ea"/>
          <a:cs typeface="+mn-cs"/>
        </a:defRPr>
      </a:lvl4pPr>
      <a:lvl5pPr marL="9599930" algn="l" defTabSz="4799965" rtl="0" eaLnBrk="1" latinLnBrk="0" hangingPunct="1">
        <a:defRPr sz="9450" kern="1200">
          <a:solidFill>
            <a:schemeClr val="tx1"/>
          </a:solidFill>
          <a:latin typeface="+mn-lt"/>
          <a:ea typeface="+mn-ea"/>
          <a:cs typeface="+mn-cs"/>
        </a:defRPr>
      </a:lvl5pPr>
      <a:lvl6pPr marL="12000230" algn="l" defTabSz="4799965" rtl="0" eaLnBrk="1" latinLnBrk="0" hangingPunct="1">
        <a:defRPr sz="9450" kern="1200">
          <a:solidFill>
            <a:schemeClr val="tx1"/>
          </a:solidFill>
          <a:latin typeface="+mn-lt"/>
          <a:ea typeface="+mn-ea"/>
          <a:cs typeface="+mn-cs"/>
        </a:defRPr>
      </a:lvl6pPr>
      <a:lvl7pPr marL="14399895" algn="l" defTabSz="4799965" rtl="0" eaLnBrk="1" latinLnBrk="0" hangingPunct="1">
        <a:defRPr sz="9450" kern="1200">
          <a:solidFill>
            <a:schemeClr val="tx1"/>
          </a:solidFill>
          <a:latin typeface="+mn-lt"/>
          <a:ea typeface="+mn-ea"/>
          <a:cs typeface="+mn-cs"/>
        </a:defRPr>
      </a:lvl7pPr>
      <a:lvl8pPr marL="16800195" algn="l" defTabSz="4799965" rtl="0" eaLnBrk="1" latinLnBrk="0" hangingPunct="1">
        <a:defRPr sz="9450" kern="1200">
          <a:solidFill>
            <a:schemeClr val="tx1"/>
          </a:solidFill>
          <a:latin typeface="+mn-lt"/>
          <a:ea typeface="+mn-ea"/>
          <a:cs typeface="+mn-cs"/>
        </a:defRPr>
      </a:lvl8pPr>
      <a:lvl9pPr marL="19199860" algn="l" defTabSz="4799965" rtl="0" eaLnBrk="1" latinLnBrk="0" hangingPunct="1">
        <a:defRPr sz="94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20" Type="http://schemas.openxmlformats.org/officeDocument/2006/relationships/image" Target="../media/image19.png"/><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2" name="円/楕円 2781"/>
          <p:cNvSpPr/>
          <p:nvPr/>
        </p:nvSpPr>
        <p:spPr>
          <a:xfrm>
            <a:off x="11639550" y="13596938"/>
            <a:ext cx="4185444" cy="1290637"/>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kumimoji="1" lang="ja-JP" altLang="en-US"/>
          </a:p>
        </p:txBody>
      </p:sp>
      <p:sp>
        <p:nvSpPr>
          <p:cNvPr id="2781" name="円/楕円 2780"/>
          <p:cNvSpPr/>
          <p:nvPr/>
        </p:nvSpPr>
        <p:spPr>
          <a:xfrm>
            <a:off x="3890962" y="13596938"/>
            <a:ext cx="4252913" cy="1290637"/>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ja-JP" altLang="en-US"/>
          </a:p>
        </p:txBody>
      </p:sp>
      <p:grpSp>
        <p:nvGrpSpPr>
          <p:cNvPr id="2" name="Group 4">
            <a:extLst>
              <a:ext uri="{FF2B5EF4-FFF2-40B4-BE49-F238E27FC236}">
                <a16:creationId xmlns="" xmlns:a16="http://schemas.microsoft.com/office/drawing/2014/main" id="{E57B97E8-EB13-488D-8508-948E295DBB5F}"/>
              </a:ext>
            </a:extLst>
          </p:cNvPr>
          <p:cNvGrpSpPr>
            <a:grpSpLocks noChangeAspect="1"/>
          </p:cNvGrpSpPr>
          <p:nvPr/>
        </p:nvGrpSpPr>
        <p:grpSpPr bwMode="auto">
          <a:xfrm>
            <a:off x="-18403094" y="-7185025"/>
            <a:ext cx="89015888" cy="45464413"/>
            <a:chOff x="-11569" y="-4526"/>
            <a:chExt cx="56073" cy="28639"/>
          </a:xfrm>
        </p:grpSpPr>
        <p:sp>
          <p:nvSpPr>
            <p:cNvPr id="3" name="AutoShape 3">
              <a:extLst>
                <a:ext uri="{FF2B5EF4-FFF2-40B4-BE49-F238E27FC236}">
                  <a16:creationId xmlns="" xmlns:a16="http://schemas.microsoft.com/office/drawing/2014/main" id="{2D50C3E4-FD8A-4000-B9F4-D8E8A513F141}"/>
                </a:ext>
              </a:extLst>
            </p:cNvPr>
            <p:cNvSpPr>
              <a:spLocks noChangeAspect="1" noChangeArrowheads="1" noTextEdit="1"/>
            </p:cNvSpPr>
            <p:nvPr/>
          </p:nvSpPr>
          <p:spPr bwMode="auto">
            <a:xfrm>
              <a:off x="-11569" y="-4478"/>
              <a:ext cx="56073" cy="28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grpSp>
          <p:nvGrpSpPr>
            <p:cNvPr id="5" name="Group 205">
              <a:extLst>
                <a:ext uri="{FF2B5EF4-FFF2-40B4-BE49-F238E27FC236}">
                  <a16:creationId xmlns="" xmlns:a16="http://schemas.microsoft.com/office/drawing/2014/main" id="{A6246288-BE36-46B7-A3CD-8D29029F8577}"/>
                </a:ext>
              </a:extLst>
            </p:cNvPr>
            <p:cNvGrpSpPr>
              <a:grpSpLocks/>
            </p:cNvGrpSpPr>
            <p:nvPr/>
          </p:nvGrpSpPr>
          <p:grpSpPr bwMode="auto">
            <a:xfrm>
              <a:off x="-11567" y="-3158"/>
              <a:ext cx="54587" cy="25171"/>
              <a:chOff x="-11567" y="-3158"/>
              <a:chExt cx="54587" cy="25171"/>
            </a:xfrm>
          </p:grpSpPr>
          <p:sp>
            <p:nvSpPr>
              <p:cNvPr id="2151" name="Line 5">
                <a:extLst>
                  <a:ext uri="{FF2B5EF4-FFF2-40B4-BE49-F238E27FC236}">
                    <a16:creationId xmlns="" xmlns:a16="http://schemas.microsoft.com/office/drawing/2014/main" id="{248806F6-8F92-4E6D-A9D2-520256DFA429}"/>
                  </a:ext>
                </a:extLst>
              </p:cNvPr>
              <p:cNvSpPr>
                <a:spLocks noChangeShapeType="1"/>
              </p:cNvSpPr>
              <p:nvPr/>
            </p:nvSpPr>
            <p:spPr bwMode="auto">
              <a:xfrm flipH="1">
                <a:off x="13352" y="21035"/>
                <a:ext cx="18222" cy="0"/>
              </a:xfrm>
              <a:prstGeom prst="line">
                <a:avLst/>
              </a:prstGeom>
              <a:noFill/>
              <a:ln w="128588">
                <a:solidFill>
                  <a:srgbClr val="5637F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52" name="Freeform 6">
                <a:extLst>
                  <a:ext uri="{FF2B5EF4-FFF2-40B4-BE49-F238E27FC236}">
                    <a16:creationId xmlns="" xmlns:a16="http://schemas.microsoft.com/office/drawing/2014/main" id="{BBC3EB20-376F-46FB-ABE4-ABE590E2486D}"/>
                  </a:ext>
                </a:extLst>
              </p:cNvPr>
              <p:cNvSpPr>
                <a:spLocks/>
              </p:cNvSpPr>
              <p:nvPr/>
            </p:nvSpPr>
            <p:spPr bwMode="auto">
              <a:xfrm>
                <a:off x="450" y="2934"/>
                <a:ext cx="12556" cy="6831"/>
              </a:xfrm>
              <a:custGeom>
                <a:avLst/>
                <a:gdLst>
                  <a:gd name="T0" fmla="*/ 228 w 12556"/>
                  <a:gd name="T1" fmla="*/ 6225 h 6225"/>
                  <a:gd name="T2" fmla="*/ 204 w 12556"/>
                  <a:gd name="T3" fmla="*/ 6223 h 6225"/>
                  <a:gd name="T4" fmla="*/ 159 w 12556"/>
                  <a:gd name="T5" fmla="*/ 6215 h 6225"/>
                  <a:gd name="T6" fmla="*/ 119 w 12556"/>
                  <a:gd name="T7" fmla="*/ 6197 h 6225"/>
                  <a:gd name="T8" fmla="*/ 83 w 12556"/>
                  <a:gd name="T9" fmla="*/ 6173 h 6225"/>
                  <a:gd name="T10" fmla="*/ 52 w 12556"/>
                  <a:gd name="T11" fmla="*/ 6142 h 6225"/>
                  <a:gd name="T12" fmla="*/ 26 w 12556"/>
                  <a:gd name="T13" fmla="*/ 6106 h 6225"/>
                  <a:gd name="T14" fmla="*/ 10 w 12556"/>
                  <a:gd name="T15" fmla="*/ 6063 h 6225"/>
                  <a:gd name="T16" fmla="*/ 0 w 12556"/>
                  <a:gd name="T17" fmla="*/ 6019 h 6225"/>
                  <a:gd name="T18" fmla="*/ 0 w 12556"/>
                  <a:gd name="T19" fmla="*/ 228 h 6225"/>
                  <a:gd name="T20" fmla="*/ 0 w 12556"/>
                  <a:gd name="T21" fmla="*/ 206 h 6225"/>
                  <a:gd name="T22" fmla="*/ 10 w 12556"/>
                  <a:gd name="T23" fmla="*/ 162 h 6225"/>
                  <a:gd name="T24" fmla="*/ 26 w 12556"/>
                  <a:gd name="T25" fmla="*/ 119 h 6225"/>
                  <a:gd name="T26" fmla="*/ 52 w 12556"/>
                  <a:gd name="T27" fmla="*/ 83 h 6225"/>
                  <a:gd name="T28" fmla="*/ 83 w 12556"/>
                  <a:gd name="T29" fmla="*/ 53 h 6225"/>
                  <a:gd name="T30" fmla="*/ 119 w 12556"/>
                  <a:gd name="T31" fmla="*/ 28 h 6225"/>
                  <a:gd name="T32" fmla="*/ 159 w 12556"/>
                  <a:gd name="T33" fmla="*/ 10 h 6225"/>
                  <a:gd name="T34" fmla="*/ 204 w 12556"/>
                  <a:gd name="T35" fmla="*/ 2 h 6225"/>
                  <a:gd name="T36" fmla="*/ 12328 w 12556"/>
                  <a:gd name="T37" fmla="*/ 0 h 6225"/>
                  <a:gd name="T38" fmla="*/ 12350 w 12556"/>
                  <a:gd name="T39" fmla="*/ 2 h 6225"/>
                  <a:gd name="T40" fmla="*/ 12394 w 12556"/>
                  <a:gd name="T41" fmla="*/ 10 h 6225"/>
                  <a:gd name="T42" fmla="*/ 12437 w 12556"/>
                  <a:gd name="T43" fmla="*/ 28 h 6225"/>
                  <a:gd name="T44" fmla="*/ 12473 w 12556"/>
                  <a:gd name="T45" fmla="*/ 53 h 6225"/>
                  <a:gd name="T46" fmla="*/ 12503 w 12556"/>
                  <a:gd name="T47" fmla="*/ 83 h 6225"/>
                  <a:gd name="T48" fmla="*/ 12528 w 12556"/>
                  <a:gd name="T49" fmla="*/ 119 h 6225"/>
                  <a:gd name="T50" fmla="*/ 12546 w 12556"/>
                  <a:gd name="T51" fmla="*/ 162 h 6225"/>
                  <a:gd name="T52" fmla="*/ 12554 w 12556"/>
                  <a:gd name="T53" fmla="*/ 206 h 6225"/>
                  <a:gd name="T54" fmla="*/ 12556 w 12556"/>
                  <a:gd name="T55" fmla="*/ 5997 h 6225"/>
                  <a:gd name="T56" fmla="*/ 12554 w 12556"/>
                  <a:gd name="T57" fmla="*/ 6019 h 6225"/>
                  <a:gd name="T58" fmla="*/ 12546 w 12556"/>
                  <a:gd name="T59" fmla="*/ 6063 h 6225"/>
                  <a:gd name="T60" fmla="*/ 12528 w 12556"/>
                  <a:gd name="T61" fmla="*/ 6106 h 6225"/>
                  <a:gd name="T62" fmla="*/ 12503 w 12556"/>
                  <a:gd name="T63" fmla="*/ 6142 h 6225"/>
                  <a:gd name="T64" fmla="*/ 12473 w 12556"/>
                  <a:gd name="T65" fmla="*/ 6173 h 6225"/>
                  <a:gd name="T66" fmla="*/ 12437 w 12556"/>
                  <a:gd name="T67" fmla="*/ 6197 h 6225"/>
                  <a:gd name="T68" fmla="*/ 12394 w 12556"/>
                  <a:gd name="T69" fmla="*/ 6215 h 6225"/>
                  <a:gd name="T70" fmla="*/ 12350 w 12556"/>
                  <a:gd name="T71" fmla="*/ 6223 h 6225"/>
                  <a:gd name="T72" fmla="*/ 12328 w 12556"/>
                  <a:gd name="T73" fmla="*/ 6225 h 6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56" h="6225">
                    <a:moveTo>
                      <a:pt x="12328" y="6225"/>
                    </a:moveTo>
                    <a:lnTo>
                      <a:pt x="228" y="6225"/>
                    </a:lnTo>
                    <a:lnTo>
                      <a:pt x="228" y="6225"/>
                    </a:lnTo>
                    <a:lnTo>
                      <a:pt x="204" y="6223"/>
                    </a:lnTo>
                    <a:lnTo>
                      <a:pt x="182" y="6221"/>
                    </a:lnTo>
                    <a:lnTo>
                      <a:pt x="159" y="6215"/>
                    </a:lnTo>
                    <a:lnTo>
                      <a:pt x="139" y="6207"/>
                    </a:lnTo>
                    <a:lnTo>
                      <a:pt x="119" y="6197"/>
                    </a:lnTo>
                    <a:lnTo>
                      <a:pt x="101" y="6187"/>
                    </a:lnTo>
                    <a:lnTo>
                      <a:pt x="83" y="6173"/>
                    </a:lnTo>
                    <a:lnTo>
                      <a:pt x="66" y="6158"/>
                    </a:lnTo>
                    <a:lnTo>
                      <a:pt x="52" y="6142"/>
                    </a:lnTo>
                    <a:lnTo>
                      <a:pt x="38" y="6124"/>
                    </a:lnTo>
                    <a:lnTo>
                      <a:pt x="26" y="6106"/>
                    </a:lnTo>
                    <a:lnTo>
                      <a:pt x="18" y="6086"/>
                    </a:lnTo>
                    <a:lnTo>
                      <a:pt x="10" y="6063"/>
                    </a:lnTo>
                    <a:lnTo>
                      <a:pt x="4" y="6041"/>
                    </a:lnTo>
                    <a:lnTo>
                      <a:pt x="0" y="6019"/>
                    </a:lnTo>
                    <a:lnTo>
                      <a:pt x="0" y="5997"/>
                    </a:lnTo>
                    <a:lnTo>
                      <a:pt x="0" y="228"/>
                    </a:lnTo>
                    <a:lnTo>
                      <a:pt x="0" y="228"/>
                    </a:lnTo>
                    <a:lnTo>
                      <a:pt x="0" y="206"/>
                    </a:lnTo>
                    <a:lnTo>
                      <a:pt x="4" y="184"/>
                    </a:lnTo>
                    <a:lnTo>
                      <a:pt x="10" y="162"/>
                    </a:lnTo>
                    <a:lnTo>
                      <a:pt x="18" y="139"/>
                    </a:lnTo>
                    <a:lnTo>
                      <a:pt x="26" y="119"/>
                    </a:lnTo>
                    <a:lnTo>
                      <a:pt x="38" y="101"/>
                    </a:lnTo>
                    <a:lnTo>
                      <a:pt x="52" y="83"/>
                    </a:lnTo>
                    <a:lnTo>
                      <a:pt x="66" y="67"/>
                    </a:lnTo>
                    <a:lnTo>
                      <a:pt x="83" y="53"/>
                    </a:lnTo>
                    <a:lnTo>
                      <a:pt x="101" y="38"/>
                    </a:lnTo>
                    <a:lnTo>
                      <a:pt x="119" y="28"/>
                    </a:lnTo>
                    <a:lnTo>
                      <a:pt x="139" y="18"/>
                    </a:lnTo>
                    <a:lnTo>
                      <a:pt x="159" y="10"/>
                    </a:lnTo>
                    <a:lnTo>
                      <a:pt x="182" y="4"/>
                    </a:lnTo>
                    <a:lnTo>
                      <a:pt x="204" y="2"/>
                    </a:lnTo>
                    <a:lnTo>
                      <a:pt x="228" y="0"/>
                    </a:lnTo>
                    <a:lnTo>
                      <a:pt x="12328" y="0"/>
                    </a:lnTo>
                    <a:lnTo>
                      <a:pt x="12328" y="0"/>
                    </a:lnTo>
                    <a:lnTo>
                      <a:pt x="12350" y="2"/>
                    </a:lnTo>
                    <a:lnTo>
                      <a:pt x="12372" y="4"/>
                    </a:lnTo>
                    <a:lnTo>
                      <a:pt x="12394" y="10"/>
                    </a:lnTo>
                    <a:lnTo>
                      <a:pt x="12417" y="18"/>
                    </a:lnTo>
                    <a:lnTo>
                      <a:pt x="12437" y="28"/>
                    </a:lnTo>
                    <a:lnTo>
                      <a:pt x="12455" y="38"/>
                    </a:lnTo>
                    <a:lnTo>
                      <a:pt x="12473" y="53"/>
                    </a:lnTo>
                    <a:lnTo>
                      <a:pt x="12489" y="67"/>
                    </a:lnTo>
                    <a:lnTo>
                      <a:pt x="12503" y="83"/>
                    </a:lnTo>
                    <a:lnTo>
                      <a:pt x="12518" y="101"/>
                    </a:lnTo>
                    <a:lnTo>
                      <a:pt x="12528" y="119"/>
                    </a:lnTo>
                    <a:lnTo>
                      <a:pt x="12538" y="139"/>
                    </a:lnTo>
                    <a:lnTo>
                      <a:pt x="12546" y="162"/>
                    </a:lnTo>
                    <a:lnTo>
                      <a:pt x="12552" y="184"/>
                    </a:lnTo>
                    <a:lnTo>
                      <a:pt x="12554" y="206"/>
                    </a:lnTo>
                    <a:lnTo>
                      <a:pt x="12556" y="228"/>
                    </a:lnTo>
                    <a:lnTo>
                      <a:pt x="12556" y="5997"/>
                    </a:lnTo>
                    <a:lnTo>
                      <a:pt x="12556" y="5997"/>
                    </a:lnTo>
                    <a:lnTo>
                      <a:pt x="12554" y="6019"/>
                    </a:lnTo>
                    <a:lnTo>
                      <a:pt x="12552" y="6041"/>
                    </a:lnTo>
                    <a:lnTo>
                      <a:pt x="12546" y="6063"/>
                    </a:lnTo>
                    <a:lnTo>
                      <a:pt x="12538" y="6086"/>
                    </a:lnTo>
                    <a:lnTo>
                      <a:pt x="12528" y="6106"/>
                    </a:lnTo>
                    <a:lnTo>
                      <a:pt x="12518" y="6124"/>
                    </a:lnTo>
                    <a:lnTo>
                      <a:pt x="12503" y="6142"/>
                    </a:lnTo>
                    <a:lnTo>
                      <a:pt x="12489" y="6158"/>
                    </a:lnTo>
                    <a:lnTo>
                      <a:pt x="12473" y="6173"/>
                    </a:lnTo>
                    <a:lnTo>
                      <a:pt x="12455" y="6187"/>
                    </a:lnTo>
                    <a:lnTo>
                      <a:pt x="12437" y="6197"/>
                    </a:lnTo>
                    <a:lnTo>
                      <a:pt x="12417" y="6207"/>
                    </a:lnTo>
                    <a:lnTo>
                      <a:pt x="12394" y="6215"/>
                    </a:lnTo>
                    <a:lnTo>
                      <a:pt x="12372" y="6221"/>
                    </a:lnTo>
                    <a:lnTo>
                      <a:pt x="12350" y="6223"/>
                    </a:lnTo>
                    <a:lnTo>
                      <a:pt x="12328" y="6225"/>
                    </a:lnTo>
                    <a:lnTo>
                      <a:pt x="12328" y="6225"/>
                    </a:lnTo>
                    <a:close/>
                  </a:path>
                </a:pathLst>
              </a:custGeom>
              <a:noFill/>
              <a:ln w="128588">
                <a:solidFill>
                  <a:srgbClr val="5637F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53" name="Freeform 7">
                <a:extLst>
                  <a:ext uri="{FF2B5EF4-FFF2-40B4-BE49-F238E27FC236}">
                    <a16:creationId xmlns="" xmlns:a16="http://schemas.microsoft.com/office/drawing/2014/main" id="{2DBB0B92-A6FE-4D2E-B3E6-8BCCDB58C12A}"/>
                  </a:ext>
                </a:extLst>
              </p:cNvPr>
              <p:cNvSpPr>
                <a:spLocks/>
              </p:cNvSpPr>
              <p:nvPr/>
            </p:nvSpPr>
            <p:spPr bwMode="auto">
              <a:xfrm>
                <a:off x="13338" y="2952"/>
                <a:ext cx="18252" cy="5592"/>
              </a:xfrm>
              <a:custGeom>
                <a:avLst/>
                <a:gdLst>
                  <a:gd name="T0" fmla="*/ 228 w 18198"/>
                  <a:gd name="T1" fmla="*/ 6055 h 6055"/>
                  <a:gd name="T2" fmla="*/ 204 w 18198"/>
                  <a:gd name="T3" fmla="*/ 6053 h 6055"/>
                  <a:gd name="T4" fmla="*/ 160 w 18198"/>
                  <a:gd name="T5" fmla="*/ 6045 h 6055"/>
                  <a:gd name="T6" fmla="*/ 119 w 18198"/>
                  <a:gd name="T7" fmla="*/ 6027 h 6055"/>
                  <a:gd name="T8" fmla="*/ 83 w 18198"/>
                  <a:gd name="T9" fmla="*/ 6003 h 6055"/>
                  <a:gd name="T10" fmla="*/ 52 w 18198"/>
                  <a:gd name="T11" fmla="*/ 5973 h 6055"/>
                  <a:gd name="T12" fmla="*/ 26 w 18198"/>
                  <a:gd name="T13" fmla="*/ 5936 h 6055"/>
                  <a:gd name="T14" fmla="*/ 10 w 18198"/>
                  <a:gd name="T15" fmla="*/ 5894 h 6055"/>
                  <a:gd name="T16" fmla="*/ 0 w 18198"/>
                  <a:gd name="T17" fmla="*/ 5849 h 6055"/>
                  <a:gd name="T18" fmla="*/ 0 w 18198"/>
                  <a:gd name="T19" fmla="*/ 228 h 6055"/>
                  <a:gd name="T20" fmla="*/ 0 w 18198"/>
                  <a:gd name="T21" fmla="*/ 206 h 6055"/>
                  <a:gd name="T22" fmla="*/ 10 w 18198"/>
                  <a:gd name="T23" fmla="*/ 162 h 6055"/>
                  <a:gd name="T24" fmla="*/ 26 w 18198"/>
                  <a:gd name="T25" fmla="*/ 119 h 6055"/>
                  <a:gd name="T26" fmla="*/ 52 w 18198"/>
                  <a:gd name="T27" fmla="*/ 83 h 6055"/>
                  <a:gd name="T28" fmla="*/ 83 w 18198"/>
                  <a:gd name="T29" fmla="*/ 53 h 6055"/>
                  <a:gd name="T30" fmla="*/ 119 w 18198"/>
                  <a:gd name="T31" fmla="*/ 28 h 6055"/>
                  <a:gd name="T32" fmla="*/ 160 w 18198"/>
                  <a:gd name="T33" fmla="*/ 10 h 6055"/>
                  <a:gd name="T34" fmla="*/ 204 w 18198"/>
                  <a:gd name="T35" fmla="*/ 2 h 6055"/>
                  <a:gd name="T36" fmla="*/ 17967 w 18198"/>
                  <a:gd name="T37" fmla="*/ 0 h 6055"/>
                  <a:gd name="T38" fmla="*/ 17992 w 18198"/>
                  <a:gd name="T39" fmla="*/ 2 h 6055"/>
                  <a:gd name="T40" fmla="*/ 18036 w 18198"/>
                  <a:gd name="T41" fmla="*/ 10 h 6055"/>
                  <a:gd name="T42" fmla="*/ 18076 w 18198"/>
                  <a:gd name="T43" fmla="*/ 28 h 6055"/>
                  <a:gd name="T44" fmla="*/ 18113 w 18198"/>
                  <a:gd name="T45" fmla="*/ 53 h 6055"/>
                  <a:gd name="T46" fmla="*/ 18145 w 18198"/>
                  <a:gd name="T47" fmla="*/ 83 h 6055"/>
                  <a:gd name="T48" fmla="*/ 18169 w 18198"/>
                  <a:gd name="T49" fmla="*/ 119 h 6055"/>
                  <a:gd name="T50" fmla="*/ 18188 w 18198"/>
                  <a:gd name="T51" fmla="*/ 162 h 6055"/>
                  <a:gd name="T52" fmla="*/ 18196 w 18198"/>
                  <a:gd name="T53" fmla="*/ 206 h 6055"/>
                  <a:gd name="T54" fmla="*/ 18198 w 18198"/>
                  <a:gd name="T55" fmla="*/ 5827 h 6055"/>
                  <a:gd name="T56" fmla="*/ 18196 w 18198"/>
                  <a:gd name="T57" fmla="*/ 5849 h 6055"/>
                  <a:gd name="T58" fmla="*/ 18188 w 18198"/>
                  <a:gd name="T59" fmla="*/ 5894 h 6055"/>
                  <a:gd name="T60" fmla="*/ 18169 w 18198"/>
                  <a:gd name="T61" fmla="*/ 5936 h 6055"/>
                  <a:gd name="T62" fmla="*/ 18145 w 18198"/>
                  <a:gd name="T63" fmla="*/ 5973 h 6055"/>
                  <a:gd name="T64" fmla="*/ 18113 w 18198"/>
                  <a:gd name="T65" fmla="*/ 6003 h 6055"/>
                  <a:gd name="T66" fmla="*/ 18076 w 18198"/>
                  <a:gd name="T67" fmla="*/ 6027 h 6055"/>
                  <a:gd name="T68" fmla="*/ 18036 w 18198"/>
                  <a:gd name="T69" fmla="*/ 6045 h 6055"/>
                  <a:gd name="T70" fmla="*/ 17992 w 18198"/>
                  <a:gd name="T71" fmla="*/ 6053 h 6055"/>
                  <a:gd name="T72" fmla="*/ 17967 w 18198"/>
                  <a:gd name="T73" fmla="*/ 6055 h 6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98" h="6055">
                    <a:moveTo>
                      <a:pt x="17967" y="6055"/>
                    </a:moveTo>
                    <a:lnTo>
                      <a:pt x="228" y="6055"/>
                    </a:lnTo>
                    <a:lnTo>
                      <a:pt x="228" y="6055"/>
                    </a:lnTo>
                    <a:lnTo>
                      <a:pt x="204" y="6053"/>
                    </a:lnTo>
                    <a:lnTo>
                      <a:pt x="182" y="6051"/>
                    </a:lnTo>
                    <a:lnTo>
                      <a:pt x="160" y="6045"/>
                    </a:lnTo>
                    <a:lnTo>
                      <a:pt x="139" y="6037"/>
                    </a:lnTo>
                    <a:lnTo>
                      <a:pt x="119" y="6027"/>
                    </a:lnTo>
                    <a:lnTo>
                      <a:pt x="101" y="6017"/>
                    </a:lnTo>
                    <a:lnTo>
                      <a:pt x="83" y="6003"/>
                    </a:lnTo>
                    <a:lnTo>
                      <a:pt x="67" y="5989"/>
                    </a:lnTo>
                    <a:lnTo>
                      <a:pt x="52" y="5973"/>
                    </a:lnTo>
                    <a:lnTo>
                      <a:pt x="38" y="5954"/>
                    </a:lnTo>
                    <a:lnTo>
                      <a:pt x="26" y="5936"/>
                    </a:lnTo>
                    <a:lnTo>
                      <a:pt x="18" y="5916"/>
                    </a:lnTo>
                    <a:lnTo>
                      <a:pt x="10" y="5894"/>
                    </a:lnTo>
                    <a:lnTo>
                      <a:pt x="4" y="5871"/>
                    </a:lnTo>
                    <a:lnTo>
                      <a:pt x="0" y="5849"/>
                    </a:lnTo>
                    <a:lnTo>
                      <a:pt x="0" y="5827"/>
                    </a:lnTo>
                    <a:lnTo>
                      <a:pt x="0" y="228"/>
                    </a:lnTo>
                    <a:lnTo>
                      <a:pt x="0" y="228"/>
                    </a:lnTo>
                    <a:lnTo>
                      <a:pt x="0" y="206"/>
                    </a:lnTo>
                    <a:lnTo>
                      <a:pt x="4" y="184"/>
                    </a:lnTo>
                    <a:lnTo>
                      <a:pt x="10" y="162"/>
                    </a:lnTo>
                    <a:lnTo>
                      <a:pt x="18" y="139"/>
                    </a:lnTo>
                    <a:lnTo>
                      <a:pt x="26" y="119"/>
                    </a:lnTo>
                    <a:lnTo>
                      <a:pt x="38" y="101"/>
                    </a:lnTo>
                    <a:lnTo>
                      <a:pt x="52" y="83"/>
                    </a:lnTo>
                    <a:lnTo>
                      <a:pt x="67" y="67"/>
                    </a:lnTo>
                    <a:lnTo>
                      <a:pt x="83" y="53"/>
                    </a:lnTo>
                    <a:lnTo>
                      <a:pt x="101" y="38"/>
                    </a:lnTo>
                    <a:lnTo>
                      <a:pt x="119" y="28"/>
                    </a:lnTo>
                    <a:lnTo>
                      <a:pt x="139" y="18"/>
                    </a:lnTo>
                    <a:lnTo>
                      <a:pt x="160" y="10"/>
                    </a:lnTo>
                    <a:lnTo>
                      <a:pt x="182" y="4"/>
                    </a:lnTo>
                    <a:lnTo>
                      <a:pt x="204" y="2"/>
                    </a:lnTo>
                    <a:lnTo>
                      <a:pt x="228" y="0"/>
                    </a:lnTo>
                    <a:lnTo>
                      <a:pt x="17967" y="0"/>
                    </a:lnTo>
                    <a:lnTo>
                      <a:pt x="17967" y="0"/>
                    </a:lnTo>
                    <a:lnTo>
                      <a:pt x="17992" y="2"/>
                    </a:lnTo>
                    <a:lnTo>
                      <a:pt x="18014" y="4"/>
                    </a:lnTo>
                    <a:lnTo>
                      <a:pt x="18036" y="10"/>
                    </a:lnTo>
                    <a:lnTo>
                      <a:pt x="18056" y="18"/>
                    </a:lnTo>
                    <a:lnTo>
                      <a:pt x="18076" y="28"/>
                    </a:lnTo>
                    <a:lnTo>
                      <a:pt x="18097" y="38"/>
                    </a:lnTo>
                    <a:lnTo>
                      <a:pt x="18113" y="53"/>
                    </a:lnTo>
                    <a:lnTo>
                      <a:pt x="18129" y="67"/>
                    </a:lnTo>
                    <a:lnTo>
                      <a:pt x="18145" y="83"/>
                    </a:lnTo>
                    <a:lnTo>
                      <a:pt x="18157" y="101"/>
                    </a:lnTo>
                    <a:lnTo>
                      <a:pt x="18169" y="119"/>
                    </a:lnTo>
                    <a:lnTo>
                      <a:pt x="18180" y="139"/>
                    </a:lnTo>
                    <a:lnTo>
                      <a:pt x="18188" y="162"/>
                    </a:lnTo>
                    <a:lnTo>
                      <a:pt x="18192" y="184"/>
                    </a:lnTo>
                    <a:lnTo>
                      <a:pt x="18196" y="206"/>
                    </a:lnTo>
                    <a:lnTo>
                      <a:pt x="18198" y="228"/>
                    </a:lnTo>
                    <a:lnTo>
                      <a:pt x="18198" y="5827"/>
                    </a:lnTo>
                    <a:lnTo>
                      <a:pt x="18198" y="5827"/>
                    </a:lnTo>
                    <a:lnTo>
                      <a:pt x="18196" y="5849"/>
                    </a:lnTo>
                    <a:lnTo>
                      <a:pt x="18192" y="5871"/>
                    </a:lnTo>
                    <a:lnTo>
                      <a:pt x="18188" y="5894"/>
                    </a:lnTo>
                    <a:lnTo>
                      <a:pt x="18180" y="5916"/>
                    </a:lnTo>
                    <a:lnTo>
                      <a:pt x="18169" y="5936"/>
                    </a:lnTo>
                    <a:lnTo>
                      <a:pt x="18157" y="5954"/>
                    </a:lnTo>
                    <a:lnTo>
                      <a:pt x="18145" y="5973"/>
                    </a:lnTo>
                    <a:lnTo>
                      <a:pt x="18129" y="5989"/>
                    </a:lnTo>
                    <a:lnTo>
                      <a:pt x="18113" y="6003"/>
                    </a:lnTo>
                    <a:lnTo>
                      <a:pt x="18097" y="6017"/>
                    </a:lnTo>
                    <a:lnTo>
                      <a:pt x="18076" y="6027"/>
                    </a:lnTo>
                    <a:lnTo>
                      <a:pt x="18056" y="6037"/>
                    </a:lnTo>
                    <a:lnTo>
                      <a:pt x="18036" y="6045"/>
                    </a:lnTo>
                    <a:lnTo>
                      <a:pt x="18014" y="6051"/>
                    </a:lnTo>
                    <a:lnTo>
                      <a:pt x="17992" y="6053"/>
                    </a:lnTo>
                    <a:lnTo>
                      <a:pt x="17967" y="6055"/>
                    </a:lnTo>
                    <a:lnTo>
                      <a:pt x="17967" y="6055"/>
                    </a:lnTo>
                    <a:close/>
                  </a:path>
                </a:pathLst>
              </a:custGeom>
              <a:noFill/>
              <a:ln w="128588">
                <a:solidFill>
                  <a:srgbClr val="5637F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54" name="Freeform 8">
                <a:extLst>
                  <a:ext uri="{FF2B5EF4-FFF2-40B4-BE49-F238E27FC236}">
                    <a16:creationId xmlns="" xmlns:a16="http://schemas.microsoft.com/office/drawing/2014/main" id="{56161288-DF27-4E6C-9808-C941AD6F83CD}"/>
                  </a:ext>
                </a:extLst>
              </p:cNvPr>
              <p:cNvSpPr>
                <a:spLocks/>
              </p:cNvSpPr>
              <p:nvPr/>
            </p:nvSpPr>
            <p:spPr bwMode="auto">
              <a:xfrm>
                <a:off x="13320" y="9065"/>
                <a:ext cx="18254" cy="12948"/>
              </a:xfrm>
              <a:custGeom>
                <a:avLst/>
                <a:gdLst>
                  <a:gd name="T0" fmla="*/ 228 w 18198"/>
                  <a:gd name="T1" fmla="*/ 11995 h 11995"/>
                  <a:gd name="T2" fmla="*/ 204 w 18198"/>
                  <a:gd name="T3" fmla="*/ 11995 h 11995"/>
                  <a:gd name="T4" fmla="*/ 160 w 18198"/>
                  <a:gd name="T5" fmla="*/ 11985 h 11995"/>
                  <a:gd name="T6" fmla="*/ 119 w 18198"/>
                  <a:gd name="T7" fmla="*/ 11969 h 11995"/>
                  <a:gd name="T8" fmla="*/ 83 w 18198"/>
                  <a:gd name="T9" fmla="*/ 11943 h 11995"/>
                  <a:gd name="T10" fmla="*/ 50 w 18198"/>
                  <a:gd name="T11" fmla="*/ 11913 h 11995"/>
                  <a:gd name="T12" fmla="*/ 26 w 18198"/>
                  <a:gd name="T13" fmla="*/ 11876 h 11995"/>
                  <a:gd name="T14" fmla="*/ 10 w 18198"/>
                  <a:gd name="T15" fmla="*/ 11836 h 11995"/>
                  <a:gd name="T16" fmla="*/ 0 w 18198"/>
                  <a:gd name="T17" fmla="*/ 11791 h 11995"/>
                  <a:gd name="T18" fmla="*/ 0 w 18198"/>
                  <a:gd name="T19" fmla="*/ 228 h 11995"/>
                  <a:gd name="T20" fmla="*/ 0 w 18198"/>
                  <a:gd name="T21" fmla="*/ 206 h 11995"/>
                  <a:gd name="T22" fmla="*/ 10 w 18198"/>
                  <a:gd name="T23" fmla="*/ 162 h 11995"/>
                  <a:gd name="T24" fmla="*/ 26 w 18198"/>
                  <a:gd name="T25" fmla="*/ 119 h 11995"/>
                  <a:gd name="T26" fmla="*/ 50 w 18198"/>
                  <a:gd name="T27" fmla="*/ 83 h 11995"/>
                  <a:gd name="T28" fmla="*/ 83 w 18198"/>
                  <a:gd name="T29" fmla="*/ 52 h 11995"/>
                  <a:gd name="T30" fmla="*/ 119 w 18198"/>
                  <a:gd name="T31" fmla="*/ 28 h 11995"/>
                  <a:gd name="T32" fmla="*/ 160 w 18198"/>
                  <a:gd name="T33" fmla="*/ 10 h 11995"/>
                  <a:gd name="T34" fmla="*/ 204 w 18198"/>
                  <a:gd name="T35" fmla="*/ 2 h 11995"/>
                  <a:gd name="T36" fmla="*/ 17967 w 18198"/>
                  <a:gd name="T37" fmla="*/ 0 h 11995"/>
                  <a:gd name="T38" fmla="*/ 17992 w 18198"/>
                  <a:gd name="T39" fmla="*/ 2 h 11995"/>
                  <a:gd name="T40" fmla="*/ 18036 w 18198"/>
                  <a:gd name="T41" fmla="*/ 10 h 11995"/>
                  <a:gd name="T42" fmla="*/ 18076 w 18198"/>
                  <a:gd name="T43" fmla="*/ 28 h 11995"/>
                  <a:gd name="T44" fmla="*/ 18113 w 18198"/>
                  <a:gd name="T45" fmla="*/ 52 h 11995"/>
                  <a:gd name="T46" fmla="*/ 18145 w 18198"/>
                  <a:gd name="T47" fmla="*/ 83 h 11995"/>
                  <a:gd name="T48" fmla="*/ 18169 w 18198"/>
                  <a:gd name="T49" fmla="*/ 119 h 11995"/>
                  <a:gd name="T50" fmla="*/ 18188 w 18198"/>
                  <a:gd name="T51" fmla="*/ 162 h 11995"/>
                  <a:gd name="T52" fmla="*/ 18196 w 18198"/>
                  <a:gd name="T53" fmla="*/ 206 h 11995"/>
                  <a:gd name="T54" fmla="*/ 18198 w 18198"/>
                  <a:gd name="T55" fmla="*/ 11767 h 11995"/>
                  <a:gd name="T56" fmla="*/ 18196 w 18198"/>
                  <a:gd name="T57" fmla="*/ 11791 h 11995"/>
                  <a:gd name="T58" fmla="*/ 18188 w 18198"/>
                  <a:gd name="T59" fmla="*/ 11836 h 11995"/>
                  <a:gd name="T60" fmla="*/ 18169 w 18198"/>
                  <a:gd name="T61" fmla="*/ 11876 h 11995"/>
                  <a:gd name="T62" fmla="*/ 18145 w 18198"/>
                  <a:gd name="T63" fmla="*/ 11913 h 11995"/>
                  <a:gd name="T64" fmla="*/ 18113 w 18198"/>
                  <a:gd name="T65" fmla="*/ 11943 h 11995"/>
                  <a:gd name="T66" fmla="*/ 18076 w 18198"/>
                  <a:gd name="T67" fmla="*/ 11969 h 11995"/>
                  <a:gd name="T68" fmla="*/ 18036 w 18198"/>
                  <a:gd name="T69" fmla="*/ 11985 h 11995"/>
                  <a:gd name="T70" fmla="*/ 17992 w 18198"/>
                  <a:gd name="T71" fmla="*/ 11995 h 11995"/>
                  <a:gd name="T72" fmla="*/ 17967 w 18198"/>
                  <a:gd name="T73" fmla="*/ 11995 h 11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198" h="11995">
                    <a:moveTo>
                      <a:pt x="17967" y="11995"/>
                    </a:moveTo>
                    <a:lnTo>
                      <a:pt x="228" y="11995"/>
                    </a:lnTo>
                    <a:lnTo>
                      <a:pt x="228" y="11995"/>
                    </a:lnTo>
                    <a:lnTo>
                      <a:pt x="204" y="11995"/>
                    </a:lnTo>
                    <a:lnTo>
                      <a:pt x="182" y="11991"/>
                    </a:lnTo>
                    <a:lnTo>
                      <a:pt x="160" y="11985"/>
                    </a:lnTo>
                    <a:lnTo>
                      <a:pt x="139" y="11979"/>
                    </a:lnTo>
                    <a:lnTo>
                      <a:pt x="119" y="11969"/>
                    </a:lnTo>
                    <a:lnTo>
                      <a:pt x="101" y="11957"/>
                    </a:lnTo>
                    <a:lnTo>
                      <a:pt x="83" y="11943"/>
                    </a:lnTo>
                    <a:lnTo>
                      <a:pt x="67" y="11929"/>
                    </a:lnTo>
                    <a:lnTo>
                      <a:pt x="50" y="11913"/>
                    </a:lnTo>
                    <a:lnTo>
                      <a:pt x="38" y="11894"/>
                    </a:lnTo>
                    <a:lnTo>
                      <a:pt x="26" y="11876"/>
                    </a:lnTo>
                    <a:lnTo>
                      <a:pt x="16" y="11856"/>
                    </a:lnTo>
                    <a:lnTo>
                      <a:pt x="10" y="11836"/>
                    </a:lnTo>
                    <a:lnTo>
                      <a:pt x="4" y="11814"/>
                    </a:lnTo>
                    <a:lnTo>
                      <a:pt x="0" y="11791"/>
                    </a:lnTo>
                    <a:lnTo>
                      <a:pt x="0" y="11767"/>
                    </a:lnTo>
                    <a:lnTo>
                      <a:pt x="0" y="228"/>
                    </a:lnTo>
                    <a:lnTo>
                      <a:pt x="0" y="228"/>
                    </a:lnTo>
                    <a:lnTo>
                      <a:pt x="0" y="206"/>
                    </a:lnTo>
                    <a:lnTo>
                      <a:pt x="4" y="184"/>
                    </a:lnTo>
                    <a:lnTo>
                      <a:pt x="10" y="162"/>
                    </a:lnTo>
                    <a:lnTo>
                      <a:pt x="16" y="139"/>
                    </a:lnTo>
                    <a:lnTo>
                      <a:pt x="26" y="119"/>
                    </a:lnTo>
                    <a:lnTo>
                      <a:pt x="38" y="101"/>
                    </a:lnTo>
                    <a:lnTo>
                      <a:pt x="50" y="83"/>
                    </a:lnTo>
                    <a:lnTo>
                      <a:pt x="67" y="67"/>
                    </a:lnTo>
                    <a:lnTo>
                      <a:pt x="83" y="52"/>
                    </a:lnTo>
                    <a:lnTo>
                      <a:pt x="101" y="38"/>
                    </a:lnTo>
                    <a:lnTo>
                      <a:pt x="119" y="28"/>
                    </a:lnTo>
                    <a:lnTo>
                      <a:pt x="139" y="18"/>
                    </a:lnTo>
                    <a:lnTo>
                      <a:pt x="160" y="10"/>
                    </a:lnTo>
                    <a:lnTo>
                      <a:pt x="182" y="4"/>
                    </a:lnTo>
                    <a:lnTo>
                      <a:pt x="204" y="2"/>
                    </a:lnTo>
                    <a:lnTo>
                      <a:pt x="228" y="0"/>
                    </a:lnTo>
                    <a:lnTo>
                      <a:pt x="17967" y="0"/>
                    </a:lnTo>
                    <a:lnTo>
                      <a:pt x="17967" y="0"/>
                    </a:lnTo>
                    <a:lnTo>
                      <a:pt x="17992" y="2"/>
                    </a:lnTo>
                    <a:lnTo>
                      <a:pt x="18014" y="4"/>
                    </a:lnTo>
                    <a:lnTo>
                      <a:pt x="18036" y="10"/>
                    </a:lnTo>
                    <a:lnTo>
                      <a:pt x="18056" y="18"/>
                    </a:lnTo>
                    <a:lnTo>
                      <a:pt x="18076" y="28"/>
                    </a:lnTo>
                    <a:lnTo>
                      <a:pt x="18097" y="38"/>
                    </a:lnTo>
                    <a:lnTo>
                      <a:pt x="18113" y="52"/>
                    </a:lnTo>
                    <a:lnTo>
                      <a:pt x="18129" y="67"/>
                    </a:lnTo>
                    <a:lnTo>
                      <a:pt x="18145" y="83"/>
                    </a:lnTo>
                    <a:lnTo>
                      <a:pt x="18157" y="101"/>
                    </a:lnTo>
                    <a:lnTo>
                      <a:pt x="18169" y="119"/>
                    </a:lnTo>
                    <a:lnTo>
                      <a:pt x="18180" y="139"/>
                    </a:lnTo>
                    <a:lnTo>
                      <a:pt x="18188" y="162"/>
                    </a:lnTo>
                    <a:lnTo>
                      <a:pt x="18192" y="184"/>
                    </a:lnTo>
                    <a:lnTo>
                      <a:pt x="18196" y="206"/>
                    </a:lnTo>
                    <a:lnTo>
                      <a:pt x="18198" y="228"/>
                    </a:lnTo>
                    <a:lnTo>
                      <a:pt x="18198" y="11767"/>
                    </a:lnTo>
                    <a:lnTo>
                      <a:pt x="18198" y="11767"/>
                    </a:lnTo>
                    <a:lnTo>
                      <a:pt x="18196" y="11791"/>
                    </a:lnTo>
                    <a:lnTo>
                      <a:pt x="18192" y="11814"/>
                    </a:lnTo>
                    <a:lnTo>
                      <a:pt x="18188" y="11836"/>
                    </a:lnTo>
                    <a:lnTo>
                      <a:pt x="18180" y="11856"/>
                    </a:lnTo>
                    <a:lnTo>
                      <a:pt x="18169" y="11876"/>
                    </a:lnTo>
                    <a:lnTo>
                      <a:pt x="18157" y="11894"/>
                    </a:lnTo>
                    <a:lnTo>
                      <a:pt x="18145" y="11913"/>
                    </a:lnTo>
                    <a:lnTo>
                      <a:pt x="18129" y="11929"/>
                    </a:lnTo>
                    <a:lnTo>
                      <a:pt x="18113" y="11943"/>
                    </a:lnTo>
                    <a:lnTo>
                      <a:pt x="18097" y="11957"/>
                    </a:lnTo>
                    <a:lnTo>
                      <a:pt x="18076" y="11969"/>
                    </a:lnTo>
                    <a:lnTo>
                      <a:pt x="18056" y="11979"/>
                    </a:lnTo>
                    <a:lnTo>
                      <a:pt x="18036" y="11985"/>
                    </a:lnTo>
                    <a:lnTo>
                      <a:pt x="18014" y="11991"/>
                    </a:lnTo>
                    <a:lnTo>
                      <a:pt x="17992" y="11995"/>
                    </a:lnTo>
                    <a:lnTo>
                      <a:pt x="17967" y="11995"/>
                    </a:lnTo>
                    <a:lnTo>
                      <a:pt x="17967" y="11995"/>
                    </a:lnTo>
                    <a:close/>
                  </a:path>
                </a:pathLst>
              </a:custGeom>
              <a:noFill/>
              <a:ln w="128588">
                <a:solidFill>
                  <a:srgbClr val="5637F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55" name="Freeform 9">
                <a:extLst>
                  <a:ext uri="{FF2B5EF4-FFF2-40B4-BE49-F238E27FC236}">
                    <a16:creationId xmlns="" xmlns:a16="http://schemas.microsoft.com/office/drawing/2014/main" id="{D146990B-5667-4EAA-83E3-9CE18C148C31}"/>
                  </a:ext>
                </a:extLst>
              </p:cNvPr>
              <p:cNvSpPr>
                <a:spLocks/>
              </p:cNvSpPr>
              <p:nvPr/>
            </p:nvSpPr>
            <p:spPr bwMode="auto">
              <a:xfrm>
                <a:off x="425" y="10374"/>
                <a:ext cx="12557" cy="3112"/>
              </a:xfrm>
              <a:custGeom>
                <a:avLst/>
                <a:gdLst>
                  <a:gd name="T0" fmla="*/ 229 w 12557"/>
                  <a:gd name="T1" fmla="*/ 3112 h 3112"/>
                  <a:gd name="T2" fmla="*/ 207 w 12557"/>
                  <a:gd name="T3" fmla="*/ 3112 h 3112"/>
                  <a:gd name="T4" fmla="*/ 162 w 12557"/>
                  <a:gd name="T5" fmla="*/ 3102 h 3112"/>
                  <a:gd name="T6" fmla="*/ 120 w 12557"/>
                  <a:gd name="T7" fmla="*/ 3086 h 3112"/>
                  <a:gd name="T8" fmla="*/ 83 w 12557"/>
                  <a:gd name="T9" fmla="*/ 3060 h 3112"/>
                  <a:gd name="T10" fmla="*/ 53 w 12557"/>
                  <a:gd name="T11" fmla="*/ 3029 h 3112"/>
                  <a:gd name="T12" fmla="*/ 29 w 12557"/>
                  <a:gd name="T13" fmla="*/ 2993 h 3112"/>
                  <a:gd name="T14" fmla="*/ 11 w 12557"/>
                  <a:gd name="T15" fmla="*/ 2952 h 3112"/>
                  <a:gd name="T16" fmla="*/ 0 w 12557"/>
                  <a:gd name="T17" fmla="*/ 2908 h 3112"/>
                  <a:gd name="T18" fmla="*/ 0 w 12557"/>
                  <a:gd name="T19" fmla="*/ 230 h 3112"/>
                  <a:gd name="T20" fmla="*/ 0 w 12557"/>
                  <a:gd name="T21" fmla="*/ 206 h 3112"/>
                  <a:gd name="T22" fmla="*/ 11 w 12557"/>
                  <a:gd name="T23" fmla="*/ 161 h 3112"/>
                  <a:gd name="T24" fmla="*/ 29 w 12557"/>
                  <a:gd name="T25" fmla="*/ 121 h 3112"/>
                  <a:gd name="T26" fmla="*/ 53 w 12557"/>
                  <a:gd name="T27" fmla="*/ 84 h 3112"/>
                  <a:gd name="T28" fmla="*/ 83 w 12557"/>
                  <a:gd name="T29" fmla="*/ 52 h 3112"/>
                  <a:gd name="T30" fmla="*/ 120 w 12557"/>
                  <a:gd name="T31" fmla="*/ 28 h 3112"/>
                  <a:gd name="T32" fmla="*/ 162 w 12557"/>
                  <a:gd name="T33" fmla="*/ 12 h 3112"/>
                  <a:gd name="T34" fmla="*/ 207 w 12557"/>
                  <a:gd name="T35" fmla="*/ 2 h 3112"/>
                  <a:gd name="T36" fmla="*/ 12328 w 12557"/>
                  <a:gd name="T37" fmla="*/ 0 h 3112"/>
                  <a:gd name="T38" fmla="*/ 12351 w 12557"/>
                  <a:gd name="T39" fmla="*/ 2 h 3112"/>
                  <a:gd name="T40" fmla="*/ 12395 w 12557"/>
                  <a:gd name="T41" fmla="*/ 12 h 3112"/>
                  <a:gd name="T42" fmla="*/ 12438 w 12557"/>
                  <a:gd name="T43" fmla="*/ 28 h 3112"/>
                  <a:gd name="T44" fmla="*/ 12474 w 12557"/>
                  <a:gd name="T45" fmla="*/ 52 h 3112"/>
                  <a:gd name="T46" fmla="*/ 12504 w 12557"/>
                  <a:gd name="T47" fmla="*/ 84 h 3112"/>
                  <a:gd name="T48" fmla="*/ 12528 w 12557"/>
                  <a:gd name="T49" fmla="*/ 121 h 3112"/>
                  <a:gd name="T50" fmla="*/ 12547 w 12557"/>
                  <a:gd name="T51" fmla="*/ 161 h 3112"/>
                  <a:gd name="T52" fmla="*/ 12557 w 12557"/>
                  <a:gd name="T53" fmla="*/ 206 h 3112"/>
                  <a:gd name="T54" fmla="*/ 12557 w 12557"/>
                  <a:gd name="T55" fmla="*/ 2884 h 3112"/>
                  <a:gd name="T56" fmla="*/ 12557 w 12557"/>
                  <a:gd name="T57" fmla="*/ 2908 h 3112"/>
                  <a:gd name="T58" fmla="*/ 12547 w 12557"/>
                  <a:gd name="T59" fmla="*/ 2952 h 3112"/>
                  <a:gd name="T60" fmla="*/ 12528 w 12557"/>
                  <a:gd name="T61" fmla="*/ 2993 h 3112"/>
                  <a:gd name="T62" fmla="*/ 12504 w 12557"/>
                  <a:gd name="T63" fmla="*/ 3029 h 3112"/>
                  <a:gd name="T64" fmla="*/ 12474 w 12557"/>
                  <a:gd name="T65" fmla="*/ 3060 h 3112"/>
                  <a:gd name="T66" fmla="*/ 12438 w 12557"/>
                  <a:gd name="T67" fmla="*/ 3086 h 3112"/>
                  <a:gd name="T68" fmla="*/ 12395 w 12557"/>
                  <a:gd name="T69" fmla="*/ 3102 h 3112"/>
                  <a:gd name="T70" fmla="*/ 12351 w 12557"/>
                  <a:gd name="T71" fmla="*/ 3112 h 3112"/>
                  <a:gd name="T72" fmla="*/ 12328 w 12557"/>
                  <a:gd name="T73" fmla="*/ 3112 h 3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57" h="3112">
                    <a:moveTo>
                      <a:pt x="12328" y="3112"/>
                    </a:moveTo>
                    <a:lnTo>
                      <a:pt x="229" y="3112"/>
                    </a:lnTo>
                    <a:lnTo>
                      <a:pt x="229" y="3112"/>
                    </a:lnTo>
                    <a:lnTo>
                      <a:pt x="207" y="3112"/>
                    </a:lnTo>
                    <a:lnTo>
                      <a:pt x="182" y="3108"/>
                    </a:lnTo>
                    <a:lnTo>
                      <a:pt x="162" y="3102"/>
                    </a:lnTo>
                    <a:lnTo>
                      <a:pt x="140" y="3094"/>
                    </a:lnTo>
                    <a:lnTo>
                      <a:pt x="120" y="3086"/>
                    </a:lnTo>
                    <a:lnTo>
                      <a:pt x="101" y="3074"/>
                    </a:lnTo>
                    <a:lnTo>
                      <a:pt x="83" y="3060"/>
                    </a:lnTo>
                    <a:lnTo>
                      <a:pt x="67" y="3045"/>
                    </a:lnTo>
                    <a:lnTo>
                      <a:pt x="53" y="3029"/>
                    </a:lnTo>
                    <a:lnTo>
                      <a:pt x="39" y="3011"/>
                    </a:lnTo>
                    <a:lnTo>
                      <a:pt x="29" y="2993"/>
                    </a:lnTo>
                    <a:lnTo>
                      <a:pt x="19" y="2973"/>
                    </a:lnTo>
                    <a:lnTo>
                      <a:pt x="11" y="2952"/>
                    </a:lnTo>
                    <a:lnTo>
                      <a:pt x="4" y="2930"/>
                    </a:lnTo>
                    <a:lnTo>
                      <a:pt x="0" y="2908"/>
                    </a:lnTo>
                    <a:lnTo>
                      <a:pt x="0" y="2884"/>
                    </a:lnTo>
                    <a:lnTo>
                      <a:pt x="0" y="230"/>
                    </a:lnTo>
                    <a:lnTo>
                      <a:pt x="0" y="230"/>
                    </a:lnTo>
                    <a:lnTo>
                      <a:pt x="0" y="206"/>
                    </a:lnTo>
                    <a:lnTo>
                      <a:pt x="4" y="183"/>
                    </a:lnTo>
                    <a:lnTo>
                      <a:pt x="11" y="161"/>
                    </a:lnTo>
                    <a:lnTo>
                      <a:pt x="19" y="141"/>
                    </a:lnTo>
                    <a:lnTo>
                      <a:pt x="29" y="121"/>
                    </a:lnTo>
                    <a:lnTo>
                      <a:pt x="39" y="103"/>
                    </a:lnTo>
                    <a:lnTo>
                      <a:pt x="53" y="84"/>
                    </a:lnTo>
                    <a:lnTo>
                      <a:pt x="67" y="68"/>
                    </a:lnTo>
                    <a:lnTo>
                      <a:pt x="83" y="52"/>
                    </a:lnTo>
                    <a:lnTo>
                      <a:pt x="101" y="40"/>
                    </a:lnTo>
                    <a:lnTo>
                      <a:pt x="120" y="28"/>
                    </a:lnTo>
                    <a:lnTo>
                      <a:pt x="140" y="18"/>
                    </a:lnTo>
                    <a:lnTo>
                      <a:pt x="162" y="12"/>
                    </a:lnTo>
                    <a:lnTo>
                      <a:pt x="182" y="6"/>
                    </a:lnTo>
                    <a:lnTo>
                      <a:pt x="207" y="2"/>
                    </a:lnTo>
                    <a:lnTo>
                      <a:pt x="229" y="0"/>
                    </a:lnTo>
                    <a:lnTo>
                      <a:pt x="12328" y="0"/>
                    </a:lnTo>
                    <a:lnTo>
                      <a:pt x="12328" y="0"/>
                    </a:lnTo>
                    <a:lnTo>
                      <a:pt x="12351" y="2"/>
                    </a:lnTo>
                    <a:lnTo>
                      <a:pt x="12375" y="6"/>
                    </a:lnTo>
                    <a:lnTo>
                      <a:pt x="12395" y="12"/>
                    </a:lnTo>
                    <a:lnTo>
                      <a:pt x="12417" y="18"/>
                    </a:lnTo>
                    <a:lnTo>
                      <a:pt x="12438" y="28"/>
                    </a:lnTo>
                    <a:lnTo>
                      <a:pt x="12456" y="40"/>
                    </a:lnTo>
                    <a:lnTo>
                      <a:pt x="12474" y="52"/>
                    </a:lnTo>
                    <a:lnTo>
                      <a:pt x="12490" y="68"/>
                    </a:lnTo>
                    <a:lnTo>
                      <a:pt x="12504" y="84"/>
                    </a:lnTo>
                    <a:lnTo>
                      <a:pt x="12518" y="103"/>
                    </a:lnTo>
                    <a:lnTo>
                      <a:pt x="12528" y="121"/>
                    </a:lnTo>
                    <a:lnTo>
                      <a:pt x="12539" y="141"/>
                    </a:lnTo>
                    <a:lnTo>
                      <a:pt x="12547" y="161"/>
                    </a:lnTo>
                    <a:lnTo>
                      <a:pt x="12553" y="183"/>
                    </a:lnTo>
                    <a:lnTo>
                      <a:pt x="12557" y="206"/>
                    </a:lnTo>
                    <a:lnTo>
                      <a:pt x="12557" y="230"/>
                    </a:lnTo>
                    <a:lnTo>
                      <a:pt x="12557" y="2884"/>
                    </a:lnTo>
                    <a:lnTo>
                      <a:pt x="12557" y="2884"/>
                    </a:lnTo>
                    <a:lnTo>
                      <a:pt x="12557" y="2908"/>
                    </a:lnTo>
                    <a:lnTo>
                      <a:pt x="12553" y="2930"/>
                    </a:lnTo>
                    <a:lnTo>
                      <a:pt x="12547" y="2952"/>
                    </a:lnTo>
                    <a:lnTo>
                      <a:pt x="12539" y="2973"/>
                    </a:lnTo>
                    <a:lnTo>
                      <a:pt x="12528" y="2993"/>
                    </a:lnTo>
                    <a:lnTo>
                      <a:pt x="12518" y="3011"/>
                    </a:lnTo>
                    <a:lnTo>
                      <a:pt x="12504" y="3029"/>
                    </a:lnTo>
                    <a:lnTo>
                      <a:pt x="12490" y="3045"/>
                    </a:lnTo>
                    <a:lnTo>
                      <a:pt x="12474" y="3060"/>
                    </a:lnTo>
                    <a:lnTo>
                      <a:pt x="12456" y="3074"/>
                    </a:lnTo>
                    <a:lnTo>
                      <a:pt x="12438" y="3086"/>
                    </a:lnTo>
                    <a:lnTo>
                      <a:pt x="12417" y="3094"/>
                    </a:lnTo>
                    <a:lnTo>
                      <a:pt x="12395" y="3102"/>
                    </a:lnTo>
                    <a:lnTo>
                      <a:pt x="12375" y="3108"/>
                    </a:lnTo>
                    <a:lnTo>
                      <a:pt x="12351" y="3112"/>
                    </a:lnTo>
                    <a:lnTo>
                      <a:pt x="12328" y="3112"/>
                    </a:lnTo>
                    <a:lnTo>
                      <a:pt x="12328" y="3112"/>
                    </a:lnTo>
                    <a:close/>
                  </a:path>
                </a:pathLst>
              </a:custGeom>
              <a:noFill/>
              <a:ln w="128588">
                <a:solidFill>
                  <a:srgbClr val="5637F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56" name="Freeform 10">
                <a:extLst>
                  <a:ext uri="{FF2B5EF4-FFF2-40B4-BE49-F238E27FC236}">
                    <a16:creationId xmlns="" xmlns:a16="http://schemas.microsoft.com/office/drawing/2014/main" id="{2F2775EA-0CAF-40BD-B108-F7FEBA7F3A7B}"/>
                  </a:ext>
                </a:extLst>
              </p:cNvPr>
              <p:cNvSpPr>
                <a:spLocks/>
              </p:cNvSpPr>
              <p:nvPr/>
            </p:nvSpPr>
            <p:spPr bwMode="auto">
              <a:xfrm>
                <a:off x="425" y="13840"/>
                <a:ext cx="12557" cy="8173"/>
              </a:xfrm>
              <a:custGeom>
                <a:avLst/>
                <a:gdLst>
                  <a:gd name="T0" fmla="*/ 229 w 12557"/>
                  <a:gd name="T1" fmla="*/ 8173 h 8173"/>
                  <a:gd name="T2" fmla="*/ 207 w 12557"/>
                  <a:gd name="T3" fmla="*/ 8173 h 8173"/>
                  <a:gd name="T4" fmla="*/ 162 w 12557"/>
                  <a:gd name="T5" fmla="*/ 8163 h 8173"/>
                  <a:gd name="T6" fmla="*/ 120 w 12557"/>
                  <a:gd name="T7" fmla="*/ 8147 h 8173"/>
                  <a:gd name="T8" fmla="*/ 83 w 12557"/>
                  <a:gd name="T9" fmla="*/ 8121 h 8173"/>
                  <a:gd name="T10" fmla="*/ 53 w 12557"/>
                  <a:gd name="T11" fmla="*/ 8091 h 8173"/>
                  <a:gd name="T12" fmla="*/ 29 w 12557"/>
                  <a:gd name="T13" fmla="*/ 8054 h 8173"/>
                  <a:gd name="T14" fmla="*/ 11 w 12557"/>
                  <a:gd name="T15" fmla="*/ 8014 h 8173"/>
                  <a:gd name="T16" fmla="*/ 0 w 12557"/>
                  <a:gd name="T17" fmla="*/ 7969 h 8173"/>
                  <a:gd name="T18" fmla="*/ 0 w 12557"/>
                  <a:gd name="T19" fmla="*/ 230 h 8173"/>
                  <a:gd name="T20" fmla="*/ 0 w 12557"/>
                  <a:gd name="T21" fmla="*/ 206 h 8173"/>
                  <a:gd name="T22" fmla="*/ 11 w 12557"/>
                  <a:gd name="T23" fmla="*/ 162 h 8173"/>
                  <a:gd name="T24" fmla="*/ 29 w 12557"/>
                  <a:gd name="T25" fmla="*/ 121 h 8173"/>
                  <a:gd name="T26" fmla="*/ 53 w 12557"/>
                  <a:gd name="T27" fmla="*/ 85 h 8173"/>
                  <a:gd name="T28" fmla="*/ 83 w 12557"/>
                  <a:gd name="T29" fmla="*/ 52 h 8173"/>
                  <a:gd name="T30" fmla="*/ 120 w 12557"/>
                  <a:gd name="T31" fmla="*/ 28 h 8173"/>
                  <a:gd name="T32" fmla="*/ 162 w 12557"/>
                  <a:gd name="T33" fmla="*/ 10 h 8173"/>
                  <a:gd name="T34" fmla="*/ 207 w 12557"/>
                  <a:gd name="T35" fmla="*/ 2 h 8173"/>
                  <a:gd name="T36" fmla="*/ 12328 w 12557"/>
                  <a:gd name="T37" fmla="*/ 0 h 8173"/>
                  <a:gd name="T38" fmla="*/ 12351 w 12557"/>
                  <a:gd name="T39" fmla="*/ 2 h 8173"/>
                  <a:gd name="T40" fmla="*/ 12395 w 12557"/>
                  <a:gd name="T41" fmla="*/ 10 h 8173"/>
                  <a:gd name="T42" fmla="*/ 12438 w 12557"/>
                  <a:gd name="T43" fmla="*/ 28 h 8173"/>
                  <a:gd name="T44" fmla="*/ 12474 w 12557"/>
                  <a:gd name="T45" fmla="*/ 52 h 8173"/>
                  <a:gd name="T46" fmla="*/ 12504 w 12557"/>
                  <a:gd name="T47" fmla="*/ 85 h 8173"/>
                  <a:gd name="T48" fmla="*/ 12528 w 12557"/>
                  <a:gd name="T49" fmla="*/ 121 h 8173"/>
                  <a:gd name="T50" fmla="*/ 12547 w 12557"/>
                  <a:gd name="T51" fmla="*/ 162 h 8173"/>
                  <a:gd name="T52" fmla="*/ 12557 w 12557"/>
                  <a:gd name="T53" fmla="*/ 206 h 8173"/>
                  <a:gd name="T54" fmla="*/ 12557 w 12557"/>
                  <a:gd name="T55" fmla="*/ 7945 h 8173"/>
                  <a:gd name="T56" fmla="*/ 12557 w 12557"/>
                  <a:gd name="T57" fmla="*/ 7969 h 8173"/>
                  <a:gd name="T58" fmla="*/ 12547 w 12557"/>
                  <a:gd name="T59" fmla="*/ 8014 h 8173"/>
                  <a:gd name="T60" fmla="*/ 12528 w 12557"/>
                  <a:gd name="T61" fmla="*/ 8054 h 8173"/>
                  <a:gd name="T62" fmla="*/ 12504 w 12557"/>
                  <a:gd name="T63" fmla="*/ 8091 h 8173"/>
                  <a:gd name="T64" fmla="*/ 12474 w 12557"/>
                  <a:gd name="T65" fmla="*/ 8121 h 8173"/>
                  <a:gd name="T66" fmla="*/ 12438 w 12557"/>
                  <a:gd name="T67" fmla="*/ 8147 h 8173"/>
                  <a:gd name="T68" fmla="*/ 12395 w 12557"/>
                  <a:gd name="T69" fmla="*/ 8163 h 8173"/>
                  <a:gd name="T70" fmla="*/ 12351 w 12557"/>
                  <a:gd name="T71" fmla="*/ 8173 h 8173"/>
                  <a:gd name="T72" fmla="*/ 12328 w 12557"/>
                  <a:gd name="T73" fmla="*/ 8173 h 8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557" h="8173">
                    <a:moveTo>
                      <a:pt x="12328" y="8173"/>
                    </a:moveTo>
                    <a:lnTo>
                      <a:pt x="229" y="8173"/>
                    </a:lnTo>
                    <a:lnTo>
                      <a:pt x="229" y="8173"/>
                    </a:lnTo>
                    <a:lnTo>
                      <a:pt x="207" y="8173"/>
                    </a:lnTo>
                    <a:lnTo>
                      <a:pt x="182" y="8169"/>
                    </a:lnTo>
                    <a:lnTo>
                      <a:pt x="162" y="8163"/>
                    </a:lnTo>
                    <a:lnTo>
                      <a:pt x="140" y="8157"/>
                    </a:lnTo>
                    <a:lnTo>
                      <a:pt x="120" y="8147"/>
                    </a:lnTo>
                    <a:lnTo>
                      <a:pt x="101" y="8135"/>
                    </a:lnTo>
                    <a:lnTo>
                      <a:pt x="83" y="8121"/>
                    </a:lnTo>
                    <a:lnTo>
                      <a:pt x="67" y="8107"/>
                    </a:lnTo>
                    <a:lnTo>
                      <a:pt x="53" y="8091"/>
                    </a:lnTo>
                    <a:lnTo>
                      <a:pt x="39" y="8072"/>
                    </a:lnTo>
                    <a:lnTo>
                      <a:pt x="29" y="8054"/>
                    </a:lnTo>
                    <a:lnTo>
                      <a:pt x="19" y="8034"/>
                    </a:lnTo>
                    <a:lnTo>
                      <a:pt x="11" y="8014"/>
                    </a:lnTo>
                    <a:lnTo>
                      <a:pt x="4" y="7992"/>
                    </a:lnTo>
                    <a:lnTo>
                      <a:pt x="0" y="7969"/>
                    </a:lnTo>
                    <a:lnTo>
                      <a:pt x="0" y="7945"/>
                    </a:lnTo>
                    <a:lnTo>
                      <a:pt x="0" y="230"/>
                    </a:lnTo>
                    <a:lnTo>
                      <a:pt x="0" y="230"/>
                    </a:lnTo>
                    <a:lnTo>
                      <a:pt x="0" y="206"/>
                    </a:lnTo>
                    <a:lnTo>
                      <a:pt x="4" y="184"/>
                    </a:lnTo>
                    <a:lnTo>
                      <a:pt x="11" y="162"/>
                    </a:lnTo>
                    <a:lnTo>
                      <a:pt x="19" y="141"/>
                    </a:lnTo>
                    <a:lnTo>
                      <a:pt x="29" y="121"/>
                    </a:lnTo>
                    <a:lnTo>
                      <a:pt x="39" y="101"/>
                    </a:lnTo>
                    <a:lnTo>
                      <a:pt x="53" y="85"/>
                    </a:lnTo>
                    <a:lnTo>
                      <a:pt x="67" y="69"/>
                    </a:lnTo>
                    <a:lnTo>
                      <a:pt x="83" y="52"/>
                    </a:lnTo>
                    <a:lnTo>
                      <a:pt x="101" y="40"/>
                    </a:lnTo>
                    <a:lnTo>
                      <a:pt x="120" y="28"/>
                    </a:lnTo>
                    <a:lnTo>
                      <a:pt x="140" y="18"/>
                    </a:lnTo>
                    <a:lnTo>
                      <a:pt x="162" y="10"/>
                    </a:lnTo>
                    <a:lnTo>
                      <a:pt x="182" y="6"/>
                    </a:lnTo>
                    <a:lnTo>
                      <a:pt x="207" y="2"/>
                    </a:lnTo>
                    <a:lnTo>
                      <a:pt x="229" y="0"/>
                    </a:lnTo>
                    <a:lnTo>
                      <a:pt x="12328" y="0"/>
                    </a:lnTo>
                    <a:lnTo>
                      <a:pt x="12328" y="0"/>
                    </a:lnTo>
                    <a:lnTo>
                      <a:pt x="12351" y="2"/>
                    </a:lnTo>
                    <a:lnTo>
                      <a:pt x="12375" y="6"/>
                    </a:lnTo>
                    <a:lnTo>
                      <a:pt x="12395" y="10"/>
                    </a:lnTo>
                    <a:lnTo>
                      <a:pt x="12417" y="18"/>
                    </a:lnTo>
                    <a:lnTo>
                      <a:pt x="12438" y="28"/>
                    </a:lnTo>
                    <a:lnTo>
                      <a:pt x="12456" y="40"/>
                    </a:lnTo>
                    <a:lnTo>
                      <a:pt x="12474" y="52"/>
                    </a:lnTo>
                    <a:lnTo>
                      <a:pt x="12490" y="69"/>
                    </a:lnTo>
                    <a:lnTo>
                      <a:pt x="12504" y="85"/>
                    </a:lnTo>
                    <a:lnTo>
                      <a:pt x="12518" y="101"/>
                    </a:lnTo>
                    <a:lnTo>
                      <a:pt x="12528" y="121"/>
                    </a:lnTo>
                    <a:lnTo>
                      <a:pt x="12539" y="141"/>
                    </a:lnTo>
                    <a:lnTo>
                      <a:pt x="12547" y="162"/>
                    </a:lnTo>
                    <a:lnTo>
                      <a:pt x="12553" y="184"/>
                    </a:lnTo>
                    <a:lnTo>
                      <a:pt x="12557" y="206"/>
                    </a:lnTo>
                    <a:lnTo>
                      <a:pt x="12557" y="230"/>
                    </a:lnTo>
                    <a:lnTo>
                      <a:pt x="12557" y="7945"/>
                    </a:lnTo>
                    <a:lnTo>
                      <a:pt x="12557" y="7945"/>
                    </a:lnTo>
                    <a:lnTo>
                      <a:pt x="12557" y="7969"/>
                    </a:lnTo>
                    <a:lnTo>
                      <a:pt x="12553" y="7992"/>
                    </a:lnTo>
                    <a:lnTo>
                      <a:pt x="12547" y="8014"/>
                    </a:lnTo>
                    <a:lnTo>
                      <a:pt x="12539" y="8034"/>
                    </a:lnTo>
                    <a:lnTo>
                      <a:pt x="12528" y="8054"/>
                    </a:lnTo>
                    <a:lnTo>
                      <a:pt x="12518" y="8072"/>
                    </a:lnTo>
                    <a:lnTo>
                      <a:pt x="12504" y="8091"/>
                    </a:lnTo>
                    <a:lnTo>
                      <a:pt x="12490" y="8107"/>
                    </a:lnTo>
                    <a:lnTo>
                      <a:pt x="12474" y="8121"/>
                    </a:lnTo>
                    <a:lnTo>
                      <a:pt x="12456" y="8135"/>
                    </a:lnTo>
                    <a:lnTo>
                      <a:pt x="12438" y="8147"/>
                    </a:lnTo>
                    <a:lnTo>
                      <a:pt x="12417" y="8157"/>
                    </a:lnTo>
                    <a:lnTo>
                      <a:pt x="12395" y="8163"/>
                    </a:lnTo>
                    <a:lnTo>
                      <a:pt x="12375" y="8169"/>
                    </a:lnTo>
                    <a:lnTo>
                      <a:pt x="12351" y="8173"/>
                    </a:lnTo>
                    <a:lnTo>
                      <a:pt x="12328" y="8173"/>
                    </a:lnTo>
                    <a:lnTo>
                      <a:pt x="12328" y="8173"/>
                    </a:lnTo>
                    <a:close/>
                  </a:path>
                </a:pathLst>
              </a:custGeom>
              <a:noFill/>
              <a:ln w="128588">
                <a:solidFill>
                  <a:srgbClr val="5637F4"/>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57" name="Freeform 11">
                <a:extLst>
                  <a:ext uri="{FF2B5EF4-FFF2-40B4-BE49-F238E27FC236}">
                    <a16:creationId xmlns="" xmlns:a16="http://schemas.microsoft.com/office/drawing/2014/main" id="{7049F9BF-1CD2-4EE2-8290-193390909376}"/>
                  </a:ext>
                </a:extLst>
              </p:cNvPr>
              <p:cNvSpPr>
                <a:spLocks/>
              </p:cNvSpPr>
              <p:nvPr/>
            </p:nvSpPr>
            <p:spPr bwMode="auto">
              <a:xfrm>
                <a:off x="0" y="-126"/>
                <a:ext cx="31975" cy="2797"/>
              </a:xfrm>
              <a:custGeom>
                <a:avLst/>
                <a:gdLst>
                  <a:gd name="T0" fmla="*/ 32476 w 32476"/>
                  <a:gd name="T1" fmla="*/ 2797 h 2797"/>
                  <a:gd name="T2" fmla="*/ 0 w 32476"/>
                  <a:gd name="T3" fmla="*/ 2797 h 2797"/>
                  <a:gd name="T4" fmla="*/ 0 w 32476"/>
                  <a:gd name="T5" fmla="*/ 0 h 2797"/>
                  <a:gd name="T6" fmla="*/ 32476 w 32476"/>
                  <a:gd name="T7" fmla="*/ 0 h 2797"/>
                  <a:gd name="T8" fmla="*/ 32476 w 32476"/>
                  <a:gd name="T9" fmla="*/ 2797 h 2797"/>
                  <a:gd name="T10" fmla="*/ 32476 w 32476"/>
                  <a:gd name="T11" fmla="*/ 2797 h 2797"/>
                </a:gdLst>
                <a:ahLst/>
                <a:cxnLst>
                  <a:cxn ang="0">
                    <a:pos x="T0" y="T1"/>
                  </a:cxn>
                  <a:cxn ang="0">
                    <a:pos x="T2" y="T3"/>
                  </a:cxn>
                  <a:cxn ang="0">
                    <a:pos x="T4" y="T5"/>
                  </a:cxn>
                  <a:cxn ang="0">
                    <a:pos x="T6" y="T7"/>
                  </a:cxn>
                  <a:cxn ang="0">
                    <a:pos x="T8" y="T9"/>
                  </a:cxn>
                  <a:cxn ang="0">
                    <a:pos x="T10" y="T11"/>
                  </a:cxn>
                </a:cxnLst>
                <a:rect l="0" t="0" r="r" b="b"/>
                <a:pathLst>
                  <a:path w="32476" h="2797">
                    <a:moveTo>
                      <a:pt x="32476" y="2797"/>
                    </a:moveTo>
                    <a:lnTo>
                      <a:pt x="0" y="2797"/>
                    </a:lnTo>
                    <a:lnTo>
                      <a:pt x="0" y="0"/>
                    </a:lnTo>
                    <a:lnTo>
                      <a:pt x="32476" y="0"/>
                    </a:lnTo>
                    <a:lnTo>
                      <a:pt x="32476" y="2797"/>
                    </a:lnTo>
                    <a:lnTo>
                      <a:pt x="32476" y="2797"/>
                    </a:lnTo>
                    <a:close/>
                  </a:path>
                </a:pathLst>
              </a:custGeom>
              <a:solidFill>
                <a:srgbClr val="00A0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pic>
            <p:nvPicPr>
              <p:cNvPr id="1036" name="Picture 12">
                <a:extLst>
                  <a:ext uri="{FF2B5EF4-FFF2-40B4-BE49-F238E27FC236}">
                    <a16:creationId xmlns="" xmlns:a16="http://schemas.microsoft.com/office/drawing/2014/main" id="{10DC2A54-D342-48B1-B981-2BD8A58311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6" y="-3156"/>
                <a:ext cx="3184" cy="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7" name="Picture 13">
                <a:extLst>
                  <a:ext uri="{FF2B5EF4-FFF2-40B4-BE49-F238E27FC236}">
                    <a16:creationId xmlns="" xmlns:a16="http://schemas.microsoft.com/office/drawing/2014/main" id="{405A798E-18C1-42E6-BE9E-E0096CEDDC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6" y="1"/>
                <a:ext cx="17828" cy="23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8" name="Freeform 14">
                <a:extLst>
                  <a:ext uri="{FF2B5EF4-FFF2-40B4-BE49-F238E27FC236}">
                    <a16:creationId xmlns="" xmlns:a16="http://schemas.microsoft.com/office/drawing/2014/main" id="{E07E4614-98B9-4121-A5B8-330F704967DC}"/>
                  </a:ext>
                </a:extLst>
              </p:cNvPr>
              <p:cNvSpPr>
                <a:spLocks noEditPoints="1"/>
              </p:cNvSpPr>
              <p:nvPr/>
            </p:nvSpPr>
            <p:spPr bwMode="auto">
              <a:xfrm>
                <a:off x="7635" y="80"/>
                <a:ext cx="611" cy="624"/>
              </a:xfrm>
              <a:custGeom>
                <a:avLst/>
                <a:gdLst>
                  <a:gd name="T0" fmla="*/ 298 w 611"/>
                  <a:gd name="T1" fmla="*/ 44 h 624"/>
                  <a:gd name="T2" fmla="*/ 190 w 611"/>
                  <a:gd name="T3" fmla="*/ 75 h 624"/>
                  <a:gd name="T4" fmla="*/ 217 w 611"/>
                  <a:gd name="T5" fmla="*/ 20 h 624"/>
                  <a:gd name="T6" fmla="*/ 138 w 611"/>
                  <a:gd name="T7" fmla="*/ 2 h 624"/>
                  <a:gd name="T8" fmla="*/ 41 w 611"/>
                  <a:gd name="T9" fmla="*/ 145 h 624"/>
                  <a:gd name="T10" fmla="*/ 27 w 611"/>
                  <a:gd name="T11" fmla="*/ 242 h 624"/>
                  <a:gd name="T12" fmla="*/ 55 w 611"/>
                  <a:gd name="T13" fmla="*/ 254 h 624"/>
                  <a:gd name="T14" fmla="*/ 71 w 611"/>
                  <a:gd name="T15" fmla="*/ 471 h 624"/>
                  <a:gd name="T16" fmla="*/ 39 w 611"/>
                  <a:gd name="T17" fmla="*/ 531 h 624"/>
                  <a:gd name="T18" fmla="*/ 77 w 611"/>
                  <a:gd name="T19" fmla="*/ 624 h 624"/>
                  <a:gd name="T20" fmla="*/ 146 w 611"/>
                  <a:gd name="T21" fmla="*/ 503 h 624"/>
                  <a:gd name="T22" fmla="*/ 77 w 611"/>
                  <a:gd name="T23" fmla="*/ 473 h 624"/>
                  <a:gd name="T24" fmla="*/ 154 w 611"/>
                  <a:gd name="T25" fmla="*/ 450 h 624"/>
                  <a:gd name="T26" fmla="*/ 595 w 611"/>
                  <a:gd name="T27" fmla="*/ 450 h 624"/>
                  <a:gd name="T28" fmla="*/ 389 w 611"/>
                  <a:gd name="T29" fmla="*/ 384 h 624"/>
                  <a:gd name="T30" fmla="*/ 389 w 611"/>
                  <a:gd name="T31" fmla="*/ 345 h 624"/>
                  <a:gd name="T32" fmla="*/ 562 w 611"/>
                  <a:gd name="T33" fmla="*/ 283 h 624"/>
                  <a:gd name="T34" fmla="*/ 389 w 611"/>
                  <a:gd name="T35" fmla="*/ 283 h 624"/>
                  <a:gd name="T36" fmla="*/ 562 w 611"/>
                  <a:gd name="T37" fmla="*/ 244 h 624"/>
                  <a:gd name="T38" fmla="*/ 562 w 611"/>
                  <a:gd name="T39" fmla="*/ 182 h 624"/>
                  <a:gd name="T40" fmla="*/ 389 w 611"/>
                  <a:gd name="T41" fmla="*/ 143 h 624"/>
                  <a:gd name="T42" fmla="*/ 585 w 611"/>
                  <a:gd name="T43" fmla="*/ 143 h 624"/>
                  <a:gd name="T44" fmla="*/ 405 w 611"/>
                  <a:gd name="T45" fmla="*/ 75 h 624"/>
                  <a:gd name="T46" fmla="*/ 368 w 611"/>
                  <a:gd name="T47" fmla="*/ 0 h 624"/>
                  <a:gd name="T48" fmla="*/ 154 w 611"/>
                  <a:gd name="T49" fmla="*/ 143 h 624"/>
                  <a:gd name="T50" fmla="*/ 306 w 611"/>
                  <a:gd name="T51" fmla="*/ 143 h 624"/>
                  <a:gd name="T52" fmla="*/ 154 w 611"/>
                  <a:gd name="T53" fmla="*/ 182 h 624"/>
                  <a:gd name="T54" fmla="*/ 154 w 611"/>
                  <a:gd name="T55" fmla="*/ 143 h 624"/>
                  <a:gd name="T56" fmla="*/ 306 w 611"/>
                  <a:gd name="T57" fmla="*/ 244 h 624"/>
                  <a:gd name="T58" fmla="*/ 306 w 611"/>
                  <a:gd name="T59" fmla="*/ 283 h 624"/>
                  <a:gd name="T60" fmla="*/ 154 w 611"/>
                  <a:gd name="T61" fmla="*/ 244 h 624"/>
                  <a:gd name="T62" fmla="*/ 154 w 611"/>
                  <a:gd name="T63" fmla="*/ 345 h 624"/>
                  <a:gd name="T64" fmla="*/ 306 w 611"/>
                  <a:gd name="T65" fmla="*/ 384 h 624"/>
                  <a:gd name="T66" fmla="*/ 154 w 611"/>
                  <a:gd name="T67" fmla="*/ 384 h 624"/>
                  <a:gd name="T68" fmla="*/ 467 w 611"/>
                  <a:gd name="T69" fmla="*/ 507 h 624"/>
                  <a:gd name="T70" fmla="*/ 536 w 611"/>
                  <a:gd name="T71" fmla="*/ 622 h 624"/>
                  <a:gd name="T72" fmla="*/ 611 w 611"/>
                  <a:gd name="T73" fmla="*/ 582 h 624"/>
                  <a:gd name="T74" fmla="*/ 540 w 611"/>
                  <a:gd name="T75" fmla="*/ 471 h 624"/>
                  <a:gd name="T76" fmla="*/ 320 w 611"/>
                  <a:gd name="T77" fmla="*/ 507 h 624"/>
                  <a:gd name="T78" fmla="*/ 370 w 611"/>
                  <a:gd name="T79" fmla="*/ 614 h 624"/>
                  <a:gd name="T80" fmla="*/ 447 w 611"/>
                  <a:gd name="T81" fmla="*/ 580 h 624"/>
                  <a:gd name="T82" fmla="*/ 395 w 611"/>
                  <a:gd name="T83" fmla="*/ 477 h 624"/>
                  <a:gd name="T84" fmla="*/ 174 w 611"/>
                  <a:gd name="T85" fmla="*/ 507 h 624"/>
                  <a:gd name="T86" fmla="*/ 217 w 611"/>
                  <a:gd name="T87" fmla="*/ 614 h 624"/>
                  <a:gd name="T88" fmla="*/ 296 w 611"/>
                  <a:gd name="T89" fmla="*/ 588 h 624"/>
                  <a:gd name="T90" fmla="*/ 247 w 611"/>
                  <a:gd name="T91" fmla="*/ 479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1" h="624">
                    <a:moveTo>
                      <a:pt x="283" y="16"/>
                    </a:moveTo>
                    <a:lnTo>
                      <a:pt x="283" y="16"/>
                    </a:lnTo>
                    <a:lnTo>
                      <a:pt x="298" y="44"/>
                    </a:lnTo>
                    <a:lnTo>
                      <a:pt x="310" y="75"/>
                    </a:lnTo>
                    <a:lnTo>
                      <a:pt x="310" y="75"/>
                    </a:lnTo>
                    <a:lnTo>
                      <a:pt x="190" y="75"/>
                    </a:lnTo>
                    <a:lnTo>
                      <a:pt x="190" y="75"/>
                    </a:lnTo>
                    <a:lnTo>
                      <a:pt x="205" y="48"/>
                    </a:lnTo>
                    <a:lnTo>
                      <a:pt x="217" y="20"/>
                    </a:lnTo>
                    <a:lnTo>
                      <a:pt x="217" y="20"/>
                    </a:lnTo>
                    <a:lnTo>
                      <a:pt x="138" y="2"/>
                    </a:lnTo>
                    <a:lnTo>
                      <a:pt x="138" y="2"/>
                    </a:lnTo>
                    <a:lnTo>
                      <a:pt x="108" y="50"/>
                    </a:lnTo>
                    <a:lnTo>
                      <a:pt x="77" y="99"/>
                    </a:lnTo>
                    <a:lnTo>
                      <a:pt x="41" y="145"/>
                    </a:lnTo>
                    <a:lnTo>
                      <a:pt x="0" y="188"/>
                    </a:lnTo>
                    <a:lnTo>
                      <a:pt x="0" y="188"/>
                    </a:lnTo>
                    <a:lnTo>
                      <a:pt x="27" y="242"/>
                    </a:lnTo>
                    <a:lnTo>
                      <a:pt x="39" y="271"/>
                    </a:lnTo>
                    <a:lnTo>
                      <a:pt x="39" y="271"/>
                    </a:lnTo>
                    <a:lnTo>
                      <a:pt x="55" y="254"/>
                    </a:lnTo>
                    <a:lnTo>
                      <a:pt x="71" y="238"/>
                    </a:lnTo>
                    <a:lnTo>
                      <a:pt x="71" y="238"/>
                    </a:lnTo>
                    <a:lnTo>
                      <a:pt x="71" y="471"/>
                    </a:lnTo>
                    <a:lnTo>
                      <a:pt x="71" y="471"/>
                    </a:lnTo>
                    <a:lnTo>
                      <a:pt x="55" y="501"/>
                    </a:lnTo>
                    <a:lnTo>
                      <a:pt x="39" y="531"/>
                    </a:lnTo>
                    <a:lnTo>
                      <a:pt x="4" y="584"/>
                    </a:lnTo>
                    <a:lnTo>
                      <a:pt x="4" y="584"/>
                    </a:lnTo>
                    <a:lnTo>
                      <a:pt x="77" y="624"/>
                    </a:lnTo>
                    <a:lnTo>
                      <a:pt x="77" y="624"/>
                    </a:lnTo>
                    <a:lnTo>
                      <a:pt x="112" y="570"/>
                    </a:lnTo>
                    <a:lnTo>
                      <a:pt x="146" y="503"/>
                    </a:lnTo>
                    <a:lnTo>
                      <a:pt x="146" y="503"/>
                    </a:lnTo>
                    <a:lnTo>
                      <a:pt x="77" y="473"/>
                    </a:lnTo>
                    <a:lnTo>
                      <a:pt x="77" y="473"/>
                    </a:lnTo>
                    <a:lnTo>
                      <a:pt x="154" y="473"/>
                    </a:lnTo>
                    <a:lnTo>
                      <a:pt x="154" y="473"/>
                    </a:lnTo>
                    <a:lnTo>
                      <a:pt x="154" y="450"/>
                    </a:lnTo>
                    <a:lnTo>
                      <a:pt x="154" y="450"/>
                    </a:lnTo>
                    <a:lnTo>
                      <a:pt x="595" y="450"/>
                    </a:lnTo>
                    <a:lnTo>
                      <a:pt x="595" y="450"/>
                    </a:lnTo>
                    <a:lnTo>
                      <a:pt x="595" y="384"/>
                    </a:lnTo>
                    <a:lnTo>
                      <a:pt x="595" y="384"/>
                    </a:lnTo>
                    <a:lnTo>
                      <a:pt x="389" y="384"/>
                    </a:lnTo>
                    <a:lnTo>
                      <a:pt x="389" y="384"/>
                    </a:lnTo>
                    <a:lnTo>
                      <a:pt x="389" y="345"/>
                    </a:lnTo>
                    <a:lnTo>
                      <a:pt x="389" y="345"/>
                    </a:lnTo>
                    <a:lnTo>
                      <a:pt x="562" y="345"/>
                    </a:lnTo>
                    <a:lnTo>
                      <a:pt x="562" y="345"/>
                    </a:lnTo>
                    <a:lnTo>
                      <a:pt x="562" y="283"/>
                    </a:lnTo>
                    <a:lnTo>
                      <a:pt x="562" y="283"/>
                    </a:lnTo>
                    <a:lnTo>
                      <a:pt x="389" y="283"/>
                    </a:lnTo>
                    <a:lnTo>
                      <a:pt x="389" y="283"/>
                    </a:lnTo>
                    <a:lnTo>
                      <a:pt x="389" y="244"/>
                    </a:lnTo>
                    <a:lnTo>
                      <a:pt x="389" y="244"/>
                    </a:lnTo>
                    <a:lnTo>
                      <a:pt x="562" y="244"/>
                    </a:lnTo>
                    <a:lnTo>
                      <a:pt x="562" y="244"/>
                    </a:lnTo>
                    <a:lnTo>
                      <a:pt x="562" y="182"/>
                    </a:lnTo>
                    <a:lnTo>
                      <a:pt x="562" y="182"/>
                    </a:lnTo>
                    <a:lnTo>
                      <a:pt x="389" y="182"/>
                    </a:lnTo>
                    <a:lnTo>
                      <a:pt x="389" y="182"/>
                    </a:lnTo>
                    <a:lnTo>
                      <a:pt x="389" y="143"/>
                    </a:lnTo>
                    <a:lnTo>
                      <a:pt x="389" y="143"/>
                    </a:lnTo>
                    <a:lnTo>
                      <a:pt x="585" y="143"/>
                    </a:lnTo>
                    <a:lnTo>
                      <a:pt x="585" y="143"/>
                    </a:lnTo>
                    <a:lnTo>
                      <a:pt x="585" y="75"/>
                    </a:lnTo>
                    <a:lnTo>
                      <a:pt x="585" y="75"/>
                    </a:lnTo>
                    <a:lnTo>
                      <a:pt x="405" y="75"/>
                    </a:lnTo>
                    <a:lnTo>
                      <a:pt x="405" y="75"/>
                    </a:lnTo>
                    <a:lnTo>
                      <a:pt x="368" y="0"/>
                    </a:lnTo>
                    <a:lnTo>
                      <a:pt x="368" y="0"/>
                    </a:lnTo>
                    <a:lnTo>
                      <a:pt x="283" y="16"/>
                    </a:lnTo>
                    <a:lnTo>
                      <a:pt x="283" y="16"/>
                    </a:lnTo>
                    <a:close/>
                    <a:moveTo>
                      <a:pt x="154" y="143"/>
                    </a:moveTo>
                    <a:lnTo>
                      <a:pt x="154" y="143"/>
                    </a:lnTo>
                    <a:lnTo>
                      <a:pt x="306" y="143"/>
                    </a:lnTo>
                    <a:lnTo>
                      <a:pt x="306" y="143"/>
                    </a:lnTo>
                    <a:lnTo>
                      <a:pt x="306" y="182"/>
                    </a:lnTo>
                    <a:lnTo>
                      <a:pt x="306" y="182"/>
                    </a:lnTo>
                    <a:lnTo>
                      <a:pt x="154" y="182"/>
                    </a:lnTo>
                    <a:lnTo>
                      <a:pt x="154" y="182"/>
                    </a:lnTo>
                    <a:lnTo>
                      <a:pt x="154" y="143"/>
                    </a:lnTo>
                    <a:lnTo>
                      <a:pt x="154" y="143"/>
                    </a:lnTo>
                    <a:close/>
                    <a:moveTo>
                      <a:pt x="154" y="244"/>
                    </a:moveTo>
                    <a:lnTo>
                      <a:pt x="154" y="244"/>
                    </a:lnTo>
                    <a:lnTo>
                      <a:pt x="306" y="244"/>
                    </a:lnTo>
                    <a:lnTo>
                      <a:pt x="306" y="244"/>
                    </a:lnTo>
                    <a:lnTo>
                      <a:pt x="306" y="283"/>
                    </a:lnTo>
                    <a:lnTo>
                      <a:pt x="306" y="283"/>
                    </a:lnTo>
                    <a:lnTo>
                      <a:pt x="154" y="283"/>
                    </a:lnTo>
                    <a:lnTo>
                      <a:pt x="154" y="283"/>
                    </a:lnTo>
                    <a:lnTo>
                      <a:pt x="154" y="244"/>
                    </a:lnTo>
                    <a:lnTo>
                      <a:pt x="154" y="244"/>
                    </a:lnTo>
                    <a:close/>
                    <a:moveTo>
                      <a:pt x="154" y="345"/>
                    </a:moveTo>
                    <a:lnTo>
                      <a:pt x="154" y="345"/>
                    </a:lnTo>
                    <a:lnTo>
                      <a:pt x="306" y="345"/>
                    </a:lnTo>
                    <a:lnTo>
                      <a:pt x="306" y="345"/>
                    </a:lnTo>
                    <a:lnTo>
                      <a:pt x="306" y="384"/>
                    </a:lnTo>
                    <a:lnTo>
                      <a:pt x="306" y="384"/>
                    </a:lnTo>
                    <a:lnTo>
                      <a:pt x="154" y="384"/>
                    </a:lnTo>
                    <a:lnTo>
                      <a:pt x="154" y="384"/>
                    </a:lnTo>
                    <a:lnTo>
                      <a:pt x="154" y="345"/>
                    </a:lnTo>
                    <a:lnTo>
                      <a:pt x="154" y="345"/>
                    </a:lnTo>
                    <a:close/>
                    <a:moveTo>
                      <a:pt x="467" y="507"/>
                    </a:moveTo>
                    <a:lnTo>
                      <a:pt x="467" y="507"/>
                    </a:lnTo>
                    <a:lnTo>
                      <a:pt x="506" y="566"/>
                    </a:lnTo>
                    <a:lnTo>
                      <a:pt x="536" y="622"/>
                    </a:lnTo>
                    <a:lnTo>
                      <a:pt x="536" y="622"/>
                    </a:lnTo>
                    <a:lnTo>
                      <a:pt x="611" y="582"/>
                    </a:lnTo>
                    <a:lnTo>
                      <a:pt x="611" y="582"/>
                    </a:lnTo>
                    <a:lnTo>
                      <a:pt x="576" y="523"/>
                    </a:lnTo>
                    <a:lnTo>
                      <a:pt x="540" y="471"/>
                    </a:lnTo>
                    <a:lnTo>
                      <a:pt x="540" y="471"/>
                    </a:lnTo>
                    <a:lnTo>
                      <a:pt x="467" y="507"/>
                    </a:lnTo>
                    <a:lnTo>
                      <a:pt x="467" y="507"/>
                    </a:lnTo>
                    <a:close/>
                    <a:moveTo>
                      <a:pt x="320" y="507"/>
                    </a:moveTo>
                    <a:lnTo>
                      <a:pt x="320" y="507"/>
                    </a:lnTo>
                    <a:lnTo>
                      <a:pt x="346" y="560"/>
                    </a:lnTo>
                    <a:lnTo>
                      <a:pt x="370" y="614"/>
                    </a:lnTo>
                    <a:lnTo>
                      <a:pt x="370" y="614"/>
                    </a:lnTo>
                    <a:lnTo>
                      <a:pt x="447" y="580"/>
                    </a:lnTo>
                    <a:lnTo>
                      <a:pt x="447" y="580"/>
                    </a:lnTo>
                    <a:lnTo>
                      <a:pt x="423" y="527"/>
                    </a:lnTo>
                    <a:lnTo>
                      <a:pt x="395" y="477"/>
                    </a:lnTo>
                    <a:lnTo>
                      <a:pt x="395" y="477"/>
                    </a:lnTo>
                    <a:lnTo>
                      <a:pt x="320" y="507"/>
                    </a:lnTo>
                    <a:lnTo>
                      <a:pt x="320" y="507"/>
                    </a:lnTo>
                    <a:close/>
                    <a:moveTo>
                      <a:pt x="174" y="507"/>
                    </a:moveTo>
                    <a:lnTo>
                      <a:pt x="174" y="507"/>
                    </a:lnTo>
                    <a:lnTo>
                      <a:pt x="194" y="558"/>
                    </a:lnTo>
                    <a:lnTo>
                      <a:pt x="217" y="614"/>
                    </a:lnTo>
                    <a:lnTo>
                      <a:pt x="217" y="614"/>
                    </a:lnTo>
                    <a:lnTo>
                      <a:pt x="296" y="588"/>
                    </a:lnTo>
                    <a:lnTo>
                      <a:pt x="296" y="588"/>
                    </a:lnTo>
                    <a:lnTo>
                      <a:pt x="261" y="507"/>
                    </a:lnTo>
                    <a:lnTo>
                      <a:pt x="247" y="479"/>
                    </a:lnTo>
                    <a:lnTo>
                      <a:pt x="247" y="479"/>
                    </a:lnTo>
                    <a:lnTo>
                      <a:pt x="174" y="507"/>
                    </a:lnTo>
                    <a:lnTo>
                      <a:pt x="174" y="507"/>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59" name="Freeform 15">
                <a:extLst>
                  <a:ext uri="{FF2B5EF4-FFF2-40B4-BE49-F238E27FC236}">
                    <a16:creationId xmlns="" xmlns:a16="http://schemas.microsoft.com/office/drawing/2014/main" id="{7B507097-2A15-4E11-8438-8CD5E500A36A}"/>
                  </a:ext>
                </a:extLst>
              </p:cNvPr>
              <p:cNvSpPr>
                <a:spLocks noEditPoints="1"/>
              </p:cNvSpPr>
              <p:nvPr/>
            </p:nvSpPr>
            <p:spPr bwMode="auto">
              <a:xfrm>
                <a:off x="8294" y="106"/>
                <a:ext cx="599" cy="582"/>
              </a:xfrm>
              <a:custGeom>
                <a:avLst/>
                <a:gdLst>
                  <a:gd name="T0" fmla="*/ 39 w 599"/>
                  <a:gd name="T1" fmla="*/ 517 h 582"/>
                  <a:gd name="T2" fmla="*/ 118 w 599"/>
                  <a:gd name="T3" fmla="*/ 517 h 582"/>
                  <a:gd name="T4" fmla="*/ 245 w 599"/>
                  <a:gd name="T5" fmla="*/ 483 h 582"/>
                  <a:gd name="T6" fmla="*/ 245 w 599"/>
                  <a:gd name="T7" fmla="*/ 493 h 582"/>
                  <a:gd name="T8" fmla="*/ 257 w 599"/>
                  <a:gd name="T9" fmla="*/ 548 h 582"/>
                  <a:gd name="T10" fmla="*/ 300 w 599"/>
                  <a:gd name="T11" fmla="*/ 576 h 582"/>
                  <a:gd name="T12" fmla="*/ 342 w 599"/>
                  <a:gd name="T13" fmla="*/ 582 h 582"/>
                  <a:gd name="T14" fmla="*/ 494 w 599"/>
                  <a:gd name="T15" fmla="*/ 582 h 582"/>
                  <a:gd name="T16" fmla="*/ 542 w 599"/>
                  <a:gd name="T17" fmla="*/ 568 h 582"/>
                  <a:gd name="T18" fmla="*/ 572 w 599"/>
                  <a:gd name="T19" fmla="*/ 538 h 582"/>
                  <a:gd name="T20" fmla="*/ 589 w 599"/>
                  <a:gd name="T21" fmla="*/ 489 h 582"/>
                  <a:gd name="T22" fmla="*/ 572 w 599"/>
                  <a:gd name="T23" fmla="*/ 431 h 582"/>
                  <a:gd name="T24" fmla="*/ 532 w 599"/>
                  <a:gd name="T25" fmla="*/ 269 h 582"/>
                  <a:gd name="T26" fmla="*/ 39 w 599"/>
                  <a:gd name="T27" fmla="*/ 269 h 582"/>
                  <a:gd name="T28" fmla="*/ 73 w 599"/>
                  <a:gd name="T29" fmla="*/ 192 h 582"/>
                  <a:gd name="T30" fmla="*/ 73 w 599"/>
                  <a:gd name="T31" fmla="*/ 131 h 582"/>
                  <a:gd name="T32" fmla="*/ 245 w 599"/>
                  <a:gd name="T33" fmla="*/ 253 h 582"/>
                  <a:gd name="T34" fmla="*/ 326 w 599"/>
                  <a:gd name="T35" fmla="*/ 253 h 582"/>
                  <a:gd name="T36" fmla="*/ 496 w 599"/>
                  <a:gd name="T37" fmla="*/ 131 h 582"/>
                  <a:gd name="T38" fmla="*/ 496 w 599"/>
                  <a:gd name="T39" fmla="*/ 192 h 582"/>
                  <a:gd name="T40" fmla="*/ 568 w 599"/>
                  <a:gd name="T41" fmla="*/ 81 h 582"/>
                  <a:gd name="T42" fmla="*/ 326 w 599"/>
                  <a:gd name="T43" fmla="*/ 81 h 582"/>
                  <a:gd name="T44" fmla="*/ 544 w 599"/>
                  <a:gd name="T45" fmla="*/ 55 h 582"/>
                  <a:gd name="T46" fmla="*/ 544 w 599"/>
                  <a:gd name="T47" fmla="*/ 0 h 582"/>
                  <a:gd name="T48" fmla="*/ 31 w 599"/>
                  <a:gd name="T49" fmla="*/ 55 h 582"/>
                  <a:gd name="T50" fmla="*/ 245 w 599"/>
                  <a:gd name="T51" fmla="*/ 55 h 582"/>
                  <a:gd name="T52" fmla="*/ 0 w 599"/>
                  <a:gd name="T53" fmla="*/ 81 h 582"/>
                  <a:gd name="T54" fmla="*/ 0 w 599"/>
                  <a:gd name="T55" fmla="*/ 192 h 582"/>
                  <a:gd name="T56" fmla="*/ 326 w 599"/>
                  <a:gd name="T57" fmla="*/ 483 h 582"/>
                  <a:gd name="T58" fmla="*/ 508 w 599"/>
                  <a:gd name="T59" fmla="*/ 483 h 582"/>
                  <a:gd name="T60" fmla="*/ 500 w 599"/>
                  <a:gd name="T61" fmla="*/ 507 h 582"/>
                  <a:gd name="T62" fmla="*/ 479 w 599"/>
                  <a:gd name="T63" fmla="*/ 521 h 582"/>
                  <a:gd name="T64" fmla="*/ 459 w 599"/>
                  <a:gd name="T65" fmla="*/ 523 h 582"/>
                  <a:gd name="T66" fmla="*/ 350 w 599"/>
                  <a:gd name="T67" fmla="*/ 521 h 582"/>
                  <a:gd name="T68" fmla="*/ 332 w 599"/>
                  <a:gd name="T69" fmla="*/ 511 h 582"/>
                  <a:gd name="T70" fmla="*/ 326 w 599"/>
                  <a:gd name="T71" fmla="*/ 491 h 582"/>
                  <a:gd name="T72" fmla="*/ 55 w 599"/>
                  <a:gd name="T73" fmla="*/ 249 h 582"/>
                  <a:gd name="T74" fmla="*/ 217 w 599"/>
                  <a:gd name="T75" fmla="*/ 249 h 582"/>
                  <a:gd name="T76" fmla="*/ 55 w 599"/>
                  <a:gd name="T77" fmla="*/ 212 h 582"/>
                  <a:gd name="T78" fmla="*/ 55 w 599"/>
                  <a:gd name="T79" fmla="*/ 249 h 582"/>
                  <a:gd name="T80" fmla="*/ 352 w 599"/>
                  <a:gd name="T81" fmla="*/ 249 h 582"/>
                  <a:gd name="T82" fmla="*/ 514 w 599"/>
                  <a:gd name="T83" fmla="*/ 249 h 582"/>
                  <a:gd name="T84" fmla="*/ 352 w 599"/>
                  <a:gd name="T85" fmla="*/ 212 h 582"/>
                  <a:gd name="T86" fmla="*/ 91 w 599"/>
                  <a:gd name="T87" fmla="*/ 190 h 582"/>
                  <a:gd name="T88" fmla="*/ 217 w 599"/>
                  <a:gd name="T89" fmla="*/ 154 h 582"/>
                  <a:gd name="T90" fmla="*/ 91 w 599"/>
                  <a:gd name="T91" fmla="*/ 154 h 582"/>
                  <a:gd name="T92" fmla="*/ 352 w 599"/>
                  <a:gd name="T93" fmla="*/ 154 h 582"/>
                  <a:gd name="T94" fmla="*/ 352 w 599"/>
                  <a:gd name="T95" fmla="*/ 190 h 582"/>
                  <a:gd name="T96" fmla="*/ 477 w 599"/>
                  <a:gd name="T97" fmla="*/ 154 h 582"/>
                  <a:gd name="T98" fmla="*/ 352 w 599"/>
                  <a:gd name="T99" fmla="*/ 154 h 582"/>
                  <a:gd name="T100" fmla="*/ 245 w 599"/>
                  <a:gd name="T101" fmla="*/ 354 h 582"/>
                  <a:gd name="T102" fmla="*/ 118 w 599"/>
                  <a:gd name="T103" fmla="*/ 354 h 582"/>
                  <a:gd name="T104" fmla="*/ 245 w 599"/>
                  <a:gd name="T105" fmla="*/ 319 h 582"/>
                  <a:gd name="T106" fmla="*/ 118 w 599"/>
                  <a:gd name="T107" fmla="*/ 400 h 582"/>
                  <a:gd name="T108" fmla="*/ 245 w 599"/>
                  <a:gd name="T109" fmla="*/ 435 h 582"/>
                  <a:gd name="T110" fmla="*/ 118 w 599"/>
                  <a:gd name="T111" fmla="*/ 435 h 582"/>
                  <a:gd name="T112" fmla="*/ 451 w 599"/>
                  <a:gd name="T113" fmla="*/ 354 h 582"/>
                  <a:gd name="T114" fmla="*/ 326 w 599"/>
                  <a:gd name="T115" fmla="*/ 354 h 582"/>
                  <a:gd name="T116" fmla="*/ 451 w 599"/>
                  <a:gd name="T117" fmla="*/ 319 h 582"/>
                  <a:gd name="T118" fmla="*/ 451 w 599"/>
                  <a:gd name="T119" fmla="*/ 354 h 582"/>
                  <a:gd name="T120" fmla="*/ 326 w 599"/>
                  <a:gd name="T121" fmla="*/ 400 h 582"/>
                  <a:gd name="T122" fmla="*/ 451 w 599"/>
                  <a:gd name="T123" fmla="*/ 400 h 582"/>
                  <a:gd name="T124" fmla="*/ 326 w 599"/>
                  <a:gd name="T125" fmla="*/ 435 h 5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99" h="582">
                    <a:moveTo>
                      <a:pt x="39" y="269"/>
                    </a:moveTo>
                    <a:lnTo>
                      <a:pt x="39" y="269"/>
                    </a:lnTo>
                    <a:lnTo>
                      <a:pt x="39" y="517"/>
                    </a:lnTo>
                    <a:lnTo>
                      <a:pt x="39" y="517"/>
                    </a:lnTo>
                    <a:lnTo>
                      <a:pt x="118" y="517"/>
                    </a:lnTo>
                    <a:lnTo>
                      <a:pt x="118" y="517"/>
                    </a:lnTo>
                    <a:lnTo>
                      <a:pt x="118" y="483"/>
                    </a:lnTo>
                    <a:lnTo>
                      <a:pt x="118" y="483"/>
                    </a:lnTo>
                    <a:lnTo>
                      <a:pt x="245" y="483"/>
                    </a:lnTo>
                    <a:lnTo>
                      <a:pt x="245" y="483"/>
                    </a:lnTo>
                    <a:lnTo>
                      <a:pt x="245" y="493"/>
                    </a:lnTo>
                    <a:lnTo>
                      <a:pt x="245" y="493"/>
                    </a:lnTo>
                    <a:lnTo>
                      <a:pt x="245" y="513"/>
                    </a:lnTo>
                    <a:lnTo>
                      <a:pt x="251" y="532"/>
                    </a:lnTo>
                    <a:lnTo>
                      <a:pt x="257" y="548"/>
                    </a:lnTo>
                    <a:lnTo>
                      <a:pt x="269" y="560"/>
                    </a:lnTo>
                    <a:lnTo>
                      <a:pt x="283" y="570"/>
                    </a:lnTo>
                    <a:lnTo>
                      <a:pt x="300" y="576"/>
                    </a:lnTo>
                    <a:lnTo>
                      <a:pt x="320" y="582"/>
                    </a:lnTo>
                    <a:lnTo>
                      <a:pt x="342" y="582"/>
                    </a:lnTo>
                    <a:lnTo>
                      <a:pt x="342" y="582"/>
                    </a:lnTo>
                    <a:lnTo>
                      <a:pt x="473" y="582"/>
                    </a:lnTo>
                    <a:lnTo>
                      <a:pt x="473" y="582"/>
                    </a:lnTo>
                    <a:lnTo>
                      <a:pt x="494" y="582"/>
                    </a:lnTo>
                    <a:lnTo>
                      <a:pt x="512" y="580"/>
                    </a:lnTo>
                    <a:lnTo>
                      <a:pt x="528" y="574"/>
                    </a:lnTo>
                    <a:lnTo>
                      <a:pt x="542" y="568"/>
                    </a:lnTo>
                    <a:lnTo>
                      <a:pt x="554" y="560"/>
                    </a:lnTo>
                    <a:lnTo>
                      <a:pt x="564" y="550"/>
                    </a:lnTo>
                    <a:lnTo>
                      <a:pt x="572" y="538"/>
                    </a:lnTo>
                    <a:lnTo>
                      <a:pt x="578" y="526"/>
                    </a:lnTo>
                    <a:lnTo>
                      <a:pt x="578" y="526"/>
                    </a:lnTo>
                    <a:lnTo>
                      <a:pt x="589" y="489"/>
                    </a:lnTo>
                    <a:lnTo>
                      <a:pt x="599" y="439"/>
                    </a:lnTo>
                    <a:lnTo>
                      <a:pt x="599" y="439"/>
                    </a:lnTo>
                    <a:lnTo>
                      <a:pt x="572" y="431"/>
                    </a:lnTo>
                    <a:lnTo>
                      <a:pt x="532" y="418"/>
                    </a:lnTo>
                    <a:lnTo>
                      <a:pt x="532" y="418"/>
                    </a:lnTo>
                    <a:lnTo>
                      <a:pt x="532" y="269"/>
                    </a:lnTo>
                    <a:lnTo>
                      <a:pt x="532" y="269"/>
                    </a:lnTo>
                    <a:lnTo>
                      <a:pt x="39" y="269"/>
                    </a:lnTo>
                    <a:lnTo>
                      <a:pt x="39" y="269"/>
                    </a:lnTo>
                    <a:close/>
                    <a:moveTo>
                      <a:pt x="0" y="192"/>
                    </a:moveTo>
                    <a:lnTo>
                      <a:pt x="0" y="192"/>
                    </a:lnTo>
                    <a:lnTo>
                      <a:pt x="73" y="192"/>
                    </a:lnTo>
                    <a:lnTo>
                      <a:pt x="73" y="192"/>
                    </a:lnTo>
                    <a:lnTo>
                      <a:pt x="73" y="131"/>
                    </a:lnTo>
                    <a:lnTo>
                      <a:pt x="73" y="131"/>
                    </a:lnTo>
                    <a:lnTo>
                      <a:pt x="245" y="131"/>
                    </a:lnTo>
                    <a:lnTo>
                      <a:pt x="245" y="131"/>
                    </a:lnTo>
                    <a:lnTo>
                      <a:pt x="245" y="253"/>
                    </a:lnTo>
                    <a:lnTo>
                      <a:pt x="245" y="253"/>
                    </a:lnTo>
                    <a:lnTo>
                      <a:pt x="326" y="253"/>
                    </a:lnTo>
                    <a:lnTo>
                      <a:pt x="326" y="253"/>
                    </a:lnTo>
                    <a:lnTo>
                      <a:pt x="326" y="131"/>
                    </a:lnTo>
                    <a:lnTo>
                      <a:pt x="326" y="131"/>
                    </a:lnTo>
                    <a:lnTo>
                      <a:pt x="496" y="131"/>
                    </a:lnTo>
                    <a:lnTo>
                      <a:pt x="496" y="131"/>
                    </a:lnTo>
                    <a:lnTo>
                      <a:pt x="496" y="192"/>
                    </a:lnTo>
                    <a:lnTo>
                      <a:pt x="496" y="192"/>
                    </a:lnTo>
                    <a:lnTo>
                      <a:pt x="568" y="192"/>
                    </a:lnTo>
                    <a:lnTo>
                      <a:pt x="568" y="192"/>
                    </a:lnTo>
                    <a:lnTo>
                      <a:pt x="568" y="81"/>
                    </a:lnTo>
                    <a:lnTo>
                      <a:pt x="568" y="81"/>
                    </a:lnTo>
                    <a:lnTo>
                      <a:pt x="326" y="81"/>
                    </a:lnTo>
                    <a:lnTo>
                      <a:pt x="326" y="81"/>
                    </a:lnTo>
                    <a:lnTo>
                      <a:pt x="326" y="55"/>
                    </a:lnTo>
                    <a:lnTo>
                      <a:pt x="326" y="55"/>
                    </a:lnTo>
                    <a:lnTo>
                      <a:pt x="544" y="55"/>
                    </a:lnTo>
                    <a:lnTo>
                      <a:pt x="544" y="55"/>
                    </a:lnTo>
                    <a:lnTo>
                      <a:pt x="544" y="0"/>
                    </a:lnTo>
                    <a:lnTo>
                      <a:pt x="544" y="0"/>
                    </a:lnTo>
                    <a:lnTo>
                      <a:pt x="31" y="0"/>
                    </a:lnTo>
                    <a:lnTo>
                      <a:pt x="31" y="0"/>
                    </a:lnTo>
                    <a:lnTo>
                      <a:pt x="31" y="55"/>
                    </a:lnTo>
                    <a:lnTo>
                      <a:pt x="31" y="55"/>
                    </a:lnTo>
                    <a:lnTo>
                      <a:pt x="245" y="55"/>
                    </a:lnTo>
                    <a:lnTo>
                      <a:pt x="245" y="55"/>
                    </a:lnTo>
                    <a:lnTo>
                      <a:pt x="245" y="81"/>
                    </a:lnTo>
                    <a:lnTo>
                      <a:pt x="245" y="81"/>
                    </a:lnTo>
                    <a:lnTo>
                      <a:pt x="0" y="81"/>
                    </a:lnTo>
                    <a:lnTo>
                      <a:pt x="0" y="81"/>
                    </a:lnTo>
                    <a:lnTo>
                      <a:pt x="0" y="192"/>
                    </a:lnTo>
                    <a:lnTo>
                      <a:pt x="0" y="192"/>
                    </a:lnTo>
                    <a:close/>
                    <a:moveTo>
                      <a:pt x="326" y="491"/>
                    </a:moveTo>
                    <a:lnTo>
                      <a:pt x="326" y="491"/>
                    </a:lnTo>
                    <a:lnTo>
                      <a:pt x="326" y="483"/>
                    </a:lnTo>
                    <a:lnTo>
                      <a:pt x="326" y="483"/>
                    </a:lnTo>
                    <a:lnTo>
                      <a:pt x="508" y="483"/>
                    </a:lnTo>
                    <a:lnTo>
                      <a:pt x="508" y="483"/>
                    </a:lnTo>
                    <a:lnTo>
                      <a:pt x="506" y="493"/>
                    </a:lnTo>
                    <a:lnTo>
                      <a:pt x="504" y="501"/>
                    </a:lnTo>
                    <a:lnTo>
                      <a:pt x="500" y="507"/>
                    </a:lnTo>
                    <a:lnTo>
                      <a:pt x="494" y="513"/>
                    </a:lnTo>
                    <a:lnTo>
                      <a:pt x="485" y="517"/>
                    </a:lnTo>
                    <a:lnTo>
                      <a:pt x="479" y="521"/>
                    </a:lnTo>
                    <a:lnTo>
                      <a:pt x="469" y="523"/>
                    </a:lnTo>
                    <a:lnTo>
                      <a:pt x="459" y="523"/>
                    </a:lnTo>
                    <a:lnTo>
                      <a:pt x="459" y="523"/>
                    </a:lnTo>
                    <a:lnTo>
                      <a:pt x="368" y="523"/>
                    </a:lnTo>
                    <a:lnTo>
                      <a:pt x="368" y="523"/>
                    </a:lnTo>
                    <a:lnTo>
                      <a:pt x="350" y="521"/>
                    </a:lnTo>
                    <a:lnTo>
                      <a:pt x="342" y="519"/>
                    </a:lnTo>
                    <a:lnTo>
                      <a:pt x="336" y="515"/>
                    </a:lnTo>
                    <a:lnTo>
                      <a:pt x="332" y="511"/>
                    </a:lnTo>
                    <a:lnTo>
                      <a:pt x="330" y="505"/>
                    </a:lnTo>
                    <a:lnTo>
                      <a:pt x="328" y="499"/>
                    </a:lnTo>
                    <a:lnTo>
                      <a:pt x="326" y="491"/>
                    </a:lnTo>
                    <a:lnTo>
                      <a:pt x="326" y="491"/>
                    </a:lnTo>
                    <a:lnTo>
                      <a:pt x="326" y="491"/>
                    </a:lnTo>
                    <a:close/>
                    <a:moveTo>
                      <a:pt x="55" y="249"/>
                    </a:moveTo>
                    <a:lnTo>
                      <a:pt x="55" y="249"/>
                    </a:lnTo>
                    <a:lnTo>
                      <a:pt x="217" y="249"/>
                    </a:lnTo>
                    <a:lnTo>
                      <a:pt x="217" y="249"/>
                    </a:lnTo>
                    <a:lnTo>
                      <a:pt x="217" y="212"/>
                    </a:lnTo>
                    <a:lnTo>
                      <a:pt x="217" y="212"/>
                    </a:lnTo>
                    <a:lnTo>
                      <a:pt x="55" y="212"/>
                    </a:lnTo>
                    <a:lnTo>
                      <a:pt x="55" y="212"/>
                    </a:lnTo>
                    <a:lnTo>
                      <a:pt x="55" y="249"/>
                    </a:lnTo>
                    <a:lnTo>
                      <a:pt x="55" y="249"/>
                    </a:lnTo>
                    <a:close/>
                    <a:moveTo>
                      <a:pt x="352" y="212"/>
                    </a:moveTo>
                    <a:lnTo>
                      <a:pt x="352" y="212"/>
                    </a:lnTo>
                    <a:lnTo>
                      <a:pt x="352" y="249"/>
                    </a:lnTo>
                    <a:lnTo>
                      <a:pt x="352" y="249"/>
                    </a:lnTo>
                    <a:lnTo>
                      <a:pt x="514" y="249"/>
                    </a:lnTo>
                    <a:lnTo>
                      <a:pt x="514" y="249"/>
                    </a:lnTo>
                    <a:lnTo>
                      <a:pt x="514" y="212"/>
                    </a:lnTo>
                    <a:lnTo>
                      <a:pt x="514" y="212"/>
                    </a:lnTo>
                    <a:lnTo>
                      <a:pt x="352" y="212"/>
                    </a:lnTo>
                    <a:lnTo>
                      <a:pt x="352" y="212"/>
                    </a:lnTo>
                    <a:close/>
                    <a:moveTo>
                      <a:pt x="91" y="190"/>
                    </a:moveTo>
                    <a:lnTo>
                      <a:pt x="91" y="190"/>
                    </a:lnTo>
                    <a:lnTo>
                      <a:pt x="217" y="190"/>
                    </a:lnTo>
                    <a:lnTo>
                      <a:pt x="217" y="190"/>
                    </a:lnTo>
                    <a:lnTo>
                      <a:pt x="217" y="154"/>
                    </a:lnTo>
                    <a:lnTo>
                      <a:pt x="217" y="154"/>
                    </a:lnTo>
                    <a:lnTo>
                      <a:pt x="91" y="154"/>
                    </a:lnTo>
                    <a:lnTo>
                      <a:pt x="91" y="154"/>
                    </a:lnTo>
                    <a:lnTo>
                      <a:pt x="91" y="190"/>
                    </a:lnTo>
                    <a:lnTo>
                      <a:pt x="91" y="190"/>
                    </a:lnTo>
                    <a:close/>
                    <a:moveTo>
                      <a:pt x="352" y="154"/>
                    </a:moveTo>
                    <a:lnTo>
                      <a:pt x="352" y="154"/>
                    </a:lnTo>
                    <a:lnTo>
                      <a:pt x="352" y="190"/>
                    </a:lnTo>
                    <a:lnTo>
                      <a:pt x="352" y="190"/>
                    </a:lnTo>
                    <a:lnTo>
                      <a:pt x="477" y="190"/>
                    </a:lnTo>
                    <a:lnTo>
                      <a:pt x="477" y="190"/>
                    </a:lnTo>
                    <a:lnTo>
                      <a:pt x="477" y="154"/>
                    </a:lnTo>
                    <a:lnTo>
                      <a:pt x="477" y="154"/>
                    </a:lnTo>
                    <a:lnTo>
                      <a:pt x="352" y="154"/>
                    </a:lnTo>
                    <a:lnTo>
                      <a:pt x="352" y="154"/>
                    </a:lnTo>
                    <a:close/>
                    <a:moveTo>
                      <a:pt x="245" y="319"/>
                    </a:moveTo>
                    <a:lnTo>
                      <a:pt x="245" y="319"/>
                    </a:lnTo>
                    <a:lnTo>
                      <a:pt x="245" y="354"/>
                    </a:lnTo>
                    <a:lnTo>
                      <a:pt x="245" y="354"/>
                    </a:lnTo>
                    <a:lnTo>
                      <a:pt x="118" y="354"/>
                    </a:lnTo>
                    <a:lnTo>
                      <a:pt x="118" y="354"/>
                    </a:lnTo>
                    <a:lnTo>
                      <a:pt x="118" y="319"/>
                    </a:lnTo>
                    <a:lnTo>
                      <a:pt x="118" y="319"/>
                    </a:lnTo>
                    <a:lnTo>
                      <a:pt x="245" y="319"/>
                    </a:lnTo>
                    <a:lnTo>
                      <a:pt x="245" y="319"/>
                    </a:lnTo>
                    <a:close/>
                    <a:moveTo>
                      <a:pt x="118" y="400"/>
                    </a:moveTo>
                    <a:lnTo>
                      <a:pt x="118" y="400"/>
                    </a:lnTo>
                    <a:lnTo>
                      <a:pt x="245" y="400"/>
                    </a:lnTo>
                    <a:lnTo>
                      <a:pt x="245" y="400"/>
                    </a:lnTo>
                    <a:lnTo>
                      <a:pt x="245" y="435"/>
                    </a:lnTo>
                    <a:lnTo>
                      <a:pt x="245" y="435"/>
                    </a:lnTo>
                    <a:lnTo>
                      <a:pt x="118" y="435"/>
                    </a:lnTo>
                    <a:lnTo>
                      <a:pt x="118" y="435"/>
                    </a:lnTo>
                    <a:lnTo>
                      <a:pt x="118" y="400"/>
                    </a:lnTo>
                    <a:lnTo>
                      <a:pt x="118" y="400"/>
                    </a:lnTo>
                    <a:close/>
                    <a:moveTo>
                      <a:pt x="451" y="354"/>
                    </a:moveTo>
                    <a:lnTo>
                      <a:pt x="451" y="354"/>
                    </a:lnTo>
                    <a:lnTo>
                      <a:pt x="326" y="354"/>
                    </a:lnTo>
                    <a:lnTo>
                      <a:pt x="326" y="354"/>
                    </a:lnTo>
                    <a:lnTo>
                      <a:pt x="326" y="319"/>
                    </a:lnTo>
                    <a:lnTo>
                      <a:pt x="326" y="319"/>
                    </a:lnTo>
                    <a:lnTo>
                      <a:pt x="451" y="319"/>
                    </a:lnTo>
                    <a:lnTo>
                      <a:pt x="451" y="319"/>
                    </a:lnTo>
                    <a:lnTo>
                      <a:pt x="451" y="354"/>
                    </a:lnTo>
                    <a:lnTo>
                      <a:pt x="451" y="354"/>
                    </a:lnTo>
                    <a:close/>
                    <a:moveTo>
                      <a:pt x="326" y="435"/>
                    </a:moveTo>
                    <a:lnTo>
                      <a:pt x="326" y="435"/>
                    </a:lnTo>
                    <a:lnTo>
                      <a:pt x="326" y="400"/>
                    </a:lnTo>
                    <a:lnTo>
                      <a:pt x="326" y="400"/>
                    </a:lnTo>
                    <a:lnTo>
                      <a:pt x="451" y="400"/>
                    </a:lnTo>
                    <a:lnTo>
                      <a:pt x="451" y="400"/>
                    </a:lnTo>
                    <a:lnTo>
                      <a:pt x="451" y="435"/>
                    </a:lnTo>
                    <a:lnTo>
                      <a:pt x="451" y="435"/>
                    </a:lnTo>
                    <a:lnTo>
                      <a:pt x="326" y="435"/>
                    </a:lnTo>
                    <a:lnTo>
                      <a:pt x="326" y="43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60" name="Freeform 16">
                <a:extLst>
                  <a:ext uri="{FF2B5EF4-FFF2-40B4-BE49-F238E27FC236}">
                    <a16:creationId xmlns="" xmlns:a16="http://schemas.microsoft.com/office/drawing/2014/main" id="{55C28225-5C94-416C-95FE-B4A52A39FE66}"/>
                  </a:ext>
                </a:extLst>
              </p:cNvPr>
              <p:cNvSpPr>
                <a:spLocks noEditPoints="1"/>
              </p:cNvSpPr>
              <p:nvPr/>
            </p:nvSpPr>
            <p:spPr bwMode="auto">
              <a:xfrm>
                <a:off x="8905" y="82"/>
                <a:ext cx="612" cy="616"/>
              </a:xfrm>
              <a:custGeom>
                <a:avLst/>
                <a:gdLst>
                  <a:gd name="T0" fmla="*/ 436 w 612"/>
                  <a:gd name="T1" fmla="*/ 400 h 616"/>
                  <a:gd name="T2" fmla="*/ 222 w 612"/>
                  <a:gd name="T3" fmla="*/ 414 h 616"/>
                  <a:gd name="T4" fmla="*/ 511 w 612"/>
                  <a:gd name="T5" fmla="*/ 309 h 616"/>
                  <a:gd name="T6" fmla="*/ 467 w 612"/>
                  <a:gd name="T7" fmla="*/ 271 h 616"/>
                  <a:gd name="T8" fmla="*/ 610 w 612"/>
                  <a:gd name="T9" fmla="*/ 208 h 616"/>
                  <a:gd name="T10" fmla="*/ 349 w 612"/>
                  <a:gd name="T11" fmla="*/ 208 h 616"/>
                  <a:gd name="T12" fmla="*/ 560 w 612"/>
                  <a:gd name="T13" fmla="*/ 186 h 616"/>
                  <a:gd name="T14" fmla="*/ 560 w 612"/>
                  <a:gd name="T15" fmla="*/ 125 h 616"/>
                  <a:gd name="T16" fmla="*/ 349 w 612"/>
                  <a:gd name="T17" fmla="*/ 101 h 616"/>
                  <a:gd name="T18" fmla="*/ 590 w 612"/>
                  <a:gd name="T19" fmla="*/ 101 h 616"/>
                  <a:gd name="T20" fmla="*/ 349 w 612"/>
                  <a:gd name="T21" fmla="*/ 40 h 616"/>
                  <a:gd name="T22" fmla="*/ 349 w 612"/>
                  <a:gd name="T23" fmla="*/ 0 h 616"/>
                  <a:gd name="T24" fmla="*/ 263 w 612"/>
                  <a:gd name="T25" fmla="*/ 40 h 616"/>
                  <a:gd name="T26" fmla="*/ 26 w 612"/>
                  <a:gd name="T27" fmla="*/ 40 h 616"/>
                  <a:gd name="T28" fmla="*/ 263 w 612"/>
                  <a:gd name="T29" fmla="*/ 101 h 616"/>
                  <a:gd name="T30" fmla="*/ 263 w 612"/>
                  <a:gd name="T31" fmla="*/ 125 h 616"/>
                  <a:gd name="T32" fmla="*/ 52 w 612"/>
                  <a:gd name="T33" fmla="*/ 186 h 616"/>
                  <a:gd name="T34" fmla="*/ 263 w 612"/>
                  <a:gd name="T35" fmla="*/ 186 h 616"/>
                  <a:gd name="T36" fmla="*/ 6 w 612"/>
                  <a:gd name="T37" fmla="*/ 208 h 616"/>
                  <a:gd name="T38" fmla="*/ 6 w 612"/>
                  <a:gd name="T39" fmla="*/ 271 h 616"/>
                  <a:gd name="T40" fmla="*/ 117 w 612"/>
                  <a:gd name="T41" fmla="*/ 289 h 616"/>
                  <a:gd name="T42" fmla="*/ 58 w 612"/>
                  <a:gd name="T43" fmla="*/ 305 h 616"/>
                  <a:gd name="T44" fmla="*/ 153 w 612"/>
                  <a:gd name="T45" fmla="*/ 362 h 616"/>
                  <a:gd name="T46" fmla="*/ 192 w 612"/>
                  <a:gd name="T47" fmla="*/ 374 h 616"/>
                  <a:gd name="T48" fmla="*/ 36 w 612"/>
                  <a:gd name="T49" fmla="*/ 416 h 616"/>
                  <a:gd name="T50" fmla="*/ 58 w 612"/>
                  <a:gd name="T51" fmla="*/ 481 h 616"/>
                  <a:gd name="T52" fmla="*/ 277 w 612"/>
                  <a:gd name="T53" fmla="*/ 465 h 616"/>
                  <a:gd name="T54" fmla="*/ 275 w 612"/>
                  <a:gd name="T55" fmla="*/ 533 h 616"/>
                  <a:gd name="T56" fmla="*/ 252 w 612"/>
                  <a:gd name="T57" fmla="*/ 547 h 616"/>
                  <a:gd name="T58" fmla="*/ 180 w 612"/>
                  <a:gd name="T59" fmla="*/ 545 h 616"/>
                  <a:gd name="T60" fmla="*/ 196 w 612"/>
                  <a:gd name="T61" fmla="*/ 616 h 616"/>
                  <a:gd name="T62" fmla="*/ 299 w 612"/>
                  <a:gd name="T63" fmla="*/ 612 h 616"/>
                  <a:gd name="T64" fmla="*/ 325 w 612"/>
                  <a:gd name="T65" fmla="*/ 608 h 616"/>
                  <a:gd name="T66" fmla="*/ 343 w 612"/>
                  <a:gd name="T67" fmla="*/ 596 h 616"/>
                  <a:gd name="T68" fmla="*/ 360 w 612"/>
                  <a:gd name="T69" fmla="*/ 564 h 616"/>
                  <a:gd name="T70" fmla="*/ 362 w 612"/>
                  <a:gd name="T71" fmla="*/ 461 h 616"/>
                  <a:gd name="T72" fmla="*/ 505 w 612"/>
                  <a:gd name="T73" fmla="*/ 455 h 616"/>
                  <a:gd name="T74" fmla="*/ 552 w 612"/>
                  <a:gd name="T75" fmla="*/ 495 h 616"/>
                  <a:gd name="T76" fmla="*/ 546 w 612"/>
                  <a:gd name="T77" fmla="*/ 398 h 616"/>
                  <a:gd name="T78" fmla="*/ 400 w 612"/>
                  <a:gd name="T79" fmla="*/ 372 h 616"/>
                  <a:gd name="T80" fmla="*/ 384 w 612"/>
                  <a:gd name="T81" fmla="*/ 299 h 616"/>
                  <a:gd name="T82" fmla="*/ 242 w 612"/>
                  <a:gd name="T83" fmla="*/ 291 h 616"/>
                  <a:gd name="T84" fmla="*/ 449 w 612"/>
                  <a:gd name="T85" fmla="*/ 271 h 616"/>
                  <a:gd name="T86" fmla="*/ 384 w 612"/>
                  <a:gd name="T87" fmla="*/ 299 h 616"/>
                  <a:gd name="T88" fmla="*/ 0 w 612"/>
                  <a:gd name="T89" fmla="*/ 543 h 616"/>
                  <a:gd name="T90" fmla="*/ 42 w 612"/>
                  <a:gd name="T91" fmla="*/ 612 h 616"/>
                  <a:gd name="T92" fmla="*/ 170 w 612"/>
                  <a:gd name="T93" fmla="*/ 477 h 616"/>
                  <a:gd name="T94" fmla="*/ 62 w 612"/>
                  <a:gd name="T95" fmla="*/ 521 h 616"/>
                  <a:gd name="T96" fmla="*/ 0 w 612"/>
                  <a:gd name="T97" fmla="*/ 543 h 616"/>
                  <a:gd name="T98" fmla="*/ 400 w 612"/>
                  <a:gd name="T99" fmla="*/ 541 h 616"/>
                  <a:gd name="T100" fmla="*/ 574 w 612"/>
                  <a:gd name="T101" fmla="*/ 610 h 616"/>
                  <a:gd name="T102" fmla="*/ 525 w 612"/>
                  <a:gd name="T103" fmla="*/ 513 h 616"/>
                  <a:gd name="T104" fmla="*/ 400 w 612"/>
                  <a:gd name="T105" fmla="*/ 541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2" h="616">
                    <a:moveTo>
                      <a:pt x="400" y="372"/>
                    </a:moveTo>
                    <a:lnTo>
                      <a:pt x="400" y="372"/>
                    </a:lnTo>
                    <a:lnTo>
                      <a:pt x="436" y="400"/>
                    </a:lnTo>
                    <a:lnTo>
                      <a:pt x="436" y="400"/>
                    </a:lnTo>
                    <a:lnTo>
                      <a:pt x="222" y="414"/>
                    </a:lnTo>
                    <a:lnTo>
                      <a:pt x="222" y="414"/>
                    </a:lnTo>
                    <a:lnTo>
                      <a:pt x="289" y="392"/>
                    </a:lnTo>
                    <a:lnTo>
                      <a:pt x="360" y="366"/>
                    </a:lnTo>
                    <a:lnTo>
                      <a:pt x="511" y="309"/>
                    </a:lnTo>
                    <a:lnTo>
                      <a:pt x="511" y="309"/>
                    </a:lnTo>
                    <a:lnTo>
                      <a:pt x="467" y="271"/>
                    </a:lnTo>
                    <a:lnTo>
                      <a:pt x="467" y="271"/>
                    </a:lnTo>
                    <a:lnTo>
                      <a:pt x="610" y="271"/>
                    </a:lnTo>
                    <a:lnTo>
                      <a:pt x="610" y="271"/>
                    </a:lnTo>
                    <a:lnTo>
                      <a:pt x="610" y="208"/>
                    </a:lnTo>
                    <a:lnTo>
                      <a:pt x="610" y="208"/>
                    </a:lnTo>
                    <a:lnTo>
                      <a:pt x="349" y="208"/>
                    </a:lnTo>
                    <a:lnTo>
                      <a:pt x="349" y="208"/>
                    </a:lnTo>
                    <a:lnTo>
                      <a:pt x="349" y="186"/>
                    </a:lnTo>
                    <a:lnTo>
                      <a:pt x="349" y="186"/>
                    </a:lnTo>
                    <a:lnTo>
                      <a:pt x="560" y="186"/>
                    </a:lnTo>
                    <a:lnTo>
                      <a:pt x="560" y="186"/>
                    </a:lnTo>
                    <a:lnTo>
                      <a:pt x="560" y="125"/>
                    </a:lnTo>
                    <a:lnTo>
                      <a:pt x="560" y="125"/>
                    </a:lnTo>
                    <a:lnTo>
                      <a:pt x="349" y="125"/>
                    </a:lnTo>
                    <a:lnTo>
                      <a:pt x="349" y="125"/>
                    </a:lnTo>
                    <a:lnTo>
                      <a:pt x="349" y="101"/>
                    </a:lnTo>
                    <a:lnTo>
                      <a:pt x="349" y="101"/>
                    </a:lnTo>
                    <a:lnTo>
                      <a:pt x="590" y="101"/>
                    </a:lnTo>
                    <a:lnTo>
                      <a:pt x="590" y="101"/>
                    </a:lnTo>
                    <a:lnTo>
                      <a:pt x="590" y="40"/>
                    </a:lnTo>
                    <a:lnTo>
                      <a:pt x="590" y="40"/>
                    </a:lnTo>
                    <a:lnTo>
                      <a:pt x="349" y="40"/>
                    </a:lnTo>
                    <a:lnTo>
                      <a:pt x="349" y="40"/>
                    </a:lnTo>
                    <a:lnTo>
                      <a:pt x="349" y="0"/>
                    </a:lnTo>
                    <a:lnTo>
                      <a:pt x="349" y="0"/>
                    </a:lnTo>
                    <a:lnTo>
                      <a:pt x="263" y="0"/>
                    </a:lnTo>
                    <a:lnTo>
                      <a:pt x="263" y="0"/>
                    </a:lnTo>
                    <a:lnTo>
                      <a:pt x="263" y="40"/>
                    </a:lnTo>
                    <a:lnTo>
                      <a:pt x="263" y="40"/>
                    </a:lnTo>
                    <a:lnTo>
                      <a:pt x="26" y="40"/>
                    </a:lnTo>
                    <a:lnTo>
                      <a:pt x="26" y="40"/>
                    </a:lnTo>
                    <a:lnTo>
                      <a:pt x="26" y="101"/>
                    </a:lnTo>
                    <a:lnTo>
                      <a:pt x="26" y="101"/>
                    </a:lnTo>
                    <a:lnTo>
                      <a:pt x="263" y="101"/>
                    </a:lnTo>
                    <a:lnTo>
                      <a:pt x="263" y="101"/>
                    </a:lnTo>
                    <a:lnTo>
                      <a:pt x="263" y="125"/>
                    </a:lnTo>
                    <a:lnTo>
                      <a:pt x="263" y="125"/>
                    </a:lnTo>
                    <a:lnTo>
                      <a:pt x="52" y="125"/>
                    </a:lnTo>
                    <a:lnTo>
                      <a:pt x="52" y="125"/>
                    </a:lnTo>
                    <a:lnTo>
                      <a:pt x="52" y="186"/>
                    </a:lnTo>
                    <a:lnTo>
                      <a:pt x="52" y="186"/>
                    </a:lnTo>
                    <a:lnTo>
                      <a:pt x="263" y="186"/>
                    </a:lnTo>
                    <a:lnTo>
                      <a:pt x="263" y="186"/>
                    </a:lnTo>
                    <a:lnTo>
                      <a:pt x="263" y="208"/>
                    </a:lnTo>
                    <a:lnTo>
                      <a:pt x="263" y="208"/>
                    </a:lnTo>
                    <a:lnTo>
                      <a:pt x="6" y="208"/>
                    </a:lnTo>
                    <a:lnTo>
                      <a:pt x="6" y="208"/>
                    </a:lnTo>
                    <a:lnTo>
                      <a:pt x="6" y="271"/>
                    </a:lnTo>
                    <a:lnTo>
                      <a:pt x="6" y="271"/>
                    </a:lnTo>
                    <a:lnTo>
                      <a:pt x="176" y="271"/>
                    </a:lnTo>
                    <a:lnTo>
                      <a:pt x="176" y="271"/>
                    </a:lnTo>
                    <a:lnTo>
                      <a:pt x="117" y="289"/>
                    </a:lnTo>
                    <a:lnTo>
                      <a:pt x="89" y="297"/>
                    </a:lnTo>
                    <a:lnTo>
                      <a:pt x="58" y="305"/>
                    </a:lnTo>
                    <a:lnTo>
                      <a:pt x="58" y="305"/>
                    </a:lnTo>
                    <a:lnTo>
                      <a:pt x="83" y="370"/>
                    </a:lnTo>
                    <a:lnTo>
                      <a:pt x="83" y="370"/>
                    </a:lnTo>
                    <a:lnTo>
                      <a:pt x="153" y="362"/>
                    </a:lnTo>
                    <a:lnTo>
                      <a:pt x="246" y="355"/>
                    </a:lnTo>
                    <a:lnTo>
                      <a:pt x="246" y="355"/>
                    </a:lnTo>
                    <a:lnTo>
                      <a:pt x="192" y="374"/>
                    </a:lnTo>
                    <a:lnTo>
                      <a:pt x="137" y="392"/>
                    </a:lnTo>
                    <a:lnTo>
                      <a:pt x="87" y="406"/>
                    </a:lnTo>
                    <a:lnTo>
                      <a:pt x="36" y="416"/>
                    </a:lnTo>
                    <a:lnTo>
                      <a:pt x="36" y="416"/>
                    </a:lnTo>
                    <a:lnTo>
                      <a:pt x="58" y="481"/>
                    </a:lnTo>
                    <a:lnTo>
                      <a:pt x="58" y="481"/>
                    </a:lnTo>
                    <a:lnTo>
                      <a:pt x="161" y="473"/>
                    </a:lnTo>
                    <a:lnTo>
                      <a:pt x="277" y="465"/>
                    </a:lnTo>
                    <a:lnTo>
                      <a:pt x="277" y="465"/>
                    </a:lnTo>
                    <a:lnTo>
                      <a:pt x="277" y="521"/>
                    </a:lnTo>
                    <a:lnTo>
                      <a:pt x="277" y="521"/>
                    </a:lnTo>
                    <a:lnTo>
                      <a:pt x="275" y="533"/>
                    </a:lnTo>
                    <a:lnTo>
                      <a:pt x="271" y="541"/>
                    </a:lnTo>
                    <a:lnTo>
                      <a:pt x="263" y="545"/>
                    </a:lnTo>
                    <a:lnTo>
                      <a:pt x="252" y="547"/>
                    </a:lnTo>
                    <a:lnTo>
                      <a:pt x="252" y="547"/>
                    </a:lnTo>
                    <a:lnTo>
                      <a:pt x="220" y="547"/>
                    </a:lnTo>
                    <a:lnTo>
                      <a:pt x="180" y="545"/>
                    </a:lnTo>
                    <a:lnTo>
                      <a:pt x="180" y="545"/>
                    </a:lnTo>
                    <a:lnTo>
                      <a:pt x="188" y="578"/>
                    </a:lnTo>
                    <a:lnTo>
                      <a:pt x="196" y="616"/>
                    </a:lnTo>
                    <a:lnTo>
                      <a:pt x="196" y="616"/>
                    </a:lnTo>
                    <a:lnTo>
                      <a:pt x="259" y="614"/>
                    </a:lnTo>
                    <a:lnTo>
                      <a:pt x="299" y="612"/>
                    </a:lnTo>
                    <a:lnTo>
                      <a:pt x="299" y="612"/>
                    </a:lnTo>
                    <a:lnTo>
                      <a:pt x="313" y="612"/>
                    </a:lnTo>
                    <a:lnTo>
                      <a:pt x="325" y="608"/>
                    </a:lnTo>
                    <a:lnTo>
                      <a:pt x="335" y="604"/>
                    </a:lnTo>
                    <a:lnTo>
                      <a:pt x="343" y="596"/>
                    </a:lnTo>
                    <a:lnTo>
                      <a:pt x="343" y="596"/>
                    </a:lnTo>
                    <a:lnTo>
                      <a:pt x="351" y="588"/>
                    </a:lnTo>
                    <a:lnTo>
                      <a:pt x="358" y="576"/>
                    </a:lnTo>
                    <a:lnTo>
                      <a:pt x="360" y="564"/>
                    </a:lnTo>
                    <a:lnTo>
                      <a:pt x="362" y="550"/>
                    </a:lnTo>
                    <a:lnTo>
                      <a:pt x="362" y="550"/>
                    </a:lnTo>
                    <a:lnTo>
                      <a:pt x="362" y="461"/>
                    </a:lnTo>
                    <a:lnTo>
                      <a:pt x="362" y="461"/>
                    </a:lnTo>
                    <a:lnTo>
                      <a:pt x="505" y="455"/>
                    </a:lnTo>
                    <a:lnTo>
                      <a:pt x="505" y="455"/>
                    </a:lnTo>
                    <a:lnTo>
                      <a:pt x="529" y="475"/>
                    </a:lnTo>
                    <a:lnTo>
                      <a:pt x="552" y="495"/>
                    </a:lnTo>
                    <a:lnTo>
                      <a:pt x="552" y="495"/>
                    </a:lnTo>
                    <a:lnTo>
                      <a:pt x="612" y="446"/>
                    </a:lnTo>
                    <a:lnTo>
                      <a:pt x="612" y="446"/>
                    </a:lnTo>
                    <a:lnTo>
                      <a:pt x="546" y="398"/>
                    </a:lnTo>
                    <a:lnTo>
                      <a:pt x="455" y="333"/>
                    </a:lnTo>
                    <a:lnTo>
                      <a:pt x="455" y="333"/>
                    </a:lnTo>
                    <a:lnTo>
                      <a:pt x="400" y="372"/>
                    </a:lnTo>
                    <a:lnTo>
                      <a:pt x="400" y="372"/>
                    </a:lnTo>
                    <a:close/>
                    <a:moveTo>
                      <a:pt x="384" y="299"/>
                    </a:moveTo>
                    <a:lnTo>
                      <a:pt x="384" y="299"/>
                    </a:lnTo>
                    <a:lnTo>
                      <a:pt x="182" y="311"/>
                    </a:lnTo>
                    <a:lnTo>
                      <a:pt x="182" y="311"/>
                    </a:lnTo>
                    <a:lnTo>
                      <a:pt x="242" y="291"/>
                    </a:lnTo>
                    <a:lnTo>
                      <a:pt x="295" y="271"/>
                    </a:lnTo>
                    <a:lnTo>
                      <a:pt x="295" y="271"/>
                    </a:lnTo>
                    <a:lnTo>
                      <a:pt x="449" y="271"/>
                    </a:lnTo>
                    <a:lnTo>
                      <a:pt x="449" y="271"/>
                    </a:lnTo>
                    <a:lnTo>
                      <a:pt x="384" y="299"/>
                    </a:lnTo>
                    <a:lnTo>
                      <a:pt x="384" y="299"/>
                    </a:lnTo>
                    <a:lnTo>
                      <a:pt x="384" y="299"/>
                    </a:lnTo>
                    <a:close/>
                    <a:moveTo>
                      <a:pt x="0" y="543"/>
                    </a:moveTo>
                    <a:lnTo>
                      <a:pt x="0" y="543"/>
                    </a:lnTo>
                    <a:lnTo>
                      <a:pt x="22" y="578"/>
                    </a:lnTo>
                    <a:lnTo>
                      <a:pt x="42" y="612"/>
                    </a:lnTo>
                    <a:lnTo>
                      <a:pt x="42" y="612"/>
                    </a:lnTo>
                    <a:lnTo>
                      <a:pt x="210" y="529"/>
                    </a:lnTo>
                    <a:lnTo>
                      <a:pt x="210" y="529"/>
                    </a:lnTo>
                    <a:lnTo>
                      <a:pt x="170" y="477"/>
                    </a:lnTo>
                    <a:lnTo>
                      <a:pt x="170" y="477"/>
                    </a:lnTo>
                    <a:lnTo>
                      <a:pt x="111" y="501"/>
                    </a:lnTo>
                    <a:lnTo>
                      <a:pt x="62" y="521"/>
                    </a:lnTo>
                    <a:lnTo>
                      <a:pt x="26" y="535"/>
                    </a:lnTo>
                    <a:lnTo>
                      <a:pt x="0" y="543"/>
                    </a:lnTo>
                    <a:lnTo>
                      <a:pt x="0" y="543"/>
                    </a:lnTo>
                    <a:lnTo>
                      <a:pt x="0" y="543"/>
                    </a:lnTo>
                    <a:close/>
                    <a:moveTo>
                      <a:pt x="400" y="541"/>
                    </a:moveTo>
                    <a:lnTo>
                      <a:pt x="400" y="541"/>
                    </a:lnTo>
                    <a:lnTo>
                      <a:pt x="493" y="576"/>
                    </a:lnTo>
                    <a:lnTo>
                      <a:pt x="574" y="610"/>
                    </a:lnTo>
                    <a:lnTo>
                      <a:pt x="574" y="610"/>
                    </a:lnTo>
                    <a:lnTo>
                      <a:pt x="610" y="545"/>
                    </a:lnTo>
                    <a:lnTo>
                      <a:pt x="610" y="545"/>
                    </a:lnTo>
                    <a:lnTo>
                      <a:pt x="525" y="513"/>
                    </a:lnTo>
                    <a:lnTo>
                      <a:pt x="434" y="483"/>
                    </a:lnTo>
                    <a:lnTo>
                      <a:pt x="434" y="483"/>
                    </a:lnTo>
                    <a:lnTo>
                      <a:pt x="400" y="541"/>
                    </a:lnTo>
                    <a:lnTo>
                      <a:pt x="400" y="54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61" name="Freeform 17">
                <a:extLst>
                  <a:ext uri="{FF2B5EF4-FFF2-40B4-BE49-F238E27FC236}">
                    <a16:creationId xmlns="" xmlns:a16="http://schemas.microsoft.com/office/drawing/2014/main" id="{7E762240-CA2C-4436-92D7-52638410F3A5}"/>
                  </a:ext>
                </a:extLst>
              </p:cNvPr>
              <p:cNvSpPr>
                <a:spLocks/>
              </p:cNvSpPr>
              <p:nvPr/>
            </p:nvSpPr>
            <p:spPr bwMode="auto">
              <a:xfrm>
                <a:off x="9544" y="120"/>
                <a:ext cx="606" cy="568"/>
              </a:xfrm>
              <a:custGeom>
                <a:avLst/>
                <a:gdLst>
                  <a:gd name="T0" fmla="*/ 0 w 606"/>
                  <a:gd name="T1" fmla="*/ 324 h 568"/>
                  <a:gd name="T2" fmla="*/ 264 w 606"/>
                  <a:gd name="T3" fmla="*/ 324 h 568"/>
                  <a:gd name="T4" fmla="*/ 264 w 606"/>
                  <a:gd name="T5" fmla="*/ 425 h 568"/>
                  <a:gd name="T6" fmla="*/ 262 w 606"/>
                  <a:gd name="T7" fmla="*/ 449 h 568"/>
                  <a:gd name="T8" fmla="*/ 252 w 606"/>
                  <a:gd name="T9" fmla="*/ 465 h 568"/>
                  <a:gd name="T10" fmla="*/ 236 w 606"/>
                  <a:gd name="T11" fmla="*/ 475 h 568"/>
                  <a:gd name="T12" fmla="*/ 214 w 606"/>
                  <a:gd name="T13" fmla="*/ 479 h 568"/>
                  <a:gd name="T14" fmla="*/ 161 w 606"/>
                  <a:gd name="T15" fmla="*/ 477 h 568"/>
                  <a:gd name="T16" fmla="*/ 107 w 606"/>
                  <a:gd name="T17" fmla="*/ 473 h 568"/>
                  <a:gd name="T18" fmla="*/ 129 w 606"/>
                  <a:gd name="T19" fmla="*/ 568 h 568"/>
                  <a:gd name="T20" fmla="*/ 244 w 606"/>
                  <a:gd name="T21" fmla="*/ 568 h 568"/>
                  <a:gd name="T22" fmla="*/ 270 w 606"/>
                  <a:gd name="T23" fmla="*/ 566 h 568"/>
                  <a:gd name="T24" fmla="*/ 305 w 606"/>
                  <a:gd name="T25" fmla="*/ 556 h 568"/>
                  <a:gd name="T26" fmla="*/ 323 w 606"/>
                  <a:gd name="T27" fmla="*/ 544 h 568"/>
                  <a:gd name="T28" fmla="*/ 331 w 606"/>
                  <a:gd name="T29" fmla="*/ 538 h 568"/>
                  <a:gd name="T30" fmla="*/ 343 w 606"/>
                  <a:gd name="T31" fmla="*/ 520 h 568"/>
                  <a:gd name="T32" fmla="*/ 357 w 606"/>
                  <a:gd name="T33" fmla="*/ 473 h 568"/>
                  <a:gd name="T34" fmla="*/ 359 w 606"/>
                  <a:gd name="T35" fmla="*/ 443 h 568"/>
                  <a:gd name="T36" fmla="*/ 359 w 606"/>
                  <a:gd name="T37" fmla="*/ 324 h 568"/>
                  <a:gd name="T38" fmla="*/ 606 w 606"/>
                  <a:gd name="T39" fmla="*/ 324 h 568"/>
                  <a:gd name="T40" fmla="*/ 606 w 606"/>
                  <a:gd name="T41" fmla="*/ 239 h 568"/>
                  <a:gd name="T42" fmla="*/ 359 w 606"/>
                  <a:gd name="T43" fmla="*/ 239 h 568"/>
                  <a:gd name="T44" fmla="*/ 359 w 606"/>
                  <a:gd name="T45" fmla="*/ 204 h 568"/>
                  <a:gd name="T46" fmla="*/ 563 w 606"/>
                  <a:gd name="T47" fmla="*/ 81 h 568"/>
                  <a:gd name="T48" fmla="*/ 563 w 606"/>
                  <a:gd name="T49" fmla="*/ 0 h 568"/>
                  <a:gd name="T50" fmla="*/ 42 w 606"/>
                  <a:gd name="T51" fmla="*/ 0 h 568"/>
                  <a:gd name="T52" fmla="*/ 42 w 606"/>
                  <a:gd name="T53" fmla="*/ 81 h 568"/>
                  <a:gd name="T54" fmla="*/ 416 w 606"/>
                  <a:gd name="T55" fmla="*/ 81 h 568"/>
                  <a:gd name="T56" fmla="*/ 264 w 606"/>
                  <a:gd name="T57" fmla="*/ 166 h 568"/>
                  <a:gd name="T58" fmla="*/ 264 w 606"/>
                  <a:gd name="T59" fmla="*/ 239 h 568"/>
                  <a:gd name="T60" fmla="*/ 0 w 606"/>
                  <a:gd name="T61" fmla="*/ 239 h 568"/>
                  <a:gd name="T62" fmla="*/ 0 w 606"/>
                  <a:gd name="T63" fmla="*/ 324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6" h="568">
                    <a:moveTo>
                      <a:pt x="0" y="324"/>
                    </a:moveTo>
                    <a:lnTo>
                      <a:pt x="0" y="324"/>
                    </a:lnTo>
                    <a:lnTo>
                      <a:pt x="264" y="324"/>
                    </a:lnTo>
                    <a:lnTo>
                      <a:pt x="264" y="324"/>
                    </a:lnTo>
                    <a:lnTo>
                      <a:pt x="264" y="425"/>
                    </a:lnTo>
                    <a:lnTo>
                      <a:pt x="264" y="425"/>
                    </a:lnTo>
                    <a:lnTo>
                      <a:pt x="264" y="437"/>
                    </a:lnTo>
                    <a:lnTo>
                      <a:pt x="262" y="449"/>
                    </a:lnTo>
                    <a:lnTo>
                      <a:pt x="258" y="459"/>
                    </a:lnTo>
                    <a:lnTo>
                      <a:pt x="252" y="465"/>
                    </a:lnTo>
                    <a:lnTo>
                      <a:pt x="246" y="471"/>
                    </a:lnTo>
                    <a:lnTo>
                      <a:pt x="236" y="475"/>
                    </a:lnTo>
                    <a:lnTo>
                      <a:pt x="226" y="479"/>
                    </a:lnTo>
                    <a:lnTo>
                      <a:pt x="214" y="479"/>
                    </a:lnTo>
                    <a:lnTo>
                      <a:pt x="214" y="479"/>
                    </a:lnTo>
                    <a:lnTo>
                      <a:pt x="161" y="477"/>
                    </a:lnTo>
                    <a:lnTo>
                      <a:pt x="107" y="473"/>
                    </a:lnTo>
                    <a:lnTo>
                      <a:pt x="107" y="473"/>
                    </a:lnTo>
                    <a:lnTo>
                      <a:pt x="121" y="522"/>
                    </a:lnTo>
                    <a:lnTo>
                      <a:pt x="129" y="568"/>
                    </a:lnTo>
                    <a:lnTo>
                      <a:pt x="129" y="568"/>
                    </a:lnTo>
                    <a:lnTo>
                      <a:pt x="244" y="568"/>
                    </a:lnTo>
                    <a:lnTo>
                      <a:pt x="244" y="568"/>
                    </a:lnTo>
                    <a:lnTo>
                      <a:pt x="270" y="566"/>
                    </a:lnTo>
                    <a:lnTo>
                      <a:pt x="295" y="560"/>
                    </a:lnTo>
                    <a:lnTo>
                      <a:pt x="305" y="556"/>
                    </a:lnTo>
                    <a:lnTo>
                      <a:pt x="315" y="552"/>
                    </a:lnTo>
                    <a:lnTo>
                      <a:pt x="323" y="544"/>
                    </a:lnTo>
                    <a:lnTo>
                      <a:pt x="331" y="538"/>
                    </a:lnTo>
                    <a:lnTo>
                      <a:pt x="331" y="538"/>
                    </a:lnTo>
                    <a:lnTo>
                      <a:pt x="337" y="530"/>
                    </a:lnTo>
                    <a:lnTo>
                      <a:pt x="343" y="520"/>
                    </a:lnTo>
                    <a:lnTo>
                      <a:pt x="351" y="499"/>
                    </a:lnTo>
                    <a:lnTo>
                      <a:pt x="357" y="473"/>
                    </a:lnTo>
                    <a:lnTo>
                      <a:pt x="359" y="443"/>
                    </a:lnTo>
                    <a:lnTo>
                      <a:pt x="359" y="443"/>
                    </a:lnTo>
                    <a:lnTo>
                      <a:pt x="359" y="324"/>
                    </a:lnTo>
                    <a:lnTo>
                      <a:pt x="359" y="324"/>
                    </a:lnTo>
                    <a:lnTo>
                      <a:pt x="606" y="324"/>
                    </a:lnTo>
                    <a:lnTo>
                      <a:pt x="606" y="324"/>
                    </a:lnTo>
                    <a:lnTo>
                      <a:pt x="606" y="239"/>
                    </a:lnTo>
                    <a:lnTo>
                      <a:pt x="606" y="239"/>
                    </a:lnTo>
                    <a:lnTo>
                      <a:pt x="359" y="239"/>
                    </a:lnTo>
                    <a:lnTo>
                      <a:pt x="359" y="239"/>
                    </a:lnTo>
                    <a:lnTo>
                      <a:pt x="359" y="204"/>
                    </a:lnTo>
                    <a:lnTo>
                      <a:pt x="359" y="204"/>
                    </a:lnTo>
                    <a:lnTo>
                      <a:pt x="563" y="81"/>
                    </a:lnTo>
                    <a:lnTo>
                      <a:pt x="563" y="81"/>
                    </a:lnTo>
                    <a:lnTo>
                      <a:pt x="563" y="0"/>
                    </a:lnTo>
                    <a:lnTo>
                      <a:pt x="563" y="0"/>
                    </a:lnTo>
                    <a:lnTo>
                      <a:pt x="42" y="0"/>
                    </a:lnTo>
                    <a:lnTo>
                      <a:pt x="42" y="0"/>
                    </a:lnTo>
                    <a:lnTo>
                      <a:pt x="42" y="81"/>
                    </a:lnTo>
                    <a:lnTo>
                      <a:pt x="42" y="81"/>
                    </a:lnTo>
                    <a:lnTo>
                      <a:pt x="416" y="81"/>
                    </a:lnTo>
                    <a:lnTo>
                      <a:pt x="416" y="81"/>
                    </a:lnTo>
                    <a:lnTo>
                      <a:pt x="264" y="166"/>
                    </a:lnTo>
                    <a:lnTo>
                      <a:pt x="264" y="166"/>
                    </a:lnTo>
                    <a:lnTo>
                      <a:pt x="264" y="239"/>
                    </a:lnTo>
                    <a:lnTo>
                      <a:pt x="264" y="239"/>
                    </a:lnTo>
                    <a:lnTo>
                      <a:pt x="0" y="239"/>
                    </a:lnTo>
                    <a:lnTo>
                      <a:pt x="0" y="239"/>
                    </a:lnTo>
                    <a:lnTo>
                      <a:pt x="0" y="324"/>
                    </a:lnTo>
                    <a:lnTo>
                      <a:pt x="0" y="32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62" name="Freeform 18">
                <a:extLst>
                  <a:ext uri="{FF2B5EF4-FFF2-40B4-BE49-F238E27FC236}">
                    <a16:creationId xmlns="" xmlns:a16="http://schemas.microsoft.com/office/drawing/2014/main" id="{CE2C1862-A26E-4622-A2D5-02B7D60F0B66}"/>
                  </a:ext>
                </a:extLst>
              </p:cNvPr>
              <p:cNvSpPr>
                <a:spLocks/>
              </p:cNvSpPr>
              <p:nvPr/>
            </p:nvSpPr>
            <p:spPr bwMode="auto">
              <a:xfrm>
                <a:off x="10229" y="84"/>
                <a:ext cx="511" cy="598"/>
              </a:xfrm>
              <a:custGeom>
                <a:avLst/>
                <a:gdLst>
                  <a:gd name="T0" fmla="*/ 410 w 511"/>
                  <a:gd name="T1" fmla="*/ 265 h 598"/>
                  <a:gd name="T2" fmla="*/ 327 w 511"/>
                  <a:gd name="T3" fmla="*/ 277 h 598"/>
                  <a:gd name="T4" fmla="*/ 307 w 511"/>
                  <a:gd name="T5" fmla="*/ 244 h 598"/>
                  <a:gd name="T6" fmla="*/ 271 w 511"/>
                  <a:gd name="T7" fmla="*/ 230 h 598"/>
                  <a:gd name="T8" fmla="*/ 232 w 511"/>
                  <a:gd name="T9" fmla="*/ 232 h 598"/>
                  <a:gd name="T10" fmla="*/ 216 w 511"/>
                  <a:gd name="T11" fmla="*/ 206 h 598"/>
                  <a:gd name="T12" fmla="*/ 287 w 511"/>
                  <a:gd name="T13" fmla="*/ 174 h 598"/>
                  <a:gd name="T14" fmla="*/ 446 w 511"/>
                  <a:gd name="T15" fmla="*/ 153 h 598"/>
                  <a:gd name="T16" fmla="*/ 388 w 511"/>
                  <a:gd name="T17" fmla="*/ 83 h 598"/>
                  <a:gd name="T18" fmla="*/ 267 w 511"/>
                  <a:gd name="T19" fmla="*/ 95 h 598"/>
                  <a:gd name="T20" fmla="*/ 291 w 511"/>
                  <a:gd name="T21" fmla="*/ 26 h 598"/>
                  <a:gd name="T22" fmla="*/ 188 w 511"/>
                  <a:gd name="T23" fmla="*/ 56 h 598"/>
                  <a:gd name="T24" fmla="*/ 113 w 511"/>
                  <a:gd name="T25" fmla="*/ 103 h 598"/>
                  <a:gd name="T26" fmla="*/ 4 w 511"/>
                  <a:gd name="T27" fmla="*/ 105 h 598"/>
                  <a:gd name="T28" fmla="*/ 14 w 511"/>
                  <a:gd name="T29" fmla="*/ 184 h 598"/>
                  <a:gd name="T30" fmla="*/ 133 w 511"/>
                  <a:gd name="T31" fmla="*/ 182 h 598"/>
                  <a:gd name="T32" fmla="*/ 89 w 511"/>
                  <a:gd name="T33" fmla="*/ 256 h 598"/>
                  <a:gd name="T34" fmla="*/ 36 w 511"/>
                  <a:gd name="T35" fmla="*/ 315 h 598"/>
                  <a:gd name="T36" fmla="*/ 0 w 511"/>
                  <a:gd name="T37" fmla="*/ 341 h 598"/>
                  <a:gd name="T38" fmla="*/ 83 w 511"/>
                  <a:gd name="T39" fmla="*/ 384 h 598"/>
                  <a:gd name="T40" fmla="*/ 155 w 511"/>
                  <a:gd name="T41" fmla="*/ 331 h 598"/>
                  <a:gd name="T42" fmla="*/ 196 w 511"/>
                  <a:gd name="T43" fmla="*/ 315 h 598"/>
                  <a:gd name="T44" fmla="*/ 222 w 511"/>
                  <a:gd name="T45" fmla="*/ 311 h 598"/>
                  <a:gd name="T46" fmla="*/ 242 w 511"/>
                  <a:gd name="T47" fmla="*/ 319 h 598"/>
                  <a:gd name="T48" fmla="*/ 210 w 511"/>
                  <a:gd name="T49" fmla="*/ 343 h 598"/>
                  <a:gd name="T50" fmla="*/ 133 w 511"/>
                  <a:gd name="T51" fmla="*/ 392 h 598"/>
                  <a:gd name="T52" fmla="*/ 101 w 511"/>
                  <a:gd name="T53" fmla="*/ 418 h 598"/>
                  <a:gd name="T54" fmla="*/ 81 w 511"/>
                  <a:gd name="T55" fmla="*/ 440 h 598"/>
                  <a:gd name="T56" fmla="*/ 70 w 511"/>
                  <a:gd name="T57" fmla="*/ 473 h 598"/>
                  <a:gd name="T58" fmla="*/ 70 w 511"/>
                  <a:gd name="T59" fmla="*/ 501 h 598"/>
                  <a:gd name="T60" fmla="*/ 91 w 511"/>
                  <a:gd name="T61" fmla="*/ 545 h 598"/>
                  <a:gd name="T62" fmla="*/ 113 w 511"/>
                  <a:gd name="T63" fmla="*/ 570 h 598"/>
                  <a:gd name="T64" fmla="*/ 141 w 511"/>
                  <a:gd name="T65" fmla="*/ 586 h 598"/>
                  <a:gd name="T66" fmla="*/ 218 w 511"/>
                  <a:gd name="T67" fmla="*/ 598 h 598"/>
                  <a:gd name="T68" fmla="*/ 299 w 511"/>
                  <a:gd name="T69" fmla="*/ 596 h 598"/>
                  <a:gd name="T70" fmla="*/ 455 w 511"/>
                  <a:gd name="T71" fmla="*/ 580 h 598"/>
                  <a:gd name="T72" fmla="*/ 450 w 511"/>
                  <a:gd name="T73" fmla="*/ 495 h 598"/>
                  <a:gd name="T74" fmla="*/ 289 w 511"/>
                  <a:gd name="T75" fmla="*/ 515 h 598"/>
                  <a:gd name="T76" fmla="*/ 204 w 511"/>
                  <a:gd name="T77" fmla="*/ 517 h 598"/>
                  <a:gd name="T78" fmla="*/ 174 w 511"/>
                  <a:gd name="T79" fmla="*/ 511 h 598"/>
                  <a:gd name="T80" fmla="*/ 163 w 511"/>
                  <a:gd name="T81" fmla="*/ 501 h 598"/>
                  <a:gd name="T82" fmla="*/ 159 w 511"/>
                  <a:gd name="T83" fmla="*/ 487 h 598"/>
                  <a:gd name="T84" fmla="*/ 172 w 511"/>
                  <a:gd name="T85" fmla="*/ 467 h 598"/>
                  <a:gd name="T86" fmla="*/ 244 w 511"/>
                  <a:gd name="T87" fmla="*/ 418 h 598"/>
                  <a:gd name="T88" fmla="*/ 244 w 511"/>
                  <a:gd name="T89" fmla="*/ 483 h 598"/>
                  <a:gd name="T90" fmla="*/ 333 w 511"/>
                  <a:gd name="T91" fmla="*/ 380 h 598"/>
                  <a:gd name="T92" fmla="*/ 422 w 511"/>
                  <a:gd name="T93" fmla="*/ 349 h 598"/>
                  <a:gd name="T94" fmla="*/ 511 w 511"/>
                  <a:gd name="T95" fmla="*/ 325 h 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98">
                    <a:moveTo>
                      <a:pt x="481" y="242"/>
                    </a:moveTo>
                    <a:lnTo>
                      <a:pt x="481" y="242"/>
                    </a:lnTo>
                    <a:lnTo>
                      <a:pt x="410" y="265"/>
                    </a:lnTo>
                    <a:lnTo>
                      <a:pt x="331" y="291"/>
                    </a:lnTo>
                    <a:lnTo>
                      <a:pt x="331" y="291"/>
                    </a:lnTo>
                    <a:lnTo>
                      <a:pt x="327" y="277"/>
                    </a:lnTo>
                    <a:lnTo>
                      <a:pt x="321" y="265"/>
                    </a:lnTo>
                    <a:lnTo>
                      <a:pt x="315" y="254"/>
                    </a:lnTo>
                    <a:lnTo>
                      <a:pt x="307" y="244"/>
                    </a:lnTo>
                    <a:lnTo>
                      <a:pt x="297" y="238"/>
                    </a:lnTo>
                    <a:lnTo>
                      <a:pt x="285" y="234"/>
                    </a:lnTo>
                    <a:lnTo>
                      <a:pt x="271" y="230"/>
                    </a:lnTo>
                    <a:lnTo>
                      <a:pt x="256" y="230"/>
                    </a:lnTo>
                    <a:lnTo>
                      <a:pt x="256" y="230"/>
                    </a:lnTo>
                    <a:lnTo>
                      <a:pt x="232" y="232"/>
                    </a:lnTo>
                    <a:lnTo>
                      <a:pt x="198" y="238"/>
                    </a:lnTo>
                    <a:lnTo>
                      <a:pt x="198" y="238"/>
                    </a:lnTo>
                    <a:lnTo>
                      <a:pt x="216" y="206"/>
                    </a:lnTo>
                    <a:lnTo>
                      <a:pt x="230" y="178"/>
                    </a:lnTo>
                    <a:lnTo>
                      <a:pt x="230" y="178"/>
                    </a:lnTo>
                    <a:lnTo>
                      <a:pt x="287" y="174"/>
                    </a:lnTo>
                    <a:lnTo>
                      <a:pt x="341" y="168"/>
                    </a:lnTo>
                    <a:lnTo>
                      <a:pt x="446" y="153"/>
                    </a:lnTo>
                    <a:lnTo>
                      <a:pt x="446" y="153"/>
                    </a:lnTo>
                    <a:lnTo>
                      <a:pt x="432" y="77"/>
                    </a:lnTo>
                    <a:lnTo>
                      <a:pt x="432" y="77"/>
                    </a:lnTo>
                    <a:lnTo>
                      <a:pt x="388" y="83"/>
                    </a:lnTo>
                    <a:lnTo>
                      <a:pt x="345" y="89"/>
                    </a:lnTo>
                    <a:lnTo>
                      <a:pt x="267" y="95"/>
                    </a:lnTo>
                    <a:lnTo>
                      <a:pt x="267" y="95"/>
                    </a:lnTo>
                    <a:lnTo>
                      <a:pt x="277" y="68"/>
                    </a:lnTo>
                    <a:lnTo>
                      <a:pt x="291" y="26"/>
                    </a:lnTo>
                    <a:lnTo>
                      <a:pt x="291" y="26"/>
                    </a:lnTo>
                    <a:lnTo>
                      <a:pt x="208" y="0"/>
                    </a:lnTo>
                    <a:lnTo>
                      <a:pt x="208" y="0"/>
                    </a:lnTo>
                    <a:lnTo>
                      <a:pt x="188" y="56"/>
                    </a:lnTo>
                    <a:lnTo>
                      <a:pt x="170" y="101"/>
                    </a:lnTo>
                    <a:lnTo>
                      <a:pt x="170" y="101"/>
                    </a:lnTo>
                    <a:lnTo>
                      <a:pt x="113" y="103"/>
                    </a:lnTo>
                    <a:lnTo>
                      <a:pt x="54" y="105"/>
                    </a:lnTo>
                    <a:lnTo>
                      <a:pt x="54" y="105"/>
                    </a:lnTo>
                    <a:lnTo>
                      <a:pt x="4" y="105"/>
                    </a:lnTo>
                    <a:lnTo>
                      <a:pt x="4" y="105"/>
                    </a:lnTo>
                    <a:lnTo>
                      <a:pt x="14" y="184"/>
                    </a:lnTo>
                    <a:lnTo>
                      <a:pt x="14" y="184"/>
                    </a:lnTo>
                    <a:lnTo>
                      <a:pt x="87" y="184"/>
                    </a:lnTo>
                    <a:lnTo>
                      <a:pt x="133" y="182"/>
                    </a:lnTo>
                    <a:lnTo>
                      <a:pt x="133" y="182"/>
                    </a:lnTo>
                    <a:lnTo>
                      <a:pt x="119" y="210"/>
                    </a:lnTo>
                    <a:lnTo>
                      <a:pt x="105" y="234"/>
                    </a:lnTo>
                    <a:lnTo>
                      <a:pt x="89" y="256"/>
                    </a:lnTo>
                    <a:lnTo>
                      <a:pt x="73" y="279"/>
                    </a:lnTo>
                    <a:lnTo>
                      <a:pt x="54" y="297"/>
                    </a:lnTo>
                    <a:lnTo>
                      <a:pt x="36" y="315"/>
                    </a:lnTo>
                    <a:lnTo>
                      <a:pt x="18" y="329"/>
                    </a:lnTo>
                    <a:lnTo>
                      <a:pt x="0" y="341"/>
                    </a:lnTo>
                    <a:lnTo>
                      <a:pt x="0" y="341"/>
                    </a:lnTo>
                    <a:lnTo>
                      <a:pt x="56" y="408"/>
                    </a:lnTo>
                    <a:lnTo>
                      <a:pt x="56" y="408"/>
                    </a:lnTo>
                    <a:lnTo>
                      <a:pt x="83" y="384"/>
                    </a:lnTo>
                    <a:lnTo>
                      <a:pt x="107" y="362"/>
                    </a:lnTo>
                    <a:lnTo>
                      <a:pt x="131" y="345"/>
                    </a:lnTo>
                    <a:lnTo>
                      <a:pt x="155" y="331"/>
                    </a:lnTo>
                    <a:lnTo>
                      <a:pt x="155" y="331"/>
                    </a:lnTo>
                    <a:lnTo>
                      <a:pt x="178" y="323"/>
                    </a:lnTo>
                    <a:lnTo>
                      <a:pt x="196" y="315"/>
                    </a:lnTo>
                    <a:lnTo>
                      <a:pt x="212" y="313"/>
                    </a:lnTo>
                    <a:lnTo>
                      <a:pt x="222" y="311"/>
                    </a:lnTo>
                    <a:lnTo>
                      <a:pt x="222" y="311"/>
                    </a:lnTo>
                    <a:lnTo>
                      <a:pt x="230" y="311"/>
                    </a:lnTo>
                    <a:lnTo>
                      <a:pt x="238" y="315"/>
                    </a:lnTo>
                    <a:lnTo>
                      <a:pt x="242" y="319"/>
                    </a:lnTo>
                    <a:lnTo>
                      <a:pt x="244" y="325"/>
                    </a:lnTo>
                    <a:lnTo>
                      <a:pt x="244" y="325"/>
                    </a:lnTo>
                    <a:lnTo>
                      <a:pt x="210" y="343"/>
                    </a:lnTo>
                    <a:lnTo>
                      <a:pt x="180" y="360"/>
                    </a:lnTo>
                    <a:lnTo>
                      <a:pt x="155" y="376"/>
                    </a:lnTo>
                    <a:lnTo>
                      <a:pt x="133" y="392"/>
                    </a:lnTo>
                    <a:lnTo>
                      <a:pt x="133" y="392"/>
                    </a:lnTo>
                    <a:lnTo>
                      <a:pt x="115" y="406"/>
                    </a:lnTo>
                    <a:lnTo>
                      <a:pt x="101" y="418"/>
                    </a:lnTo>
                    <a:lnTo>
                      <a:pt x="89" y="430"/>
                    </a:lnTo>
                    <a:lnTo>
                      <a:pt x="81" y="440"/>
                    </a:lnTo>
                    <a:lnTo>
                      <a:pt x="81" y="440"/>
                    </a:lnTo>
                    <a:lnTo>
                      <a:pt x="77" y="451"/>
                    </a:lnTo>
                    <a:lnTo>
                      <a:pt x="73" y="461"/>
                    </a:lnTo>
                    <a:lnTo>
                      <a:pt x="70" y="473"/>
                    </a:lnTo>
                    <a:lnTo>
                      <a:pt x="70" y="485"/>
                    </a:lnTo>
                    <a:lnTo>
                      <a:pt x="70" y="485"/>
                    </a:lnTo>
                    <a:lnTo>
                      <a:pt x="70" y="501"/>
                    </a:lnTo>
                    <a:lnTo>
                      <a:pt x="75" y="515"/>
                    </a:lnTo>
                    <a:lnTo>
                      <a:pt x="81" y="531"/>
                    </a:lnTo>
                    <a:lnTo>
                      <a:pt x="91" y="545"/>
                    </a:lnTo>
                    <a:lnTo>
                      <a:pt x="91" y="545"/>
                    </a:lnTo>
                    <a:lnTo>
                      <a:pt x="101" y="560"/>
                    </a:lnTo>
                    <a:lnTo>
                      <a:pt x="113" y="570"/>
                    </a:lnTo>
                    <a:lnTo>
                      <a:pt x="127" y="580"/>
                    </a:lnTo>
                    <a:lnTo>
                      <a:pt x="141" y="586"/>
                    </a:lnTo>
                    <a:lnTo>
                      <a:pt x="141" y="586"/>
                    </a:lnTo>
                    <a:lnTo>
                      <a:pt x="159" y="592"/>
                    </a:lnTo>
                    <a:lnTo>
                      <a:pt x="186" y="594"/>
                    </a:lnTo>
                    <a:lnTo>
                      <a:pt x="218" y="598"/>
                    </a:lnTo>
                    <a:lnTo>
                      <a:pt x="256" y="598"/>
                    </a:lnTo>
                    <a:lnTo>
                      <a:pt x="256" y="598"/>
                    </a:lnTo>
                    <a:lnTo>
                      <a:pt x="299" y="596"/>
                    </a:lnTo>
                    <a:lnTo>
                      <a:pt x="347" y="594"/>
                    </a:lnTo>
                    <a:lnTo>
                      <a:pt x="398" y="588"/>
                    </a:lnTo>
                    <a:lnTo>
                      <a:pt x="455" y="580"/>
                    </a:lnTo>
                    <a:lnTo>
                      <a:pt x="455" y="580"/>
                    </a:lnTo>
                    <a:lnTo>
                      <a:pt x="450" y="495"/>
                    </a:lnTo>
                    <a:lnTo>
                      <a:pt x="450" y="495"/>
                    </a:lnTo>
                    <a:lnTo>
                      <a:pt x="398" y="505"/>
                    </a:lnTo>
                    <a:lnTo>
                      <a:pt x="343" y="511"/>
                    </a:lnTo>
                    <a:lnTo>
                      <a:pt x="289" y="515"/>
                    </a:lnTo>
                    <a:lnTo>
                      <a:pt x="232" y="517"/>
                    </a:lnTo>
                    <a:lnTo>
                      <a:pt x="232" y="517"/>
                    </a:lnTo>
                    <a:lnTo>
                      <a:pt x="204" y="517"/>
                    </a:lnTo>
                    <a:lnTo>
                      <a:pt x="186" y="515"/>
                    </a:lnTo>
                    <a:lnTo>
                      <a:pt x="186" y="515"/>
                    </a:lnTo>
                    <a:lnTo>
                      <a:pt x="174" y="511"/>
                    </a:lnTo>
                    <a:lnTo>
                      <a:pt x="165" y="505"/>
                    </a:lnTo>
                    <a:lnTo>
                      <a:pt x="165" y="505"/>
                    </a:lnTo>
                    <a:lnTo>
                      <a:pt x="163" y="501"/>
                    </a:lnTo>
                    <a:lnTo>
                      <a:pt x="161" y="497"/>
                    </a:lnTo>
                    <a:lnTo>
                      <a:pt x="159" y="487"/>
                    </a:lnTo>
                    <a:lnTo>
                      <a:pt x="159" y="487"/>
                    </a:lnTo>
                    <a:lnTo>
                      <a:pt x="161" y="481"/>
                    </a:lnTo>
                    <a:lnTo>
                      <a:pt x="163" y="475"/>
                    </a:lnTo>
                    <a:lnTo>
                      <a:pt x="172" y="467"/>
                    </a:lnTo>
                    <a:lnTo>
                      <a:pt x="180" y="459"/>
                    </a:lnTo>
                    <a:lnTo>
                      <a:pt x="208" y="438"/>
                    </a:lnTo>
                    <a:lnTo>
                      <a:pt x="244" y="418"/>
                    </a:lnTo>
                    <a:lnTo>
                      <a:pt x="244" y="418"/>
                    </a:lnTo>
                    <a:lnTo>
                      <a:pt x="244" y="483"/>
                    </a:lnTo>
                    <a:lnTo>
                      <a:pt x="244" y="483"/>
                    </a:lnTo>
                    <a:lnTo>
                      <a:pt x="333" y="483"/>
                    </a:lnTo>
                    <a:lnTo>
                      <a:pt x="333" y="483"/>
                    </a:lnTo>
                    <a:lnTo>
                      <a:pt x="333" y="380"/>
                    </a:lnTo>
                    <a:lnTo>
                      <a:pt x="333" y="380"/>
                    </a:lnTo>
                    <a:lnTo>
                      <a:pt x="378" y="364"/>
                    </a:lnTo>
                    <a:lnTo>
                      <a:pt x="422" y="349"/>
                    </a:lnTo>
                    <a:lnTo>
                      <a:pt x="467" y="337"/>
                    </a:lnTo>
                    <a:lnTo>
                      <a:pt x="511" y="325"/>
                    </a:lnTo>
                    <a:lnTo>
                      <a:pt x="511" y="325"/>
                    </a:lnTo>
                    <a:lnTo>
                      <a:pt x="481" y="242"/>
                    </a:lnTo>
                    <a:lnTo>
                      <a:pt x="481" y="24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63" name="Freeform 19">
                <a:extLst>
                  <a:ext uri="{FF2B5EF4-FFF2-40B4-BE49-F238E27FC236}">
                    <a16:creationId xmlns="" xmlns:a16="http://schemas.microsoft.com/office/drawing/2014/main" id="{767BDD09-FD16-45B0-9CA0-930E1512D0A7}"/>
                  </a:ext>
                </a:extLst>
              </p:cNvPr>
              <p:cNvSpPr>
                <a:spLocks noEditPoints="1"/>
              </p:cNvSpPr>
              <p:nvPr/>
            </p:nvSpPr>
            <p:spPr bwMode="auto">
              <a:xfrm>
                <a:off x="10807" y="86"/>
                <a:ext cx="614" cy="618"/>
              </a:xfrm>
              <a:custGeom>
                <a:avLst/>
                <a:gdLst>
                  <a:gd name="T0" fmla="*/ 257 w 614"/>
                  <a:gd name="T1" fmla="*/ 517 h 618"/>
                  <a:gd name="T2" fmla="*/ 155 w 614"/>
                  <a:gd name="T3" fmla="*/ 546 h 618"/>
                  <a:gd name="T4" fmla="*/ 202 w 614"/>
                  <a:gd name="T5" fmla="*/ 618 h 618"/>
                  <a:gd name="T6" fmla="*/ 291 w 614"/>
                  <a:gd name="T7" fmla="*/ 586 h 618"/>
                  <a:gd name="T8" fmla="*/ 354 w 614"/>
                  <a:gd name="T9" fmla="*/ 554 h 618"/>
                  <a:gd name="T10" fmla="*/ 426 w 614"/>
                  <a:gd name="T11" fmla="*/ 582 h 618"/>
                  <a:gd name="T12" fmla="*/ 509 w 614"/>
                  <a:gd name="T13" fmla="*/ 602 h 618"/>
                  <a:gd name="T14" fmla="*/ 614 w 614"/>
                  <a:gd name="T15" fmla="*/ 521 h 618"/>
                  <a:gd name="T16" fmla="*/ 503 w 614"/>
                  <a:gd name="T17" fmla="*/ 511 h 618"/>
                  <a:gd name="T18" fmla="*/ 408 w 614"/>
                  <a:gd name="T19" fmla="*/ 489 h 618"/>
                  <a:gd name="T20" fmla="*/ 424 w 614"/>
                  <a:gd name="T21" fmla="*/ 418 h 618"/>
                  <a:gd name="T22" fmla="*/ 501 w 614"/>
                  <a:gd name="T23" fmla="*/ 388 h 618"/>
                  <a:gd name="T24" fmla="*/ 501 w 614"/>
                  <a:gd name="T25" fmla="*/ 414 h 618"/>
                  <a:gd name="T26" fmla="*/ 582 w 614"/>
                  <a:gd name="T27" fmla="*/ 178 h 618"/>
                  <a:gd name="T28" fmla="*/ 430 w 614"/>
                  <a:gd name="T29" fmla="*/ 178 h 618"/>
                  <a:gd name="T30" fmla="*/ 604 w 614"/>
                  <a:gd name="T31" fmla="*/ 131 h 618"/>
                  <a:gd name="T32" fmla="*/ 604 w 614"/>
                  <a:gd name="T33" fmla="*/ 58 h 618"/>
                  <a:gd name="T34" fmla="*/ 430 w 614"/>
                  <a:gd name="T35" fmla="*/ 0 h 618"/>
                  <a:gd name="T36" fmla="*/ 348 w 614"/>
                  <a:gd name="T37" fmla="*/ 0 h 618"/>
                  <a:gd name="T38" fmla="*/ 178 w 614"/>
                  <a:gd name="T39" fmla="*/ 58 h 618"/>
                  <a:gd name="T40" fmla="*/ 178 w 614"/>
                  <a:gd name="T41" fmla="*/ 131 h 618"/>
                  <a:gd name="T42" fmla="*/ 348 w 614"/>
                  <a:gd name="T43" fmla="*/ 178 h 618"/>
                  <a:gd name="T44" fmla="*/ 196 w 614"/>
                  <a:gd name="T45" fmla="*/ 178 h 618"/>
                  <a:gd name="T46" fmla="*/ 253 w 614"/>
                  <a:gd name="T47" fmla="*/ 388 h 618"/>
                  <a:gd name="T48" fmla="*/ 202 w 614"/>
                  <a:gd name="T49" fmla="*/ 428 h 618"/>
                  <a:gd name="T50" fmla="*/ 259 w 614"/>
                  <a:gd name="T51" fmla="*/ 489 h 618"/>
                  <a:gd name="T52" fmla="*/ 279 w 614"/>
                  <a:gd name="T53" fmla="*/ 507 h 618"/>
                  <a:gd name="T54" fmla="*/ 12 w 614"/>
                  <a:gd name="T55" fmla="*/ 347 h 618"/>
                  <a:gd name="T56" fmla="*/ 44 w 614"/>
                  <a:gd name="T57" fmla="*/ 368 h 618"/>
                  <a:gd name="T58" fmla="*/ 67 w 614"/>
                  <a:gd name="T59" fmla="*/ 616 h 618"/>
                  <a:gd name="T60" fmla="*/ 143 w 614"/>
                  <a:gd name="T61" fmla="*/ 616 h 618"/>
                  <a:gd name="T62" fmla="*/ 168 w 614"/>
                  <a:gd name="T63" fmla="*/ 91 h 618"/>
                  <a:gd name="T64" fmla="*/ 105 w 614"/>
                  <a:gd name="T65" fmla="*/ 2 h 618"/>
                  <a:gd name="T66" fmla="*/ 73 w 614"/>
                  <a:gd name="T67" fmla="*/ 115 h 618"/>
                  <a:gd name="T68" fmla="*/ 32 w 614"/>
                  <a:gd name="T69" fmla="*/ 220 h 618"/>
                  <a:gd name="T70" fmla="*/ 0 w 614"/>
                  <a:gd name="T71" fmla="*/ 289 h 618"/>
                  <a:gd name="T72" fmla="*/ 430 w 614"/>
                  <a:gd name="T73" fmla="*/ 319 h 618"/>
                  <a:gd name="T74" fmla="*/ 501 w 614"/>
                  <a:gd name="T75" fmla="*/ 248 h 618"/>
                  <a:gd name="T76" fmla="*/ 501 w 614"/>
                  <a:gd name="T77" fmla="*/ 319 h 618"/>
                  <a:gd name="T78" fmla="*/ 275 w 614"/>
                  <a:gd name="T79" fmla="*/ 248 h 618"/>
                  <a:gd name="T80" fmla="*/ 348 w 614"/>
                  <a:gd name="T81" fmla="*/ 248 h 618"/>
                  <a:gd name="T82" fmla="*/ 275 w 614"/>
                  <a:gd name="T83" fmla="*/ 319 h 618"/>
                  <a:gd name="T84" fmla="*/ 275 w 614"/>
                  <a:gd name="T85" fmla="*/ 248 h 618"/>
                  <a:gd name="T86" fmla="*/ 345 w 614"/>
                  <a:gd name="T87" fmla="*/ 388 h 618"/>
                  <a:gd name="T88" fmla="*/ 341 w 614"/>
                  <a:gd name="T89" fmla="*/ 426 h 618"/>
                  <a:gd name="T90" fmla="*/ 331 w 614"/>
                  <a:gd name="T91" fmla="*/ 455 h 618"/>
                  <a:gd name="T92" fmla="*/ 273 w 614"/>
                  <a:gd name="T93" fmla="*/ 406 h 618"/>
                  <a:gd name="T94" fmla="*/ 259 w 614"/>
                  <a:gd name="T95" fmla="*/ 388 h 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14" h="618">
                    <a:moveTo>
                      <a:pt x="279" y="507"/>
                    </a:moveTo>
                    <a:lnTo>
                      <a:pt x="279" y="507"/>
                    </a:lnTo>
                    <a:lnTo>
                      <a:pt x="257" y="517"/>
                    </a:lnTo>
                    <a:lnTo>
                      <a:pt x="228" y="527"/>
                    </a:lnTo>
                    <a:lnTo>
                      <a:pt x="194" y="535"/>
                    </a:lnTo>
                    <a:lnTo>
                      <a:pt x="155" y="546"/>
                    </a:lnTo>
                    <a:lnTo>
                      <a:pt x="155" y="546"/>
                    </a:lnTo>
                    <a:lnTo>
                      <a:pt x="182" y="586"/>
                    </a:lnTo>
                    <a:lnTo>
                      <a:pt x="202" y="618"/>
                    </a:lnTo>
                    <a:lnTo>
                      <a:pt x="202" y="618"/>
                    </a:lnTo>
                    <a:lnTo>
                      <a:pt x="250" y="602"/>
                    </a:lnTo>
                    <a:lnTo>
                      <a:pt x="291" y="586"/>
                    </a:lnTo>
                    <a:lnTo>
                      <a:pt x="325" y="570"/>
                    </a:lnTo>
                    <a:lnTo>
                      <a:pt x="354" y="554"/>
                    </a:lnTo>
                    <a:lnTo>
                      <a:pt x="354" y="554"/>
                    </a:lnTo>
                    <a:lnTo>
                      <a:pt x="378" y="564"/>
                    </a:lnTo>
                    <a:lnTo>
                      <a:pt x="402" y="574"/>
                    </a:lnTo>
                    <a:lnTo>
                      <a:pt x="426" y="582"/>
                    </a:lnTo>
                    <a:lnTo>
                      <a:pt x="453" y="590"/>
                    </a:lnTo>
                    <a:lnTo>
                      <a:pt x="481" y="596"/>
                    </a:lnTo>
                    <a:lnTo>
                      <a:pt x="509" y="602"/>
                    </a:lnTo>
                    <a:lnTo>
                      <a:pt x="570" y="610"/>
                    </a:lnTo>
                    <a:lnTo>
                      <a:pt x="570" y="610"/>
                    </a:lnTo>
                    <a:lnTo>
                      <a:pt x="614" y="521"/>
                    </a:lnTo>
                    <a:lnTo>
                      <a:pt x="614" y="521"/>
                    </a:lnTo>
                    <a:lnTo>
                      <a:pt x="556" y="519"/>
                    </a:lnTo>
                    <a:lnTo>
                      <a:pt x="503" y="511"/>
                    </a:lnTo>
                    <a:lnTo>
                      <a:pt x="453" y="501"/>
                    </a:lnTo>
                    <a:lnTo>
                      <a:pt x="408" y="489"/>
                    </a:lnTo>
                    <a:lnTo>
                      <a:pt x="408" y="489"/>
                    </a:lnTo>
                    <a:lnTo>
                      <a:pt x="414" y="469"/>
                    </a:lnTo>
                    <a:lnTo>
                      <a:pt x="420" y="444"/>
                    </a:lnTo>
                    <a:lnTo>
                      <a:pt x="424" y="418"/>
                    </a:lnTo>
                    <a:lnTo>
                      <a:pt x="428" y="388"/>
                    </a:lnTo>
                    <a:lnTo>
                      <a:pt x="428" y="388"/>
                    </a:lnTo>
                    <a:lnTo>
                      <a:pt x="501" y="388"/>
                    </a:lnTo>
                    <a:lnTo>
                      <a:pt x="501" y="388"/>
                    </a:lnTo>
                    <a:lnTo>
                      <a:pt x="501" y="414"/>
                    </a:lnTo>
                    <a:lnTo>
                      <a:pt x="501" y="414"/>
                    </a:lnTo>
                    <a:lnTo>
                      <a:pt x="582" y="414"/>
                    </a:lnTo>
                    <a:lnTo>
                      <a:pt x="582" y="414"/>
                    </a:lnTo>
                    <a:lnTo>
                      <a:pt x="582" y="178"/>
                    </a:lnTo>
                    <a:lnTo>
                      <a:pt x="582" y="178"/>
                    </a:lnTo>
                    <a:lnTo>
                      <a:pt x="430" y="178"/>
                    </a:lnTo>
                    <a:lnTo>
                      <a:pt x="430" y="178"/>
                    </a:lnTo>
                    <a:lnTo>
                      <a:pt x="430" y="131"/>
                    </a:lnTo>
                    <a:lnTo>
                      <a:pt x="430" y="131"/>
                    </a:lnTo>
                    <a:lnTo>
                      <a:pt x="604" y="131"/>
                    </a:lnTo>
                    <a:lnTo>
                      <a:pt x="604" y="131"/>
                    </a:lnTo>
                    <a:lnTo>
                      <a:pt x="604" y="58"/>
                    </a:lnTo>
                    <a:lnTo>
                      <a:pt x="604" y="58"/>
                    </a:lnTo>
                    <a:lnTo>
                      <a:pt x="430" y="58"/>
                    </a:lnTo>
                    <a:lnTo>
                      <a:pt x="430" y="58"/>
                    </a:lnTo>
                    <a:lnTo>
                      <a:pt x="430" y="0"/>
                    </a:lnTo>
                    <a:lnTo>
                      <a:pt x="430" y="0"/>
                    </a:lnTo>
                    <a:lnTo>
                      <a:pt x="348" y="0"/>
                    </a:lnTo>
                    <a:lnTo>
                      <a:pt x="348" y="0"/>
                    </a:lnTo>
                    <a:lnTo>
                      <a:pt x="348" y="58"/>
                    </a:lnTo>
                    <a:lnTo>
                      <a:pt x="348" y="58"/>
                    </a:lnTo>
                    <a:lnTo>
                      <a:pt x="178" y="58"/>
                    </a:lnTo>
                    <a:lnTo>
                      <a:pt x="178" y="58"/>
                    </a:lnTo>
                    <a:lnTo>
                      <a:pt x="178" y="131"/>
                    </a:lnTo>
                    <a:lnTo>
                      <a:pt x="178" y="131"/>
                    </a:lnTo>
                    <a:lnTo>
                      <a:pt x="348" y="131"/>
                    </a:lnTo>
                    <a:lnTo>
                      <a:pt x="348" y="131"/>
                    </a:lnTo>
                    <a:lnTo>
                      <a:pt x="348" y="178"/>
                    </a:lnTo>
                    <a:lnTo>
                      <a:pt x="348" y="178"/>
                    </a:lnTo>
                    <a:lnTo>
                      <a:pt x="196" y="178"/>
                    </a:lnTo>
                    <a:lnTo>
                      <a:pt x="196" y="178"/>
                    </a:lnTo>
                    <a:lnTo>
                      <a:pt x="196" y="388"/>
                    </a:lnTo>
                    <a:lnTo>
                      <a:pt x="196" y="388"/>
                    </a:lnTo>
                    <a:lnTo>
                      <a:pt x="253" y="388"/>
                    </a:lnTo>
                    <a:lnTo>
                      <a:pt x="253" y="388"/>
                    </a:lnTo>
                    <a:lnTo>
                      <a:pt x="202" y="428"/>
                    </a:lnTo>
                    <a:lnTo>
                      <a:pt x="202" y="428"/>
                    </a:lnTo>
                    <a:lnTo>
                      <a:pt x="220" y="451"/>
                    </a:lnTo>
                    <a:lnTo>
                      <a:pt x="238" y="471"/>
                    </a:lnTo>
                    <a:lnTo>
                      <a:pt x="259" y="489"/>
                    </a:lnTo>
                    <a:lnTo>
                      <a:pt x="279" y="507"/>
                    </a:lnTo>
                    <a:lnTo>
                      <a:pt x="279" y="507"/>
                    </a:lnTo>
                    <a:lnTo>
                      <a:pt x="279" y="507"/>
                    </a:lnTo>
                    <a:close/>
                    <a:moveTo>
                      <a:pt x="0" y="289"/>
                    </a:moveTo>
                    <a:lnTo>
                      <a:pt x="0" y="289"/>
                    </a:lnTo>
                    <a:lnTo>
                      <a:pt x="12" y="347"/>
                    </a:lnTo>
                    <a:lnTo>
                      <a:pt x="20" y="406"/>
                    </a:lnTo>
                    <a:lnTo>
                      <a:pt x="20" y="406"/>
                    </a:lnTo>
                    <a:lnTo>
                      <a:pt x="44" y="368"/>
                    </a:lnTo>
                    <a:lnTo>
                      <a:pt x="67" y="327"/>
                    </a:lnTo>
                    <a:lnTo>
                      <a:pt x="67" y="327"/>
                    </a:lnTo>
                    <a:lnTo>
                      <a:pt x="67" y="616"/>
                    </a:lnTo>
                    <a:lnTo>
                      <a:pt x="67" y="616"/>
                    </a:lnTo>
                    <a:lnTo>
                      <a:pt x="143" y="616"/>
                    </a:lnTo>
                    <a:lnTo>
                      <a:pt x="143" y="616"/>
                    </a:lnTo>
                    <a:lnTo>
                      <a:pt x="143" y="157"/>
                    </a:lnTo>
                    <a:lnTo>
                      <a:pt x="143" y="157"/>
                    </a:lnTo>
                    <a:lnTo>
                      <a:pt x="168" y="91"/>
                    </a:lnTo>
                    <a:lnTo>
                      <a:pt x="188" y="22"/>
                    </a:lnTo>
                    <a:lnTo>
                      <a:pt x="188" y="22"/>
                    </a:lnTo>
                    <a:lnTo>
                      <a:pt x="105" y="2"/>
                    </a:lnTo>
                    <a:lnTo>
                      <a:pt x="105" y="2"/>
                    </a:lnTo>
                    <a:lnTo>
                      <a:pt x="85" y="77"/>
                    </a:lnTo>
                    <a:lnTo>
                      <a:pt x="73" y="115"/>
                    </a:lnTo>
                    <a:lnTo>
                      <a:pt x="60" y="149"/>
                    </a:lnTo>
                    <a:lnTo>
                      <a:pt x="48" y="186"/>
                    </a:lnTo>
                    <a:lnTo>
                      <a:pt x="32" y="220"/>
                    </a:lnTo>
                    <a:lnTo>
                      <a:pt x="18" y="254"/>
                    </a:lnTo>
                    <a:lnTo>
                      <a:pt x="0" y="289"/>
                    </a:lnTo>
                    <a:lnTo>
                      <a:pt x="0" y="289"/>
                    </a:lnTo>
                    <a:lnTo>
                      <a:pt x="0" y="289"/>
                    </a:lnTo>
                    <a:close/>
                    <a:moveTo>
                      <a:pt x="430" y="319"/>
                    </a:moveTo>
                    <a:lnTo>
                      <a:pt x="430" y="319"/>
                    </a:lnTo>
                    <a:lnTo>
                      <a:pt x="430" y="248"/>
                    </a:lnTo>
                    <a:lnTo>
                      <a:pt x="430" y="248"/>
                    </a:lnTo>
                    <a:lnTo>
                      <a:pt x="501" y="248"/>
                    </a:lnTo>
                    <a:lnTo>
                      <a:pt x="501" y="248"/>
                    </a:lnTo>
                    <a:lnTo>
                      <a:pt x="501" y="319"/>
                    </a:lnTo>
                    <a:lnTo>
                      <a:pt x="501" y="319"/>
                    </a:lnTo>
                    <a:lnTo>
                      <a:pt x="430" y="319"/>
                    </a:lnTo>
                    <a:lnTo>
                      <a:pt x="430" y="319"/>
                    </a:lnTo>
                    <a:close/>
                    <a:moveTo>
                      <a:pt x="275" y="248"/>
                    </a:moveTo>
                    <a:lnTo>
                      <a:pt x="275" y="248"/>
                    </a:lnTo>
                    <a:lnTo>
                      <a:pt x="348" y="248"/>
                    </a:lnTo>
                    <a:lnTo>
                      <a:pt x="348" y="248"/>
                    </a:lnTo>
                    <a:lnTo>
                      <a:pt x="348" y="319"/>
                    </a:lnTo>
                    <a:lnTo>
                      <a:pt x="348" y="319"/>
                    </a:lnTo>
                    <a:lnTo>
                      <a:pt x="275" y="319"/>
                    </a:lnTo>
                    <a:lnTo>
                      <a:pt x="275" y="319"/>
                    </a:lnTo>
                    <a:lnTo>
                      <a:pt x="275" y="248"/>
                    </a:lnTo>
                    <a:lnTo>
                      <a:pt x="275" y="248"/>
                    </a:lnTo>
                    <a:close/>
                    <a:moveTo>
                      <a:pt x="259" y="388"/>
                    </a:moveTo>
                    <a:lnTo>
                      <a:pt x="259" y="388"/>
                    </a:lnTo>
                    <a:lnTo>
                      <a:pt x="345" y="388"/>
                    </a:lnTo>
                    <a:lnTo>
                      <a:pt x="345" y="388"/>
                    </a:lnTo>
                    <a:lnTo>
                      <a:pt x="343" y="408"/>
                    </a:lnTo>
                    <a:lnTo>
                      <a:pt x="341" y="426"/>
                    </a:lnTo>
                    <a:lnTo>
                      <a:pt x="337" y="440"/>
                    </a:lnTo>
                    <a:lnTo>
                      <a:pt x="331" y="455"/>
                    </a:lnTo>
                    <a:lnTo>
                      <a:pt x="331" y="455"/>
                    </a:lnTo>
                    <a:lnTo>
                      <a:pt x="311" y="440"/>
                    </a:lnTo>
                    <a:lnTo>
                      <a:pt x="291" y="424"/>
                    </a:lnTo>
                    <a:lnTo>
                      <a:pt x="273" y="406"/>
                    </a:lnTo>
                    <a:lnTo>
                      <a:pt x="259" y="388"/>
                    </a:lnTo>
                    <a:lnTo>
                      <a:pt x="259" y="388"/>
                    </a:lnTo>
                    <a:lnTo>
                      <a:pt x="259" y="38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64" name="Freeform 20">
                <a:extLst>
                  <a:ext uri="{FF2B5EF4-FFF2-40B4-BE49-F238E27FC236}">
                    <a16:creationId xmlns="" xmlns:a16="http://schemas.microsoft.com/office/drawing/2014/main" id="{6905262F-9AAE-4E7C-ACD4-18CFA7A31653}"/>
                  </a:ext>
                </a:extLst>
              </p:cNvPr>
              <p:cNvSpPr>
                <a:spLocks noEditPoints="1"/>
              </p:cNvSpPr>
              <p:nvPr/>
            </p:nvSpPr>
            <p:spPr bwMode="auto">
              <a:xfrm>
                <a:off x="11450" y="112"/>
                <a:ext cx="568" cy="590"/>
              </a:xfrm>
              <a:custGeom>
                <a:avLst/>
                <a:gdLst>
                  <a:gd name="T0" fmla="*/ 568 w 568"/>
                  <a:gd name="T1" fmla="*/ 0 h 590"/>
                  <a:gd name="T2" fmla="*/ 48 w 568"/>
                  <a:gd name="T3" fmla="*/ 0 h 590"/>
                  <a:gd name="T4" fmla="*/ 48 w 568"/>
                  <a:gd name="T5" fmla="*/ 295 h 590"/>
                  <a:gd name="T6" fmla="*/ 44 w 568"/>
                  <a:gd name="T7" fmla="*/ 376 h 590"/>
                  <a:gd name="T8" fmla="*/ 36 w 568"/>
                  <a:gd name="T9" fmla="*/ 443 h 590"/>
                  <a:gd name="T10" fmla="*/ 22 w 568"/>
                  <a:gd name="T11" fmla="*/ 497 h 590"/>
                  <a:gd name="T12" fmla="*/ 0 w 568"/>
                  <a:gd name="T13" fmla="*/ 538 h 590"/>
                  <a:gd name="T14" fmla="*/ 38 w 568"/>
                  <a:gd name="T15" fmla="*/ 562 h 590"/>
                  <a:gd name="T16" fmla="*/ 78 w 568"/>
                  <a:gd name="T17" fmla="*/ 590 h 590"/>
                  <a:gd name="T18" fmla="*/ 99 w 568"/>
                  <a:gd name="T19" fmla="*/ 558 h 590"/>
                  <a:gd name="T20" fmla="*/ 113 w 568"/>
                  <a:gd name="T21" fmla="*/ 513 h 590"/>
                  <a:gd name="T22" fmla="*/ 125 w 568"/>
                  <a:gd name="T23" fmla="*/ 461 h 590"/>
                  <a:gd name="T24" fmla="*/ 131 w 568"/>
                  <a:gd name="T25" fmla="*/ 398 h 590"/>
                  <a:gd name="T26" fmla="*/ 264 w 568"/>
                  <a:gd name="T27" fmla="*/ 398 h 590"/>
                  <a:gd name="T28" fmla="*/ 264 w 568"/>
                  <a:gd name="T29" fmla="*/ 574 h 590"/>
                  <a:gd name="T30" fmla="*/ 353 w 568"/>
                  <a:gd name="T31" fmla="*/ 574 h 590"/>
                  <a:gd name="T32" fmla="*/ 353 w 568"/>
                  <a:gd name="T33" fmla="*/ 398 h 590"/>
                  <a:gd name="T34" fmla="*/ 481 w 568"/>
                  <a:gd name="T35" fmla="*/ 398 h 590"/>
                  <a:gd name="T36" fmla="*/ 481 w 568"/>
                  <a:gd name="T37" fmla="*/ 455 h 590"/>
                  <a:gd name="T38" fmla="*/ 481 w 568"/>
                  <a:gd name="T39" fmla="*/ 463 h 590"/>
                  <a:gd name="T40" fmla="*/ 477 w 568"/>
                  <a:gd name="T41" fmla="*/ 477 h 590"/>
                  <a:gd name="T42" fmla="*/ 467 w 568"/>
                  <a:gd name="T43" fmla="*/ 487 h 590"/>
                  <a:gd name="T44" fmla="*/ 450 w 568"/>
                  <a:gd name="T45" fmla="*/ 491 h 590"/>
                  <a:gd name="T46" fmla="*/ 442 w 568"/>
                  <a:gd name="T47" fmla="*/ 493 h 590"/>
                  <a:gd name="T48" fmla="*/ 372 w 568"/>
                  <a:gd name="T49" fmla="*/ 489 h 590"/>
                  <a:gd name="T50" fmla="*/ 386 w 568"/>
                  <a:gd name="T51" fmla="*/ 534 h 590"/>
                  <a:gd name="T52" fmla="*/ 398 w 568"/>
                  <a:gd name="T53" fmla="*/ 580 h 590"/>
                  <a:gd name="T54" fmla="*/ 475 w 568"/>
                  <a:gd name="T55" fmla="*/ 578 h 590"/>
                  <a:gd name="T56" fmla="*/ 495 w 568"/>
                  <a:gd name="T57" fmla="*/ 576 h 590"/>
                  <a:gd name="T58" fmla="*/ 527 w 568"/>
                  <a:gd name="T59" fmla="*/ 568 h 590"/>
                  <a:gd name="T60" fmla="*/ 549 w 568"/>
                  <a:gd name="T61" fmla="*/ 552 h 590"/>
                  <a:gd name="T62" fmla="*/ 557 w 568"/>
                  <a:gd name="T63" fmla="*/ 540 h 590"/>
                  <a:gd name="T64" fmla="*/ 566 w 568"/>
                  <a:gd name="T65" fmla="*/ 507 h 590"/>
                  <a:gd name="T66" fmla="*/ 568 w 568"/>
                  <a:gd name="T67" fmla="*/ 489 h 590"/>
                  <a:gd name="T68" fmla="*/ 568 w 568"/>
                  <a:gd name="T69" fmla="*/ 0 h 590"/>
                  <a:gd name="T70" fmla="*/ 133 w 568"/>
                  <a:gd name="T71" fmla="*/ 83 h 590"/>
                  <a:gd name="T72" fmla="*/ 264 w 568"/>
                  <a:gd name="T73" fmla="*/ 83 h 590"/>
                  <a:gd name="T74" fmla="*/ 264 w 568"/>
                  <a:gd name="T75" fmla="*/ 160 h 590"/>
                  <a:gd name="T76" fmla="*/ 133 w 568"/>
                  <a:gd name="T77" fmla="*/ 160 h 590"/>
                  <a:gd name="T78" fmla="*/ 133 w 568"/>
                  <a:gd name="T79" fmla="*/ 83 h 590"/>
                  <a:gd name="T80" fmla="*/ 481 w 568"/>
                  <a:gd name="T81" fmla="*/ 160 h 590"/>
                  <a:gd name="T82" fmla="*/ 353 w 568"/>
                  <a:gd name="T83" fmla="*/ 160 h 590"/>
                  <a:gd name="T84" fmla="*/ 353 w 568"/>
                  <a:gd name="T85" fmla="*/ 83 h 590"/>
                  <a:gd name="T86" fmla="*/ 481 w 568"/>
                  <a:gd name="T87" fmla="*/ 83 h 590"/>
                  <a:gd name="T88" fmla="*/ 481 w 568"/>
                  <a:gd name="T89" fmla="*/ 160 h 590"/>
                  <a:gd name="T90" fmla="*/ 133 w 568"/>
                  <a:gd name="T91" fmla="*/ 241 h 590"/>
                  <a:gd name="T92" fmla="*/ 264 w 568"/>
                  <a:gd name="T93" fmla="*/ 241 h 590"/>
                  <a:gd name="T94" fmla="*/ 264 w 568"/>
                  <a:gd name="T95" fmla="*/ 317 h 590"/>
                  <a:gd name="T96" fmla="*/ 133 w 568"/>
                  <a:gd name="T97" fmla="*/ 317 h 590"/>
                  <a:gd name="T98" fmla="*/ 133 w 568"/>
                  <a:gd name="T99" fmla="*/ 241 h 590"/>
                  <a:gd name="T100" fmla="*/ 353 w 568"/>
                  <a:gd name="T101" fmla="*/ 241 h 590"/>
                  <a:gd name="T102" fmla="*/ 481 w 568"/>
                  <a:gd name="T103" fmla="*/ 241 h 590"/>
                  <a:gd name="T104" fmla="*/ 481 w 568"/>
                  <a:gd name="T105" fmla="*/ 317 h 590"/>
                  <a:gd name="T106" fmla="*/ 353 w 568"/>
                  <a:gd name="T107" fmla="*/ 317 h 590"/>
                  <a:gd name="T108" fmla="*/ 353 w 568"/>
                  <a:gd name="T109" fmla="*/ 241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8" h="590">
                    <a:moveTo>
                      <a:pt x="568" y="0"/>
                    </a:moveTo>
                    <a:lnTo>
                      <a:pt x="568" y="0"/>
                    </a:lnTo>
                    <a:lnTo>
                      <a:pt x="48" y="0"/>
                    </a:lnTo>
                    <a:lnTo>
                      <a:pt x="48" y="0"/>
                    </a:lnTo>
                    <a:lnTo>
                      <a:pt x="48" y="295"/>
                    </a:lnTo>
                    <a:lnTo>
                      <a:pt x="48" y="295"/>
                    </a:lnTo>
                    <a:lnTo>
                      <a:pt x="46" y="336"/>
                    </a:lnTo>
                    <a:lnTo>
                      <a:pt x="44" y="376"/>
                    </a:lnTo>
                    <a:lnTo>
                      <a:pt x="42" y="410"/>
                    </a:lnTo>
                    <a:lnTo>
                      <a:pt x="36" y="443"/>
                    </a:lnTo>
                    <a:lnTo>
                      <a:pt x="30" y="471"/>
                    </a:lnTo>
                    <a:lnTo>
                      <a:pt x="22" y="497"/>
                    </a:lnTo>
                    <a:lnTo>
                      <a:pt x="12" y="520"/>
                    </a:lnTo>
                    <a:lnTo>
                      <a:pt x="0" y="538"/>
                    </a:lnTo>
                    <a:lnTo>
                      <a:pt x="0" y="538"/>
                    </a:lnTo>
                    <a:lnTo>
                      <a:pt x="38" y="562"/>
                    </a:lnTo>
                    <a:lnTo>
                      <a:pt x="78" y="590"/>
                    </a:lnTo>
                    <a:lnTo>
                      <a:pt x="78" y="590"/>
                    </a:lnTo>
                    <a:lnTo>
                      <a:pt x="89" y="574"/>
                    </a:lnTo>
                    <a:lnTo>
                      <a:pt x="99" y="558"/>
                    </a:lnTo>
                    <a:lnTo>
                      <a:pt x="107" y="538"/>
                    </a:lnTo>
                    <a:lnTo>
                      <a:pt x="113" y="513"/>
                    </a:lnTo>
                    <a:lnTo>
                      <a:pt x="119" y="489"/>
                    </a:lnTo>
                    <a:lnTo>
                      <a:pt x="125" y="461"/>
                    </a:lnTo>
                    <a:lnTo>
                      <a:pt x="129" y="431"/>
                    </a:lnTo>
                    <a:lnTo>
                      <a:pt x="131" y="398"/>
                    </a:lnTo>
                    <a:lnTo>
                      <a:pt x="131" y="398"/>
                    </a:lnTo>
                    <a:lnTo>
                      <a:pt x="264" y="398"/>
                    </a:lnTo>
                    <a:lnTo>
                      <a:pt x="264" y="398"/>
                    </a:lnTo>
                    <a:lnTo>
                      <a:pt x="264" y="574"/>
                    </a:lnTo>
                    <a:lnTo>
                      <a:pt x="264" y="574"/>
                    </a:lnTo>
                    <a:lnTo>
                      <a:pt x="353" y="574"/>
                    </a:lnTo>
                    <a:lnTo>
                      <a:pt x="353" y="574"/>
                    </a:lnTo>
                    <a:lnTo>
                      <a:pt x="353" y="398"/>
                    </a:lnTo>
                    <a:lnTo>
                      <a:pt x="353" y="398"/>
                    </a:lnTo>
                    <a:lnTo>
                      <a:pt x="481" y="398"/>
                    </a:lnTo>
                    <a:lnTo>
                      <a:pt x="481" y="398"/>
                    </a:lnTo>
                    <a:lnTo>
                      <a:pt x="481" y="455"/>
                    </a:lnTo>
                    <a:lnTo>
                      <a:pt x="481" y="455"/>
                    </a:lnTo>
                    <a:lnTo>
                      <a:pt x="481" y="463"/>
                    </a:lnTo>
                    <a:lnTo>
                      <a:pt x="479" y="471"/>
                    </a:lnTo>
                    <a:lnTo>
                      <a:pt x="477" y="477"/>
                    </a:lnTo>
                    <a:lnTo>
                      <a:pt x="471" y="483"/>
                    </a:lnTo>
                    <a:lnTo>
                      <a:pt x="467" y="487"/>
                    </a:lnTo>
                    <a:lnTo>
                      <a:pt x="458" y="489"/>
                    </a:lnTo>
                    <a:lnTo>
                      <a:pt x="450" y="491"/>
                    </a:lnTo>
                    <a:lnTo>
                      <a:pt x="442" y="493"/>
                    </a:lnTo>
                    <a:lnTo>
                      <a:pt x="442" y="493"/>
                    </a:lnTo>
                    <a:lnTo>
                      <a:pt x="422" y="491"/>
                    </a:lnTo>
                    <a:lnTo>
                      <a:pt x="372" y="489"/>
                    </a:lnTo>
                    <a:lnTo>
                      <a:pt x="372" y="489"/>
                    </a:lnTo>
                    <a:lnTo>
                      <a:pt x="386" y="534"/>
                    </a:lnTo>
                    <a:lnTo>
                      <a:pt x="398" y="580"/>
                    </a:lnTo>
                    <a:lnTo>
                      <a:pt x="398" y="580"/>
                    </a:lnTo>
                    <a:lnTo>
                      <a:pt x="450" y="580"/>
                    </a:lnTo>
                    <a:lnTo>
                      <a:pt x="475" y="578"/>
                    </a:lnTo>
                    <a:lnTo>
                      <a:pt x="495" y="576"/>
                    </a:lnTo>
                    <a:lnTo>
                      <a:pt x="495" y="576"/>
                    </a:lnTo>
                    <a:lnTo>
                      <a:pt x="511" y="574"/>
                    </a:lnTo>
                    <a:lnTo>
                      <a:pt x="527" y="568"/>
                    </a:lnTo>
                    <a:lnTo>
                      <a:pt x="539" y="562"/>
                    </a:lnTo>
                    <a:lnTo>
                      <a:pt x="549" y="552"/>
                    </a:lnTo>
                    <a:lnTo>
                      <a:pt x="549" y="552"/>
                    </a:lnTo>
                    <a:lnTo>
                      <a:pt x="557" y="540"/>
                    </a:lnTo>
                    <a:lnTo>
                      <a:pt x="564" y="526"/>
                    </a:lnTo>
                    <a:lnTo>
                      <a:pt x="566" y="507"/>
                    </a:lnTo>
                    <a:lnTo>
                      <a:pt x="568" y="489"/>
                    </a:lnTo>
                    <a:lnTo>
                      <a:pt x="568" y="489"/>
                    </a:lnTo>
                    <a:lnTo>
                      <a:pt x="568" y="0"/>
                    </a:lnTo>
                    <a:lnTo>
                      <a:pt x="568" y="0"/>
                    </a:lnTo>
                    <a:close/>
                    <a:moveTo>
                      <a:pt x="133" y="83"/>
                    </a:moveTo>
                    <a:lnTo>
                      <a:pt x="133" y="83"/>
                    </a:lnTo>
                    <a:lnTo>
                      <a:pt x="264" y="83"/>
                    </a:lnTo>
                    <a:lnTo>
                      <a:pt x="264" y="83"/>
                    </a:lnTo>
                    <a:lnTo>
                      <a:pt x="264" y="160"/>
                    </a:lnTo>
                    <a:lnTo>
                      <a:pt x="264" y="160"/>
                    </a:lnTo>
                    <a:lnTo>
                      <a:pt x="133" y="160"/>
                    </a:lnTo>
                    <a:lnTo>
                      <a:pt x="133" y="160"/>
                    </a:lnTo>
                    <a:lnTo>
                      <a:pt x="133" y="83"/>
                    </a:lnTo>
                    <a:lnTo>
                      <a:pt x="133" y="83"/>
                    </a:lnTo>
                    <a:close/>
                    <a:moveTo>
                      <a:pt x="481" y="160"/>
                    </a:moveTo>
                    <a:lnTo>
                      <a:pt x="481" y="160"/>
                    </a:lnTo>
                    <a:lnTo>
                      <a:pt x="353" y="160"/>
                    </a:lnTo>
                    <a:lnTo>
                      <a:pt x="353" y="160"/>
                    </a:lnTo>
                    <a:lnTo>
                      <a:pt x="353" y="83"/>
                    </a:lnTo>
                    <a:lnTo>
                      <a:pt x="353" y="83"/>
                    </a:lnTo>
                    <a:lnTo>
                      <a:pt x="481" y="83"/>
                    </a:lnTo>
                    <a:lnTo>
                      <a:pt x="481" y="83"/>
                    </a:lnTo>
                    <a:lnTo>
                      <a:pt x="481" y="160"/>
                    </a:lnTo>
                    <a:lnTo>
                      <a:pt x="481" y="160"/>
                    </a:lnTo>
                    <a:close/>
                    <a:moveTo>
                      <a:pt x="133" y="241"/>
                    </a:moveTo>
                    <a:lnTo>
                      <a:pt x="133" y="241"/>
                    </a:lnTo>
                    <a:lnTo>
                      <a:pt x="264" y="241"/>
                    </a:lnTo>
                    <a:lnTo>
                      <a:pt x="264" y="241"/>
                    </a:lnTo>
                    <a:lnTo>
                      <a:pt x="264" y="317"/>
                    </a:lnTo>
                    <a:lnTo>
                      <a:pt x="264" y="317"/>
                    </a:lnTo>
                    <a:lnTo>
                      <a:pt x="133" y="317"/>
                    </a:lnTo>
                    <a:lnTo>
                      <a:pt x="133" y="317"/>
                    </a:lnTo>
                    <a:lnTo>
                      <a:pt x="133" y="241"/>
                    </a:lnTo>
                    <a:lnTo>
                      <a:pt x="133" y="241"/>
                    </a:lnTo>
                    <a:close/>
                    <a:moveTo>
                      <a:pt x="353" y="241"/>
                    </a:moveTo>
                    <a:lnTo>
                      <a:pt x="353" y="241"/>
                    </a:lnTo>
                    <a:lnTo>
                      <a:pt x="481" y="241"/>
                    </a:lnTo>
                    <a:lnTo>
                      <a:pt x="481" y="241"/>
                    </a:lnTo>
                    <a:lnTo>
                      <a:pt x="481" y="317"/>
                    </a:lnTo>
                    <a:lnTo>
                      <a:pt x="481" y="317"/>
                    </a:lnTo>
                    <a:lnTo>
                      <a:pt x="353" y="317"/>
                    </a:lnTo>
                    <a:lnTo>
                      <a:pt x="353" y="317"/>
                    </a:lnTo>
                    <a:lnTo>
                      <a:pt x="353" y="241"/>
                    </a:lnTo>
                    <a:lnTo>
                      <a:pt x="353" y="24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65" name="Freeform 21">
                <a:extLst>
                  <a:ext uri="{FF2B5EF4-FFF2-40B4-BE49-F238E27FC236}">
                    <a16:creationId xmlns="" xmlns:a16="http://schemas.microsoft.com/office/drawing/2014/main" id="{FABE251C-6928-4F42-B068-F70D89A9241F}"/>
                  </a:ext>
                </a:extLst>
              </p:cNvPr>
              <p:cNvSpPr>
                <a:spLocks/>
              </p:cNvSpPr>
              <p:nvPr/>
            </p:nvSpPr>
            <p:spPr bwMode="auto">
              <a:xfrm>
                <a:off x="12197" y="114"/>
                <a:ext cx="417" cy="540"/>
              </a:xfrm>
              <a:custGeom>
                <a:avLst/>
                <a:gdLst>
                  <a:gd name="T0" fmla="*/ 364 w 417"/>
                  <a:gd name="T1" fmla="*/ 332 h 540"/>
                  <a:gd name="T2" fmla="*/ 364 w 417"/>
                  <a:gd name="T3" fmla="*/ 332 h 540"/>
                  <a:gd name="T4" fmla="*/ 342 w 417"/>
                  <a:gd name="T5" fmla="*/ 358 h 540"/>
                  <a:gd name="T6" fmla="*/ 318 w 417"/>
                  <a:gd name="T7" fmla="*/ 382 h 540"/>
                  <a:gd name="T8" fmla="*/ 292 w 417"/>
                  <a:gd name="T9" fmla="*/ 402 h 540"/>
                  <a:gd name="T10" fmla="*/ 265 w 417"/>
                  <a:gd name="T11" fmla="*/ 418 h 540"/>
                  <a:gd name="T12" fmla="*/ 265 w 417"/>
                  <a:gd name="T13" fmla="*/ 418 h 540"/>
                  <a:gd name="T14" fmla="*/ 239 w 417"/>
                  <a:gd name="T15" fmla="*/ 435 h 540"/>
                  <a:gd name="T16" fmla="*/ 213 w 417"/>
                  <a:gd name="T17" fmla="*/ 445 h 540"/>
                  <a:gd name="T18" fmla="*/ 188 w 417"/>
                  <a:gd name="T19" fmla="*/ 453 h 540"/>
                  <a:gd name="T20" fmla="*/ 164 w 417"/>
                  <a:gd name="T21" fmla="*/ 455 h 540"/>
                  <a:gd name="T22" fmla="*/ 164 w 417"/>
                  <a:gd name="T23" fmla="*/ 455 h 540"/>
                  <a:gd name="T24" fmla="*/ 146 w 417"/>
                  <a:gd name="T25" fmla="*/ 453 h 540"/>
                  <a:gd name="T26" fmla="*/ 130 w 417"/>
                  <a:gd name="T27" fmla="*/ 451 h 540"/>
                  <a:gd name="T28" fmla="*/ 118 w 417"/>
                  <a:gd name="T29" fmla="*/ 445 h 540"/>
                  <a:gd name="T30" fmla="*/ 106 w 417"/>
                  <a:gd name="T31" fmla="*/ 439 h 540"/>
                  <a:gd name="T32" fmla="*/ 98 w 417"/>
                  <a:gd name="T33" fmla="*/ 429 h 540"/>
                  <a:gd name="T34" fmla="*/ 91 w 417"/>
                  <a:gd name="T35" fmla="*/ 416 h 540"/>
                  <a:gd name="T36" fmla="*/ 89 w 417"/>
                  <a:gd name="T37" fmla="*/ 404 h 540"/>
                  <a:gd name="T38" fmla="*/ 87 w 417"/>
                  <a:gd name="T39" fmla="*/ 388 h 540"/>
                  <a:gd name="T40" fmla="*/ 87 w 417"/>
                  <a:gd name="T41" fmla="*/ 388 h 540"/>
                  <a:gd name="T42" fmla="*/ 87 w 417"/>
                  <a:gd name="T43" fmla="*/ 0 h 540"/>
                  <a:gd name="T44" fmla="*/ 87 w 417"/>
                  <a:gd name="T45" fmla="*/ 0 h 540"/>
                  <a:gd name="T46" fmla="*/ 0 w 417"/>
                  <a:gd name="T47" fmla="*/ 0 h 540"/>
                  <a:gd name="T48" fmla="*/ 0 w 417"/>
                  <a:gd name="T49" fmla="*/ 0 h 540"/>
                  <a:gd name="T50" fmla="*/ 0 w 417"/>
                  <a:gd name="T51" fmla="*/ 374 h 540"/>
                  <a:gd name="T52" fmla="*/ 0 w 417"/>
                  <a:gd name="T53" fmla="*/ 374 h 540"/>
                  <a:gd name="T54" fmla="*/ 0 w 417"/>
                  <a:gd name="T55" fmla="*/ 394 h 540"/>
                  <a:gd name="T56" fmla="*/ 3 w 417"/>
                  <a:gd name="T57" fmla="*/ 410 h 540"/>
                  <a:gd name="T58" fmla="*/ 7 w 417"/>
                  <a:gd name="T59" fmla="*/ 429 h 540"/>
                  <a:gd name="T60" fmla="*/ 11 w 417"/>
                  <a:gd name="T61" fmla="*/ 445 h 540"/>
                  <a:gd name="T62" fmla="*/ 17 w 417"/>
                  <a:gd name="T63" fmla="*/ 459 h 540"/>
                  <a:gd name="T64" fmla="*/ 23 w 417"/>
                  <a:gd name="T65" fmla="*/ 471 h 540"/>
                  <a:gd name="T66" fmla="*/ 31 w 417"/>
                  <a:gd name="T67" fmla="*/ 485 h 540"/>
                  <a:gd name="T68" fmla="*/ 41 w 417"/>
                  <a:gd name="T69" fmla="*/ 495 h 540"/>
                  <a:gd name="T70" fmla="*/ 41 w 417"/>
                  <a:gd name="T71" fmla="*/ 495 h 540"/>
                  <a:gd name="T72" fmla="*/ 53 w 417"/>
                  <a:gd name="T73" fmla="*/ 505 h 540"/>
                  <a:gd name="T74" fmla="*/ 65 w 417"/>
                  <a:gd name="T75" fmla="*/ 515 h 540"/>
                  <a:gd name="T76" fmla="*/ 77 w 417"/>
                  <a:gd name="T77" fmla="*/ 522 h 540"/>
                  <a:gd name="T78" fmla="*/ 91 w 417"/>
                  <a:gd name="T79" fmla="*/ 530 h 540"/>
                  <a:gd name="T80" fmla="*/ 106 w 417"/>
                  <a:gd name="T81" fmla="*/ 534 h 540"/>
                  <a:gd name="T82" fmla="*/ 122 w 417"/>
                  <a:gd name="T83" fmla="*/ 538 h 540"/>
                  <a:gd name="T84" fmla="*/ 140 w 417"/>
                  <a:gd name="T85" fmla="*/ 540 h 540"/>
                  <a:gd name="T86" fmla="*/ 158 w 417"/>
                  <a:gd name="T87" fmla="*/ 540 h 540"/>
                  <a:gd name="T88" fmla="*/ 158 w 417"/>
                  <a:gd name="T89" fmla="*/ 540 h 540"/>
                  <a:gd name="T90" fmla="*/ 193 w 417"/>
                  <a:gd name="T91" fmla="*/ 538 h 540"/>
                  <a:gd name="T92" fmla="*/ 227 w 417"/>
                  <a:gd name="T93" fmla="*/ 532 h 540"/>
                  <a:gd name="T94" fmla="*/ 259 w 417"/>
                  <a:gd name="T95" fmla="*/ 520 h 540"/>
                  <a:gd name="T96" fmla="*/ 292 w 417"/>
                  <a:gd name="T97" fmla="*/ 505 h 540"/>
                  <a:gd name="T98" fmla="*/ 324 w 417"/>
                  <a:gd name="T99" fmla="*/ 485 h 540"/>
                  <a:gd name="T100" fmla="*/ 356 w 417"/>
                  <a:gd name="T101" fmla="*/ 463 h 540"/>
                  <a:gd name="T102" fmla="*/ 387 w 417"/>
                  <a:gd name="T103" fmla="*/ 435 h 540"/>
                  <a:gd name="T104" fmla="*/ 417 w 417"/>
                  <a:gd name="T105" fmla="*/ 402 h 540"/>
                  <a:gd name="T106" fmla="*/ 417 w 417"/>
                  <a:gd name="T107" fmla="*/ 402 h 540"/>
                  <a:gd name="T108" fmla="*/ 364 w 417"/>
                  <a:gd name="T109" fmla="*/ 332 h 540"/>
                  <a:gd name="T110" fmla="*/ 364 w 417"/>
                  <a:gd name="T111" fmla="*/ 332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17" h="540">
                    <a:moveTo>
                      <a:pt x="364" y="332"/>
                    </a:moveTo>
                    <a:lnTo>
                      <a:pt x="364" y="332"/>
                    </a:lnTo>
                    <a:lnTo>
                      <a:pt x="342" y="358"/>
                    </a:lnTo>
                    <a:lnTo>
                      <a:pt x="318" y="382"/>
                    </a:lnTo>
                    <a:lnTo>
                      <a:pt x="292" y="402"/>
                    </a:lnTo>
                    <a:lnTo>
                      <a:pt x="265" y="418"/>
                    </a:lnTo>
                    <a:lnTo>
                      <a:pt x="265" y="418"/>
                    </a:lnTo>
                    <a:lnTo>
                      <a:pt x="239" y="435"/>
                    </a:lnTo>
                    <a:lnTo>
                      <a:pt x="213" y="445"/>
                    </a:lnTo>
                    <a:lnTo>
                      <a:pt x="188" y="453"/>
                    </a:lnTo>
                    <a:lnTo>
                      <a:pt x="164" y="455"/>
                    </a:lnTo>
                    <a:lnTo>
                      <a:pt x="164" y="455"/>
                    </a:lnTo>
                    <a:lnTo>
                      <a:pt x="146" y="453"/>
                    </a:lnTo>
                    <a:lnTo>
                      <a:pt x="130" y="451"/>
                    </a:lnTo>
                    <a:lnTo>
                      <a:pt x="118" y="445"/>
                    </a:lnTo>
                    <a:lnTo>
                      <a:pt x="106" y="439"/>
                    </a:lnTo>
                    <a:lnTo>
                      <a:pt x="98" y="429"/>
                    </a:lnTo>
                    <a:lnTo>
                      <a:pt x="91" y="416"/>
                    </a:lnTo>
                    <a:lnTo>
                      <a:pt x="89" y="404"/>
                    </a:lnTo>
                    <a:lnTo>
                      <a:pt x="87" y="388"/>
                    </a:lnTo>
                    <a:lnTo>
                      <a:pt x="87" y="388"/>
                    </a:lnTo>
                    <a:lnTo>
                      <a:pt x="87" y="0"/>
                    </a:lnTo>
                    <a:lnTo>
                      <a:pt x="87" y="0"/>
                    </a:lnTo>
                    <a:lnTo>
                      <a:pt x="0" y="0"/>
                    </a:lnTo>
                    <a:lnTo>
                      <a:pt x="0" y="0"/>
                    </a:lnTo>
                    <a:lnTo>
                      <a:pt x="0" y="374"/>
                    </a:lnTo>
                    <a:lnTo>
                      <a:pt x="0" y="374"/>
                    </a:lnTo>
                    <a:lnTo>
                      <a:pt x="0" y="394"/>
                    </a:lnTo>
                    <a:lnTo>
                      <a:pt x="3" y="410"/>
                    </a:lnTo>
                    <a:lnTo>
                      <a:pt x="7" y="429"/>
                    </a:lnTo>
                    <a:lnTo>
                      <a:pt x="11" y="445"/>
                    </a:lnTo>
                    <a:lnTo>
                      <a:pt x="17" y="459"/>
                    </a:lnTo>
                    <a:lnTo>
                      <a:pt x="23" y="471"/>
                    </a:lnTo>
                    <a:lnTo>
                      <a:pt x="31" y="485"/>
                    </a:lnTo>
                    <a:lnTo>
                      <a:pt x="41" y="495"/>
                    </a:lnTo>
                    <a:lnTo>
                      <a:pt x="41" y="495"/>
                    </a:lnTo>
                    <a:lnTo>
                      <a:pt x="53" y="505"/>
                    </a:lnTo>
                    <a:lnTo>
                      <a:pt x="65" y="515"/>
                    </a:lnTo>
                    <a:lnTo>
                      <a:pt x="77" y="522"/>
                    </a:lnTo>
                    <a:lnTo>
                      <a:pt x="91" y="530"/>
                    </a:lnTo>
                    <a:lnTo>
                      <a:pt x="106" y="534"/>
                    </a:lnTo>
                    <a:lnTo>
                      <a:pt x="122" y="538"/>
                    </a:lnTo>
                    <a:lnTo>
                      <a:pt x="140" y="540"/>
                    </a:lnTo>
                    <a:lnTo>
                      <a:pt x="158" y="540"/>
                    </a:lnTo>
                    <a:lnTo>
                      <a:pt x="158" y="540"/>
                    </a:lnTo>
                    <a:lnTo>
                      <a:pt x="193" y="538"/>
                    </a:lnTo>
                    <a:lnTo>
                      <a:pt x="227" y="532"/>
                    </a:lnTo>
                    <a:lnTo>
                      <a:pt x="259" y="520"/>
                    </a:lnTo>
                    <a:lnTo>
                      <a:pt x="292" y="505"/>
                    </a:lnTo>
                    <a:lnTo>
                      <a:pt x="324" y="485"/>
                    </a:lnTo>
                    <a:lnTo>
                      <a:pt x="356" y="463"/>
                    </a:lnTo>
                    <a:lnTo>
                      <a:pt x="387" y="435"/>
                    </a:lnTo>
                    <a:lnTo>
                      <a:pt x="417" y="402"/>
                    </a:lnTo>
                    <a:lnTo>
                      <a:pt x="417" y="402"/>
                    </a:lnTo>
                    <a:lnTo>
                      <a:pt x="364" y="332"/>
                    </a:lnTo>
                    <a:lnTo>
                      <a:pt x="364" y="33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66" name="Freeform 22">
                <a:extLst>
                  <a:ext uri="{FF2B5EF4-FFF2-40B4-BE49-F238E27FC236}">
                    <a16:creationId xmlns="" xmlns:a16="http://schemas.microsoft.com/office/drawing/2014/main" id="{74E4726A-A8D2-4BB6-A93D-2041626B37C9}"/>
                  </a:ext>
                </a:extLst>
              </p:cNvPr>
              <p:cNvSpPr>
                <a:spLocks noEditPoints="1"/>
              </p:cNvSpPr>
              <p:nvPr/>
            </p:nvSpPr>
            <p:spPr bwMode="auto">
              <a:xfrm>
                <a:off x="12747" y="98"/>
                <a:ext cx="536" cy="574"/>
              </a:xfrm>
              <a:custGeom>
                <a:avLst/>
                <a:gdLst>
                  <a:gd name="T0" fmla="*/ 322 w 536"/>
                  <a:gd name="T1" fmla="*/ 101 h 574"/>
                  <a:gd name="T2" fmla="*/ 273 w 536"/>
                  <a:gd name="T3" fmla="*/ 111 h 574"/>
                  <a:gd name="T4" fmla="*/ 225 w 536"/>
                  <a:gd name="T5" fmla="*/ 119 h 574"/>
                  <a:gd name="T6" fmla="*/ 243 w 536"/>
                  <a:gd name="T7" fmla="*/ 12 h 574"/>
                  <a:gd name="T8" fmla="*/ 160 w 536"/>
                  <a:gd name="T9" fmla="*/ 0 h 574"/>
                  <a:gd name="T10" fmla="*/ 136 w 536"/>
                  <a:gd name="T11" fmla="*/ 129 h 574"/>
                  <a:gd name="T12" fmla="*/ 79 w 536"/>
                  <a:gd name="T13" fmla="*/ 131 h 574"/>
                  <a:gd name="T14" fmla="*/ 0 w 536"/>
                  <a:gd name="T15" fmla="*/ 135 h 574"/>
                  <a:gd name="T16" fmla="*/ 10 w 536"/>
                  <a:gd name="T17" fmla="*/ 216 h 574"/>
                  <a:gd name="T18" fmla="*/ 116 w 536"/>
                  <a:gd name="T19" fmla="*/ 210 h 574"/>
                  <a:gd name="T20" fmla="*/ 89 w 536"/>
                  <a:gd name="T21" fmla="*/ 307 h 574"/>
                  <a:gd name="T22" fmla="*/ 33 w 536"/>
                  <a:gd name="T23" fmla="*/ 473 h 574"/>
                  <a:gd name="T24" fmla="*/ 2 w 536"/>
                  <a:gd name="T25" fmla="*/ 544 h 574"/>
                  <a:gd name="T26" fmla="*/ 83 w 536"/>
                  <a:gd name="T27" fmla="*/ 574 h 574"/>
                  <a:gd name="T28" fmla="*/ 116 w 536"/>
                  <a:gd name="T29" fmla="*/ 503 h 574"/>
                  <a:gd name="T30" fmla="*/ 146 w 536"/>
                  <a:gd name="T31" fmla="*/ 416 h 574"/>
                  <a:gd name="T32" fmla="*/ 176 w 536"/>
                  <a:gd name="T33" fmla="*/ 317 h 574"/>
                  <a:gd name="T34" fmla="*/ 204 w 536"/>
                  <a:gd name="T35" fmla="*/ 202 h 574"/>
                  <a:gd name="T36" fmla="*/ 299 w 536"/>
                  <a:gd name="T37" fmla="*/ 188 h 574"/>
                  <a:gd name="T38" fmla="*/ 334 w 536"/>
                  <a:gd name="T39" fmla="*/ 180 h 574"/>
                  <a:gd name="T40" fmla="*/ 322 w 536"/>
                  <a:gd name="T41" fmla="*/ 101 h 574"/>
                  <a:gd name="T42" fmla="*/ 510 w 536"/>
                  <a:gd name="T43" fmla="*/ 216 h 574"/>
                  <a:gd name="T44" fmla="*/ 429 w 536"/>
                  <a:gd name="T45" fmla="*/ 220 h 574"/>
                  <a:gd name="T46" fmla="*/ 356 w 536"/>
                  <a:gd name="T47" fmla="*/ 228 h 574"/>
                  <a:gd name="T48" fmla="*/ 289 w 536"/>
                  <a:gd name="T49" fmla="*/ 242 h 574"/>
                  <a:gd name="T50" fmla="*/ 231 w 536"/>
                  <a:gd name="T51" fmla="*/ 261 h 574"/>
                  <a:gd name="T52" fmla="*/ 255 w 536"/>
                  <a:gd name="T53" fmla="*/ 337 h 574"/>
                  <a:gd name="T54" fmla="*/ 281 w 536"/>
                  <a:gd name="T55" fmla="*/ 329 h 574"/>
                  <a:gd name="T56" fmla="*/ 336 w 536"/>
                  <a:gd name="T57" fmla="*/ 313 h 574"/>
                  <a:gd name="T58" fmla="*/ 401 w 536"/>
                  <a:gd name="T59" fmla="*/ 303 h 574"/>
                  <a:gd name="T60" fmla="*/ 510 w 536"/>
                  <a:gd name="T61" fmla="*/ 297 h 574"/>
                  <a:gd name="T62" fmla="*/ 510 w 536"/>
                  <a:gd name="T63" fmla="*/ 216 h 574"/>
                  <a:gd name="T64" fmla="*/ 528 w 536"/>
                  <a:gd name="T65" fmla="*/ 465 h 574"/>
                  <a:gd name="T66" fmla="*/ 467 w 536"/>
                  <a:gd name="T67" fmla="*/ 475 h 574"/>
                  <a:gd name="T68" fmla="*/ 417 w 536"/>
                  <a:gd name="T69" fmla="*/ 479 h 574"/>
                  <a:gd name="T70" fmla="*/ 392 w 536"/>
                  <a:gd name="T71" fmla="*/ 477 h 574"/>
                  <a:gd name="T72" fmla="*/ 344 w 536"/>
                  <a:gd name="T73" fmla="*/ 471 h 574"/>
                  <a:gd name="T74" fmla="*/ 299 w 536"/>
                  <a:gd name="T75" fmla="*/ 455 h 574"/>
                  <a:gd name="T76" fmla="*/ 259 w 536"/>
                  <a:gd name="T77" fmla="*/ 434 h 574"/>
                  <a:gd name="T78" fmla="*/ 239 w 536"/>
                  <a:gd name="T79" fmla="*/ 420 h 574"/>
                  <a:gd name="T80" fmla="*/ 194 w 536"/>
                  <a:gd name="T81" fmla="*/ 491 h 574"/>
                  <a:gd name="T82" fmla="*/ 245 w 536"/>
                  <a:gd name="T83" fmla="*/ 521 h 574"/>
                  <a:gd name="T84" fmla="*/ 297 w 536"/>
                  <a:gd name="T85" fmla="*/ 542 h 574"/>
                  <a:gd name="T86" fmla="*/ 352 w 536"/>
                  <a:gd name="T87" fmla="*/ 556 h 574"/>
                  <a:gd name="T88" fmla="*/ 407 w 536"/>
                  <a:gd name="T89" fmla="*/ 560 h 574"/>
                  <a:gd name="T90" fmla="*/ 437 w 536"/>
                  <a:gd name="T91" fmla="*/ 558 h 574"/>
                  <a:gd name="T92" fmla="*/ 536 w 536"/>
                  <a:gd name="T93" fmla="*/ 546 h 574"/>
                  <a:gd name="T94" fmla="*/ 528 w 536"/>
                  <a:gd name="T95" fmla="*/ 465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36" h="574">
                    <a:moveTo>
                      <a:pt x="322" y="101"/>
                    </a:moveTo>
                    <a:lnTo>
                      <a:pt x="322" y="101"/>
                    </a:lnTo>
                    <a:lnTo>
                      <a:pt x="297" y="107"/>
                    </a:lnTo>
                    <a:lnTo>
                      <a:pt x="273" y="111"/>
                    </a:lnTo>
                    <a:lnTo>
                      <a:pt x="225" y="119"/>
                    </a:lnTo>
                    <a:lnTo>
                      <a:pt x="225" y="119"/>
                    </a:lnTo>
                    <a:lnTo>
                      <a:pt x="235" y="57"/>
                    </a:lnTo>
                    <a:lnTo>
                      <a:pt x="243" y="12"/>
                    </a:lnTo>
                    <a:lnTo>
                      <a:pt x="243" y="12"/>
                    </a:lnTo>
                    <a:lnTo>
                      <a:pt x="160" y="0"/>
                    </a:lnTo>
                    <a:lnTo>
                      <a:pt x="160" y="0"/>
                    </a:lnTo>
                    <a:lnTo>
                      <a:pt x="136" y="129"/>
                    </a:lnTo>
                    <a:lnTo>
                      <a:pt x="136" y="129"/>
                    </a:lnTo>
                    <a:lnTo>
                      <a:pt x="79" y="131"/>
                    </a:lnTo>
                    <a:lnTo>
                      <a:pt x="0" y="135"/>
                    </a:lnTo>
                    <a:lnTo>
                      <a:pt x="0" y="135"/>
                    </a:lnTo>
                    <a:lnTo>
                      <a:pt x="10" y="216"/>
                    </a:lnTo>
                    <a:lnTo>
                      <a:pt x="10" y="216"/>
                    </a:lnTo>
                    <a:lnTo>
                      <a:pt x="53" y="214"/>
                    </a:lnTo>
                    <a:lnTo>
                      <a:pt x="116" y="210"/>
                    </a:lnTo>
                    <a:lnTo>
                      <a:pt x="116" y="210"/>
                    </a:lnTo>
                    <a:lnTo>
                      <a:pt x="89" y="307"/>
                    </a:lnTo>
                    <a:lnTo>
                      <a:pt x="63" y="394"/>
                    </a:lnTo>
                    <a:lnTo>
                      <a:pt x="33" y="473"/>
                    </a:lnTo>
                    <a:lnTo>
                      <a:pt x="2" y="544"/>
                    </a:lnTo>
                    <a:lnTo>
                      <a:pt x="2" y="544"/>
                    </a:lnTo>
                    <a:lnTo>
                      <a:pt x="83" y="574"/>
                    </a:lnTo>
                    <a:lnTo>
                      <a:pt x="83" y="574"/>
                    </a:lnTo>
                    <a:lnTo>
                      <a:pt x="99" y="540"/>
                    </a:lnTo>
                    <a:lnTo>
                      <a:pt x="116" y="503"/>
                    </a:lnTo>
                    <a:lnTo>
                      <a:pt x="130" y="461"/>
                    </a:lnTo>
                    <a:lnTo>
                      <a:pt x="146" y="416"/>
                    </a:lnTo>
                    <a:lnTo>
                      <a:pt x="160" y="368"/>
                    </a:lnTo>
                    <a:lnTo>
                      <a:pt x="176" y="317"/>
                    </a:lnTo>
                    <a:lnTo>
                      <a:pt x="204" y="202"/>
                    </a:lnTo>
                    <a:lnTo>
                      <a:pt x="204" y="202"/>
                    </a:lnTo>
                    <a:lnTo>
                      <a:pt x="267" y="194"/>
                    </a:lnTo>
                    <a:lnTo>
                      <a:pt x="299" y="188"/>
                    </a:lnTo>
                    <a:lnTo>
                      <a:pt x="334" y="180"/>
                    </a:lnTo>
                    <a:lnTo>
                      <a:pt x="334" y="180"/>
                    </a:lnTo>
                    <a:lnTo>
                      <a:pt x="322" y="101"/>
                    </a:lnTo>
                    <a:lnTo>
                      <a:pt x="322" y="101"/>
                    </a:lnTo>
                    <a:close/>
                    <a:moveTo>
                      <a:pt x="510" y="216"/>
                    </a:moveTo>
                    <a:lnTo>
                      <a:pt x="510" y="216"/>
                    </a:lnTo>
                    <a:lnTo>
                      <a:pt x="469" y="216"/>
                    </a:lnTo>
                    <a:lnTo>
                      <a:pt x="429" y="220"/>
                    </a:lnTo>
                    <a:lnTo>
                      <a:pt x="392" y="224"/>
                    </a:lnTo>
                    <a:lnTo>
                      <a:pt x="356" y="228"/>
                    </a:lnTo>
                    <a:lnTo>
                      <a:pt x="322" y="234"/>
                    </a:lnTo>
                    <a:lnTo>
                      <a:pt x="289" y="242"/>
                    </a:lnTo>
                    <a:lnTo>
                      <a:pt x="259" y="251"/>
                    </a:lnTo>
                    <a:lnTo>
                      <a:pt x="231" y="261"/>
                    </a:lnTo>
                    <a:lnTo>
                      <a:pt x="231" y="261"/>
                    </a:lnTo>
                    <a:lnTo>
                      <a:pt x="255" y="337"/>
                    </a:lnTo>
                    <a:lnTo>
                      <a:pt x="255" y="337"/>
                    </a:lnTo>
                    <a:lnTo>
                      <a:pt x="281" y="329"/>
                    </a:lnTo>
                    <a:lnTo>
                      <a:pt x="308" y="321"/>
                    </a:lnTo>
                    <a:lnTo>
                      <a:pt x="336" y="313"/>
                    </a:lnTo>
                    <a:lnTo>
                      <a:pt x="366" y="307"/>
                    </a:lnTo>
                    <a:lnTo>
                      <a:pt x="401" y="303"/>
                    </a:lnTo>
                    <a:lnTo>
                      <a:pt x="435" y="301"/>
                    </a:lnTo>
                    <a:lnTo>
                      <a:pt x="510" y="297"/>
                    </a:lnTo>
                    <a:lnTo>
                      <a:pt x="510" y="297"/>
                    </a:lnTo>
                    <a:lnTo>
                      <a:pt x="510" y="216"/>
                    </a:lnTo>
                    <a:lnTo>
                      <a:pt x="510" y="216"/>
                    </a:lnTo>
                    <a:close/>
                    <a:moveTo>
                      <a:pt x="528" y="465"/>
                    </a:moveTo>
                    <a:lnTo>
                      <a:pt x="528" y="465"/>
                    </a:lnTo>
                    <a:lnTo>
                      <a:pt x="467" y="475"/>
                    </a:lnTo>
                    <a:lnTo>
                      <a:pt x="441" y="477"/>
                    </a:lnTo>
                    <a:lnTo>
                      <a:pt x="417" y="479"/>
                    </a:lnTo>
                    <a:lnTo>
                      <a:pt x="417" y="479"/>
                    </a:lnTo>
                    <a:lnTo>
                      <a:pt x="392" y="477"/>
                    </a:lnTo>
                    <a:lnTo>
                      <a:pt x="368" y="475"/>
                    </a:lnTo>
                    <a:lnTo>
                      <a:pt x="344" y="471"/>
                    </a:lnTo>
                    <a:lnTo>
                      <a:pt x="322" y="463"/>
                    </a:lnTo>
                    <a:lnTo>
                      <a:pt x="299" y="455"/>
                    </a:lnTo>
                    <a:lnTo>
                      <a:pt x="279" y="447"/>
                    </a:lnTo>
                    <a:lnTo>
                      <a:pt x="259" y="434"/>
                    </a:lnTo>
                    <a:lnTo>
                      <a:pt x="239" y="420"/>
                    </a:lnTo>
                    <a:lnTo>
                      <a:pt x="239" y="420"/>
                    </a:lnTo>
                    <a:lnTo>
                      <a:pt x="194" y="491"/>
                    </a:lnTo>
                    <a:lnTo>
                      <a:pt x="194" y="491"/>
                    </a:lnTo>
                    <a:lnTo>
                      <a:pt x="219" y="507"/>
                    </a:lnTo>
                    <a:lnTo>
                      <a:pt x="245" y="521"/>
                    </a:lnTo>
                    <a:lnTo>
                      <a:pt x="271" y="534"/>
                    </a:lnTo>
                    <a:lnTo>
                      <a:pt x="297" y="542"/>
                    </a:lnTo>
                    <a:lnTo>
                      <a:pt x="324" y="550"/>
                    </a:lnTo>
                    <a:lnTo>
                      <a:pt x="352" y="556"/>
                    </a:lnTo>
                    <a:lnTo>
                      <a:pt x="378" y="558"/>
                    </a:lnTo>
                    <a:lnTo>
                      <a:pt x="407" y="560"/>
                    </a:lnTo>
                    <a:lnTo>
                      <a:pt x="407" y="560"/>
                    </a:lnTo>
                    <a:lnTo>
                      <a:pt x="437" y="558"/>
                    </a:lnTo>
                    <a:lnTo>
                      <a:pt x="467" y="556"/>
                    </a:lnTo>
                    <a:lnTo>
                      <a:pt x="536" y="546"/>
                    </a:lnTo>
                    <a:lnTo>
                      <a:pt x="536" y="546"/>
                    </a:lnTo>
                    <a:lnTo>
                      <a:pt x="528" y="465"/>
                    </a:lnTo>
                    <a:lnTo>
                      <a:pt x="528" y="465"/>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67" name="Freeform 23">
                <a:extLst>
                  <a:ext uri="{FF2B5EF4-FFF2-40B4-BE49-F238E27FC236}">
                    <a16:creationId xmlns="" xmlns:a16="http://schemas.microsoft.com/office/drawing/2014/main" id="{439D45FB-1060-450F-BC73-E7DB42D42FA3}"/>
                  </a:ext>
                </a:extLst>
              </p:cNvPr>
              <p:cNvSpPr>
                <a:spLocks noEditPoints="1"/>
              </p:cNvSpPr>
              <p:nvPr/>
            </p:nvSpPr>
            <p:spPr bwMode="auto">
              <a:xfrm>
                <a:off x="13342" y="82"/>
                <a:ext cx="592" cy="622"/>
              </a:xfrm>
              <a:custGeom>
                <a:avLst/>
                <a:gdLst>
                  <a:gd name="T0" fmla="*/ 86 w 592"/>
                  <a:gd name="T1" fmla="*/ 568 h 622"/>
                  <a:gd name="T2" fmla="*/ 139 w 592"/>
                  <a:gd name="T3" fmla="*/ 568 h 622"/>
                  <a:gd name="T4" fmla="*/ 202 w 592"/>
                  <a:gd name="T5" fmla="*/ 600 h 622"/>
                  <a:gd name="T6" fmla="*/ 202 w 592"/>
                  <a:gd name="T7" fmla="*/ 566 h 622"/>
                  <a:gd name="T8" fmla="*/ 260 w 592"/>
                  <a:gd name="T9" fmla="*/ 622 h 622"/>
                  <a:gd name="T10" fmla="*/ 291 w 592"/>
                  <a:gd name="T11" fmla="*/ 533 h 622"/>
                  <a:gd name="T12" fmla="*/ 309 w 592"/>
                  <a:gd name="T13" fmla="*/ 410 h 622"/>
                  <a:gd name="T14" fmla="*/ 313 w 592"/>
                  <a:gd name="T15" fmla="*/ 307 h 622"/>
                  <a:gd name="T16" fmla="*/ 519 w 592"/>
                  <a:gd name="T17" fmla="*/ 99 h 622"/>
                  <a:gd name="T18" fmla="*/ 519 w 592"/>
                  <a:gd name="T19" fmla="*/ 505 h 622"/>
                  <a:gd name="T20" fmla="*/ 509 w 592"/>
                  <a:gd name="T21" fmla="*/ 531 h 622"/>
                  <a:gd name="T22" fmla="*/ 495 w 592"/>
                  <a:gd name="T23" fmla="*/ 535 h 622"/>
                  <a:gd name="T24" fmla="*/ 440 w 592"/>
                  <a:gd name="T25" fmla="*/ 533 h 622"/>
                  <a:gd name="T26" fmla="*/ 503 w 592"/>
                  <a:gd name="T27" fmla="*/ 614 h 622"/>
                  <a:gd name="T28" fmla="*/ 541 w 592"/>
                  <a:gd name="T29" fmla="*/ 610 h 622"/>
                  <a:gd name="T30" fmla="*/ 578 w 592"/>
                  <a:gd name="T31" fmla="*/ 582 h 622"/>
                  <a:gd name="T32" fmla="*/ 592 w 592"/>
                  <a:gd name="T33" fmla="*/ 531 h 622"/>
                  <a:gd name="T34" fmla="*/ 592 w 592"/>
                  <a:gd name="T35" fmla="*/ 26 h 622"/>
                  <a:gd name="T36" fmla="*/ 242 w 592"/>
                  <a:gd name="T37" fmla="*/ 341 h 622"/>
                  <a:gd name="T38" fmla="*/ 238 w 592"/>
                  <a:gd name="T39" fmla="*/ 412 h 622"/>
                  <a:gd name="T40" fmla="*/ 226 w 592"/>
                  <a:gd name="T41" fmla="*/ 499 h 622"/>
                  <a:gd name="T42" fmla="*/ 202 w 592"/>
                  <a:gd name="T43" fmla="*/ 564 h 622"/>
                  <a:gd name="T44" fmla="*/ 202 w 592"/>
                  <a:gd name="T45" fmla="*/ 362 h 622"/>
                  <a:gd name="T46" fmla="*/ 24 w 592"/>
                  <a:gd name="T47" fmla="*/ 604 h 622"/>
                  <a:gd name="T48" fmla="*/ 86 w 592"/>
                  <a:gd name="T49" fmla="*/ 604 h 622"/>
                  <a:gd name="T50" fmla="*/ 390 w 592"/>
                  <a:gd name="T51" fmla="*/ 505 h 622"/>
                  <a:gd name="T52" fmla="*/ 497 w 592"/>
                  <a:gd name="T53" fmla="*/ 505 h 622"/>
                  <a:gd name="T54" fmla="*/ 333 w 592"/>
                  <a:gd name="T55" fmla="*/ 333 h 622"/>
                  <a:gd name="T56" fmla="*/ 333 w 592"/>
                  <a:gd name="T57" fmla="*/ 535 h 622"/>
                  <a:gd name="T58" fmla="*/ 323 w 592"/>
                  <a:gd name="T59" fmla="*/ 303 h 622"/>
                  <a:gd name="T60" fmla="*/ 509 w 592"/>
                  <a:gd name="T61" fmla="*/ 303 h 622"/>
                  <a:gd name="T62" fmla="*/ 446 w 592"/>
                  <a:gd name="T63" fmla="*/ 244 h 622"/>
                  <a:gd name="T64" fmla="*/ 446 w 592"/>
                  <a:gd name="T65" fmla="*/ 208 h 622"/>
                  <a:gd name="T66" fmla="*/ 501 w 592"/>
                  <a:gd name="T67" fmla="*/ 149 h 622"/>
                  <a:gd name="T68" fmla="*/ 446 w 592"/>
                  <a:gd name="T69" fmla="*/ 149 h 622"/>
                  <a:gd name="T70" fmla="*/ 380 w 592"/>
                  <a:gd name="T71" fmla="*/ 109 h 622"/>
                  <a:gd name="T72" fmla="*/ 380 w 592"/>
                  <a:gd name="T73" fmla="*/ 149 h 622"/>
                  <a:gd name="T74" fmla="*/ 333 w 592"/>
                  <a:gd name="T75" fmla="*/ 208 h 622"/>
                  <a:gd name="T76" fmla="*/ 380 w 592"/>
                  <a:gd name="T77" fmla="*/ 208 h 622"/>
                  <a:gd name="T78" fmla="*/ 323 w 592"/>
                  <a:gd name="T79" fmla="*/ 244 h 622"/>
                  <a:gd name="T80" fmla="*/ 323 w 592"/>
                  <a:gd name="T81" fmla="*/ 303 h 622"/>
                  <a:gd name="T82" fmla="*/ 159 w 592"/>
                  <a:gd name="T83" fmla="*/ 70 h 622"/>
                  <a:gd name="T84" fmla="*/ 143 w 592"/>
                  <a:gd name="T85" fmla="*/ 0 h 622"/>
                  <a:gd name="T86" fmla="*/ 62 w 592"/>
                  <a:gd name="T87" fmla="*/ 6 h 622"/>
                  <a:gd name="T88" fmla="*/ 80 w 592"/>
                  <a:gd name="T89" fmla="*/ 70 h 622"/>
                  <a:gd name="T90" fmla="*/ 0 w 592"/>
                  <a:gd name="T91" fmla="*/ 135 h 622"/>
                  <a:gd name="T92" fmla="*/ 228 w 592"/>
                  <a:gd name="T93" fmla="*/ 135 h 622"/>
                  <a:gd name="T94" fmla="*/ 206 w 592"/>
                  <a:gd name="T95" fmla="*/ 172 h 622"/>
                  <a:gd name="T96" fmla="*/ 20 w 592"/>
                  <a:gd name="T97" fmla="*/ 172 h 622"/>
                  <a:gd name="T98" fmla="*/ 206 w 592"/>
                  <a:gd name="T99" fmla="*/ 230 h 622"/>
                  <a:gd name="T100" fmla="*/ 206 w 592"/>
                  <a:gd name="T101" fmla="*/ 172 h 622"/>
                  <a:gd name="T102" fmla="*/ 20 w 592"/>
                  <a:gd name="T103" fmla="*/ 265 h 622"/>
                  <a:gd name="T104" fmla="*/ 20 w 592"/>
                  <a:gd name="T105" fmla="*/ 325 h 622"/>
                  <a:gd name="T106" fmla="*/ 206 w 592"/>
                  <a:gd name="T107" fmla="*/ 265 h 622"/>
                  <a:gd name="T108" fmla="*/ 139 w 592"/>
                  <a:gd name="T109" fmla="*/ 503 h 622"/>
                  <a:gd name="T110" fmla="*/ 86 w 592"/>
                  <a:gd name="T111" fmla="*/ 424 h 622"/>
                  <a:gd name="T112" fmla="*/ 139 w 592"/>
                  <a:gd name="T113" fmla="*/ 424 h 622"/>
                  <a:gd name="T114" fmla="*/ 390 w 592"/>
                  <a:gd name="T115" fmla="*/ 446 h 622"/>
                  <a:gd name="T116" fmla="*/ 390 w 592"/>
                  <a:gd name="T117" fmla="*/ 394 h 622"/>
                  <a:gd name="T118" fmla="*/ 440 w 592"/>
                  <a:gd name="T119" fmla="*/ 446 h 622"/>
                  <a:gd name="T120" fmla="*/ 390 w 592"/>
                  <a:gd name="T121" fmla="*/ 446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2" h="622">
                    <a:moveTo>
                      <a:pt x="86" y="604"/>
                    </a:moveTo>
                    <a:lnTo>
                      <a:pt x="86" y="604"/>
                    </a:lnTo>
                    <a:lnTo>
                      <a:pt x="86" y="568"/>
                    </a:lnTo>
                    <a:lnTo>
                      <a:pt x="86" y="568"/>
                    </a:lnTo>
                    <a:lnTo>
                      <a:pt x="139" y="568"/>
                    </a:lnTo>
                    <a:lnTo>
                      <a:pt x="139" y="568"/>
                    </a:lnTo>
                    <a:lnTo>
                      <a:pt x="139" y="600"/>
                    </a:lnTo>
                    <a:lnTo>
                      <a:pt x="139" y="600"/>
                    </a:lnTo>
                    <a:lnTo>
                      <a:pt x="202" y="600"/>
                    </a:lnTo>
                    <a:lnTo>
                      <a:pt x="202" y="600"/>
                    </a:lnTo>
                    <a:lnTo>
                      <a:pt x="202" y="566"/>
                    </a:lnTo>
                    <a:lnTo>
                      <a:pt x="202" y="566"/>
                    </a:lnTo>
                    <a:lnTo>
                      <a:pt x="232" y="592"/>
                    </a:lnTo>
                    <a:lnTo>
                      <a:pt x="260" y="622"/>
                    </a:lnTo>
                    <a:lnTo>
                      <a:pt x="260" y="622"/>
                    </a:lnTo>
                    <a:lnTo>
                      <a:pt x="272" y="596"/>
                    </a:lnTo>
                    <a:lnTo>
                      <a:pt x="283" y="568"/>
                    </a:lnTo>
                    <a:lnTo>
                      <a:pt x="291" y="533"/>
                    </a:lnTo>
                    <a:lnTo>
                      <a:pt x="299" y="497"/>
                    </a:lnTo>
                    <a:lnTo>
                      <a:pt x="305" y="455"/>
                    </a:lnTo>
                    <a:lnTo>
                      <a:pt x="309" y="410"/>
                    </a:lnTo>
                    <a:lnTo>
                      <a:pt x="311" y="360"/>
                    </a:lnTo>
                    <a:lnTo>
                      <a:pt x="313" y="307"/>
                    </a:lnTo>
                    <a:lnTo>
                      <a:pt x="313" y="307"/>
                    </a:lnTo>
                    <a:lnTo>
                      <a:pt x="313" y="99"/>
                    </a:lnTo>
                    <a:lnTo>
                      <a:pt x="313" y="99"/>
                    </a:lnTo>
                    <a:lnTo>
                      <a:pt x="519" y="99"/>
                    </a:lnTo>
                    <a:lnTo>
                      <a:pt x="519" y="99"/>
                    </a:lnTo>
                    <a:lnTo>
                      <a:pt x="519" y="505"/>
                    </a:lnTo>
                    <a:lnTo>
                      <a:pt x="519" y="505"/>
                    </a:lnTo>
                    <a:lnTo>
                      <a:pt x="517" y="517"/>
                    </a:lnTo>
                    <a:lnTo>
                      <a:pt x="513" y="527"/>
                    </a:lnTo>
                    <a:lnTo>
                      <a:pt x="509" y="531"/>
                    </a:lnTo>
                    <a:lnTo>
                      <a:pt x="505" y="533"/>
                    </a:lnTo>
                    <a:lnTo>
                      <a:pt x="495" y="535"/>
                    </a:lnTo>
                    <a:lnTo>
                      <a:pt x="495" y="535"/>
                    </a:lnTo>
                    <a:lnTo>
                      <a:pt x="468" y="535"/>
                    </a:lnTo>
                    <a:lnTo>
                      <a:pt x="440" y="533"/>
                    </a:lnTo>
                    <a:lnTo>
                      <a:pt x="440" y="533"/>
                    </a:lnTo>
                    <a:lnTo>
                      <a:pt x="454" y="614"/>
                    </a:lnTo>
                    <a:lnTo>
                      <a:pt x="454" y="614"/>
                    </a:lnTo>
                    <a:lnTo>
                      <a:pt x="503" y="614"/>
                    </a:lnTo>
                    <a:lnTo>
                      <a:pt x="503" y="614"/>
                    </a:lnTo>
                    <a:lnTo>
                      <a:pt x="523" y="614"/>
                    </a:lnTo>
                    <a:lnTo>
                      <a:pt x="541" y="610"/>
                    </a:lnTo>
                    <a:lnTo>
                      <a:pt x="555" y="602"/>
                    </a:lnTo>
                    <a:lnTo>
                      <a:pt x="570" y="594"/>
                    </a:lnTo>
                    <a:lnTo>
                      <a:pt x="578" y="582"/>
                    </a:lnTo>
                    <a:lnTo>
                      <a:pt x="586" y="568"/>
                    </a:lnTo>
                    <a:lnTo>
                      <a:pt x="590" y="552"/>
                    </a:lnTo>
                    <a:lnTo>
                      <a:pt x="592" y="531"/>
                    </a:lnTo>
                    <a:lnTo>
                      <a:pt x="592" y="531"/>
                    </a:lnTo>
                    <a:lnTo>
                      <a:pt x="592" y="26"/>
                    </a:lnTo>
                    <a:lnTo>
                      <a:pt x="592" y="26"/>
                    </a:lnTo>
                    <a:lnTo>
                      <a:pt x="242" y="26"/>
                    </a:lnTo>
                    <a:lnTo>
                      <a:pt x="242" y="26"/>
                    </a:lnTo>
                    <a:lnTo>
                      <a:pt x="242" y="341"/>
                    </a:lnTo>
                    <a:lnTo>
                      <a:pt x="242" y="341"/>
                    </a:lnTo>
                    <a:lnTo>
                      <a:pt x="240" y="378"/>
                    </a:lnTo>
                    <a:lnTo>
                      <a:pt x="238" y="412"/>
                    </a:lnTo>
                    <a:lnTo>
                      <a:pt x="236" y="444"/>
                    </a:lnTo>
                    <a:lnTo>
                      <a:pt x="232" y="473"/>
                    </a:lnTo>
                    <a:lnTo>
                      <a:pt x="226" y="499"/>
                    </a:lnTo>
                    <a:lnTo>
                      <a:pt x="220" y="523"/>
                    </a:lnTo>
                    <a:lnTo>
                      <a:pt x="212" y="545"/>
                    </a:lnTo>
                    <a:lnTo>
                      <a:pt x="202" y="564"/>
                    </a:lnTo>
                    <a:lnTo>
                      <a:pt x="202" y="564"/>
                    </a:lnTo>
                    <a:lnTo>
                      <a:pt x="202" y="362"/>
                    </a:lnTo>
                    <a:lnTo>
                      <a:pt x="202" y="362"/>
                    </a:lnTo>
                    <a:lnTo>
                      <a:pt x="24" y="362"/>
                    </a:lnTo>
                    <a:lnTo>
                      <a:pt x="24" y="362"/>
                    </a:lnTo>
                    <a:lnTo>
                      <a:pt x="24" y="604"/>
                    </a:lnTo>
                    <a:lnTo>
                      <a:pt x="24" y="604"/>
                    </a:lnTo>
                    <a:lnTo>
                      <a:pt x="86" y="604"/>
                    </a:lnTo>
                    <a:lnTo>
                      <a:pt x="86" y="604"/>
                    </a:lnTo>
                    <a:close/>
                    <a:moveTo>
                      <a:pt x="390" y="535"/>
                    </a:moveTo>
                    <a:lnTo>
                      <a:pt x="390" y="535"/>
                    </a:lnTo>
                    <a:lnTo>
                      <a:pt x="390" y="505"/>
                    </a:lnTo>
                    <a:lnTo>
                      <a:pt x="390" y="505"/>
                    </a:lnTo>
                    <a:lnTo>
                      <a:pt x="497" y="505"/>
                    </a:lnTo>
                    <a:lnTo>
                      <a:pt x="497" y="505"/>
                    </a:lnTo>
                    <a:lnTo>
                      <a:pt x="497" y="333"/>
                    </a:lnTo>
                    <a:lnTo>
                      <a:pt x="497" y="333"/>
                    </a:lnTo>
                    <a:lnTo>
                      <a:pt x="333" y="333"/>
                    </a:lnTo>
                    <a:lnTo>
                      <a:pt x="333" y="333"/>
                    </a:lnTo>
                    <a:lnTo>
                      <a:pt x="333" y="535"/>
                    </a:lnTo>
                    <a:lnTo>
                      <a:pt x="333" y="535"/>
                    </a:lnTo>
                    <a:lnTo>
                      <a:pt x="390" y="535"/>
                    </a:lnTo>
                    <a:lnTo>
                      <a:pt x="390" y="535"/>
                    </a:lnTo>
                    <a:close/>
                    <a:moveTo>
                      <a:pt x="323" y="303"/>
                    </a:moveTo>
                    <a:lnTo>
                      <a:pt x="323" y="303"/>
                    </a:lnTo>
                    <a:lnTo>
                      <a:pt x="509" y="303"/>
                    </a:lnTo>
                    <a:lnTo>
                      <a:pt x="509" y="303"/>
                    </a:lnTo>
                    <a:lnTo>
                      <a:pt x="509" y="244"/>
                    </a:lnTo>
                    <a:lnTo>
                      <a:pt x="509" y="244"/>
                    </a:lnTo>
                    <a:lnTo>
                      <a:pt x="446" y="244"/>
                    </a:lnTo>
                    <a:lnTo>
                      <a:pt x="446" y="244"/>
                    </a:lnTo>
                    <a:lnTo>
                      <a:pt x="446" y="208"/>
                    </a:lnTo>
                    <a:lnTo>
                      <a:pt x="446" y="208"/>
                    </a:lnTo>
                    <a:lnTo>
                      <a:pt x="501" y="208"/>
                    </a:lnTo>
                    <a:lnTo>
                      <a:pt x="501" y="208"/>
                    </a:lnTo>
                    <a:lnTo>
                      <a:pt x="501" y="149"/>
                    </a:lnTo>
                    <a:lnTo>
                      <a:pt x="501" y="149"/>
                    </a:lnTo>
                    <a:lnTo>
                      <a:pt x="446" y="149"/>
                    </a:lnTo>
                    <a:lnTo>
                      <a:pt x="446" y="149"/>
                    </a:lnTo>
                    <a:lnTo>
                      <a:pt x="446" y="109"/>
                    </a:lnTo>
                    <a:lnTo>
                      <a:pt x="446" y="109"/>
                    </a:lnTo>
                    <a:lnTo>
                      <a:pt x="380" y="109"/>
                    </a:lnTo>
                    <a:lnTo>
                      <a:pt x="380" y="109"/>
                    </a:lnTo>
                    <a:lnTo>
                      <a:pt x="380" y="149"/>
                    </a:lnTo>
                    <a:lnTo>
                      <a:pt x="380" y="149"/>
                    </a:lnTo>
                    <a:lnTo>
                      <a:pt x="333" y="149"/>
                    </a:lnTo>
                    <a:lnTo>
                      <a:pt x="333" y="149"/>
                    </a:lnTo>
                    <a:lnTo>
                      <a:pt x="333" y="208"/>
                    </a:lnTo>
                    <a:lnTo>
                      <a:pt x="333" y="208"/>
                    </a:lnTo>
                    <a:lnTo>
                      <a:pt x="380" y="208"/>
                    </a:lnTo>
                    <a:lnTo>
                      <a:pt x="380" y="208"/>
                    </a:lnTo>
                    <a:lnTo>
                      <a:pt x="380" y="244"/>
                    </a:lnTo>
                    <a:lnTo>
                      <a:pt x="380" y="244"/>
                    </a:lnTo>
                    <a:lnTo>
                      <a:pt x="323" y="244"/>
                    </a:lnTo>
                    <a:lnTo>
                      <a:pt x="323" y="244"/>
                    </a:lnTo>
                    <a:lnTo>
                      <a:pt x="323" y="303"/>
                    </a:lnTo>
                    <a:lnTo>
                      <a:pt x="323" y="303"/>
                    </a:lnTo>
                    <a:close/>
                    <a:moveTo>
                      <a:pt x="228" y="70"/>
                    </a:moveTo>
                    <a:lnTo>
                      <a:pt x="228" y="70"/>
                    </a:lnTo>
                    <a:lnTo>
                      <a:pt x="159" y="70"/>
                    </a:lnTo>
                    <a:lnTo>
                      <a:pt x="159" y="70"/>
                    </a:lnTo>
                    <a:lnTo>
                      <a:pt x="151" y="36"/>
                    </a:lnTo>
                    <a:lnTo>
                      <a:pt x="143" y="0"/>
                    </a:lnTo>
                    <a:lnTo>
                      <a:pt x="143" y="0"/>
                    </a:lnTo>
                    <a:lnTo>
                      <a:pt x="62" y="6"/>
                    </a:lnTo>
                    <a:lnTo>
                      <a:pt x="62" y="6"/>
                    </a:lnTo>
                    <a:lnTo>
                      <a:pt x="72" y="38"/>
                    </a:lnTo>
                    <a:lnTo>
                      <a:pt x="80" y="70"/>
                    </a:lnTo>
                    <a:lnTo>
                      <a:pt x="80" y="70"/>
                    </a:lnTo>
                    <a:lnTo>
                      <a:pt x="0" y="70"/>
                    </a:lnTo>
                    <a:lnTo>
                      <a:pt x="0" y="70"/>
                    </a:lnTo>
                    <a:lnTo>
                      <a:pt x="0" y="135"/>
                    </a:lnTo>
                    <a:lnTo>
                      <a:pt x="0" y="135"/>
                    </a:lnTo>
                    <a:lnTo>
                      <a:pt x="228" y="135"/>
                    </a:lnTo>
                    <a:lnTo>
                      <a:pt x="228" y="135"/>
                    </a:lnTo>
                    <a:lnTo>
                      <a:pt x="228" y="70"/>
                    </a:lnTo>
                    <a:lnTo>
                      <a:pt x="228" y="70"/>
                    </a:lnTo>
                    <a:close/>
                    <a:moveTo>
                      <a:pt x="206" y="172"/>
                    </a:moveTo>
                    <a:lnTo>
                      <a:pt x="206" y="172"/>
                    </a:lnTo>
                    <a:lnTo>
                      <a:pt x="20" y="172"/>
                    </a:lnTo>
                    <a:lnTo>
                      <a:pt x="20" y="172"/>
                    </a:lnTo>
                    <a:lnTo>
                      <a:pt x="20" y="230"/>
                    </a:lnTo>
                    <a:lnTo>
                      <a:pt x="20" y="230"/>
                    </a:lnTo>
                    <a:lnTo>
                      <a:pt x="206" y="230"/>
                    </a:lnTo>
                    <a:lnTo>
                      <a:pt x="206" y="230"/>
                    </a:lnTo>
                    <a:lnTo>
                      <a:pt x="206" y="172"/>
                    </a:lnTo>
                    <a:lnTo>
                      <a:pt x="206" y="172"/>
                    </a:lnTo>
                    <a:close/>
                    <a:moveTo>
                      <a:pt x="206" y="265"/>
                    </a:moveTo>
                    <a:lnTo>
                      <a:pt x="206" y="265"/>
                    </a:lnTo>
                    <a:lnTo>
                      <a:pt x="20" y="265"/>
                    </a:lnTo>
                    <a:lnTo>
                      <a:pt x="20" y="265"/>
                    </a:lnTo>
                    <a:lnTo>
                      <a:pt x="20" y="325"/>
                    </a:lnTo>
                    <a:lnTo>
                      <a:pt x="20" y="325"/>
                    </a:lnTo>
                    <a:lnTo>
                      <a:pt x="206" y="325"/>
                    </a:lnTo>
                    <a:lnTo>
                      <a:pt x="206" y="325"/>
                    </a:lnTo>
                    <a:lnTo>
                      <a:pt x="206" y="265"/>
                    </a:lnTo>
                    <a:lnTo>
                      <a:pt x="206" y="265"/>
                    </a:lnTo>
                    <a:close/>
                    <a:moveTo>
                      <a:pt x="139" y="503"/>
                    </a:moveTo>
                    <a:lnTo>
                      <a:pt x="139" y="503"/>
                    </a:lnTo>
                    <a:lnTo>
                      <a:pt x="86" y="503"/>
                    </a:lnTo>
                    <a:lnTo>
                      <a:pt x="86" y="503"/>
                    </a:lnTo>
                    <a:lnTo>
                      <a:pt x="86" y="424"/>
                    </a:lnTo>
                    <a:lnTo>
                      <a:pt x="86" y="424"/>
                    </a:lnTo>
                    <a:lnTo>
                      <a:pt x="139" y="424"/>
                    </a:lnTo>
                    <a:lnTo>
                      <a:pt x="139" y="424"/>
                    </a:lnTo>
                    <a:lnTo>
                      <a:pt x="139" y="503"/>
                    </a:lnTo>
                    <a:lnTo>
                      <a:pt x="139" y="503"/>
                    </a:lnTo>
                    <a:close/>
                    <a:moveTo>
                      <a:pt x="390" y="446"/>
                    </a:moveTo>
                    <a:lnTo>
                      <a:pt x="390" y="446"/>
                    </a:lnTo>
                    <a:lnTo>
                      <a:pt x="390" y="394"/>
                    </a:lnTo>
                    <a:lnTo>
                      <a:pt x="390" y="394"/>
                    </a:lnTo>
                    <a:lnTo>
                      <a:pt x="440" y="394"/>
                    </a:lnTo>
                    <a:lnTo>
                      <a:pt x="440" y="394"/>
                    </a:lnTo>
                    <a:lnTo>
                      <a:pt x="440" y="446"/>
                    </a:lnTo>
                    <a:lnTo>
                      <a:pt x="440" y="446"/>
                    </a:lnTo>
                    <a:lnTo>
                      <a:pt x="390" y="446"/>
                    </a:lnTo>
                    <a:lnTo>
                      <a:pt x="390" y="44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68" name="Freeform 24">
                <a:extLst>
                  <a:ext uri="{FF2B5EF4-FFF2-40B4-BE49-F238E27FC236}">
                    <a16:creationId xmlns="" xmlns:a16="http://schemas.microsoft.com/office/drawing/2014/main" id="{9A584B57-FCC8-4BDF-A014-F510321BA91B}"/>
                  </a:ext>
                </a:extLst>
              </p:cNvPr>
              <p:cNvSpPr>
                <a:spLocks noEditPoints="1"/>
              </p:cNvSpPr>
              <p:nvPr/>
            </p:nvSpPr>
            <p:spPr bwMode="auto">
              <a:xfrm>
                <a:off x="13974" y="84"/>
                <a:ext cx="615" cy="616"/>
              </a:xfrm>
              <a:custGeom>
                <a:avLst/>
                <a:gdLst>
                  <a:gd name="T0" fmla="*/ 502 w 615"/>
                  <a:gd name="T1" fmla="*/ 511 h 616"/>
                  <a:gd name="T2" fmla="*/ 473 w 615"/>
                  <a:gd name="T3" fmla="*/ 523 h 616"/>
                  <a:gd name="T4" fmla="*/ 457 w 615"/>
                  <a:gd name="T5" fmla="*/ 523 h 616"/>
                  <a:gd name="T6" fmla="*/ 437 w 615"/>
                  <a:gd name="T7" fmla="*/ 517 h 616"/>
                  <a:gd name="T8" fmla="*/ 427 w 615"/>
                  <a:gd name="T9" fmla="*/ 501 h 616"/>
                  <a:gd name="T10" fmla="*/ 425 w 615"/>
                  <a:gd name="T11" fmla="*/ 485 h 616"/>
                  <a:gd name="T12" fmla="*/ 607 w 615"/>
                  <a:gd name="T13" fmla="*/ 327 h 616"/>
                  <a:gd name="T14" fmla="*/ 607 w 615"/>
                  <a:gd name="T15" fmla="*/ 240 h 616"/>
                  <a:gd name="T16" fmla="*/ 354 w 615"/>
                  <a:gd name="T17" fmla="*/ 0 h 616"/>
                  <a:gd name="T18" fmla="*/ 259 w 615"/>
                  <a:gd name="T19" fmla="*/ 0 h 616"/>
                  <a:gd name="T20" fmla="*/ 10 w 615"/>
                  <a:gd name="T21" fmla="*/ 240 h 616"/>
                  <a:gd name="T22" fmla="*/ 10 w 615"/>
                  <a:gd name="T23" fmla="*/ 327 h 616"/>
                  <a:gd name="T24" fmla="*/ 162 w 615"/>
                  <a:gd name="T25" fmla="*/ 345 h 616"/>
                  <a:gd name="T26" fmla="*/ 154 w 615"/>
                  <a:gd name="T27" fmla="*/ 398 h 616"/>
                  <a:gd name="T28" fmla="*/ 134 w 615"/>
                  <a:gd name="T29" fmla="*/ 442 h 616"/>
                  <a:gd name="T30" fmla="*/ 101 w 615"/>
                  <a:gd name="T31" fmla="*/ 483 h 616"/>
                  <a:gd name="T32" fmla="*/ 57 w 615"/>
                  <a:gd name="T33" fmla="*/ 515 h 616"/>
                  <a:gd name="T34" fmla="*/ 0 w 615"/>
                  <a:gd name="T35" fmla="*/ 541 h 616"/>
                  <a:gd name="T36" fmla="*/ 67 w 615"/>
                  <a:gd name="T37" fmla="*/ 616 h 616"/>
                  <a:gd name="T38" fmla="*/ 111 w 615"/>
                  <a:gd name="T39" fmla="*/ 596 h 616"/>
                  <a:gd name="T40" fmla="*/ 168 w 615"/>
                  <a:gd name="T41" fmla="*/ 560 h 616"/>
                  <a:gd name="T42" fmla="*/ 210 w 615"/>
                  <a:gd name="T43" fmla="*/ 509 h 616"/>
                  <a:gd name="T44" fmla="*/ 241 w 615"/>
                  <a:gd name="T45" fmla="*/ 451 h 616"/>
                  <a:gd name="T46" fmla="*/ 257 w 615"/>
                  <a:gd name="T47" fmla="*/ 380 h 616"/>
                  <a:gd name="T48" fmla="*/ 259 w 615"/>
                  <a:gd name="T49" fmla="*/ 327 h 616"/>
                  <a:gd name="T50" fmla="*/ 332 w 615"/>
                  <a:gd name="T51" fmla="*/ 503 h 616"/>
                  <a:gd name="T52" fmla="*/ 338 w 615"/>
                  <a:gd name="T53" fmla="*/ 548 h 616"/>
                  <a:gd name="T54" fmla="*/ 372 w 615"/>
                  <a:gd name="T55" fmla="*/ 590 h 616"/>
                  <a:gd name="T56" fmla="*/ 433 w 615"/>
                  <a:gd name="T57" fmla="*/ 604 h 616"/>
                  <a:gd name="T58" fmla="*/ 491 w 615"/>
                  <a:gd name="T59" fmla="*/ 604 h 616"/>
                  <a:gd name="T60" fmla="*/ 558 w 615"/>
                  <a:gd name="T61" fmla="*/ 590 h 616"/>
                  <a:gd name="T62" fmla="*/ 572 w 615"/>
                  <a:gd name="T63" fmla="*/ 578 h 616"/>
                  <a:gd name="T64" fmla="*/ 590 w 615"/>
                  <a:gd name="T65" fmla="*/ 541 h 616"/>
                  <a:gd name="T66" fmla="*/ 615 w 615"/>
                  <a:gd name="T67" fmla="*/ 404 h 616"/>
                  <a:gd name="T68" fmla="*/ 526 w 615"/>
                  <a:gd name="T69" fmla="*/ 378 h 616"/>
                  <a:gd name="T70" fmla="*/ 512 w 615"/>
                  <a:gd name="T71" fmla="*/ 487 h 616"/>
                  <a:gd name="T72" fmla="*/ 388 w 615"/>
                  <a:gd name="T73" fmla="*/ 170 h 616"/>
                  <a:gd name="T74" fmla="*/ 455 w 615"/>
                  <a:gd name="T75" fmla="*/ 228 h 616"/>
                  <a:gd name="T76" fmla="*/ 582 w 615"/>
                  <a:gd name="T77" fmla="*/ 91 h 616"/>
                  <a:gd name="T78" fmla="*/ 502 w 615"/>
                  <a:gd name="T79" fmla="*/ 36 h 616"/>
                  <a:gd name="T80" fmla="*/ 415 w 615"/>
                  <a:gd name="T81" fmla="*/ 143 h 616"/>
                  <a:gd name="T82" fmla="*/ 388 w 615"/>
                  <a:gd name="T83" fmla="*/ 170 h 616"/>
                  <a:gd name="T84" fmla="*/ 91 w 615"/>
                  <a:gd name="T85" fmla="*/ 149 h 616"/>
                  <a:gd name="T86" fmla="*/ 227 w 615"/>
                  <a:gd name="T87" fmla="*/ 163 h 616"/>
                  <a:gd name="T88" fmla="*/ 105 w 615"/>
                  <a:gd name="T89" fmla="*/ 36 h 616"/>
                  <a:gd name="T90" fmla="*/ 37 w 615"/>
                  <a:gd name="T91" fmla="*/ 89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615" h="616">
                    <a:moveTo>
                      <a:pt x="508" y="503"/>
                    </a:moveTo>
                    <a:lnTo>
                      <a:pt x="508" y="503"/>
                    </a:lnTo>
                    <a:lnTo>
                      <a:pt x="502" y="511"/>
                    </a:lnTo>
                    <a:lnTo>
                      <a:pt x="493" y="517"/>
                    </a:lnTo>
                    <a:lnTo>
                      <a:pt x="483" y="521"/>
                    </a:lnTo>
                    <a:lnTo>
                      <a:pt x="473" y="523"/>
                    </a:lnTo>
                    <a:lnTo>
                      <a:pt x="473" y="523"/>
                    </a:lnTo>
                    <a:lnTo>
                      <a:pt x="457" y="523"/>
                    </a:lnTo>
                    <a:lnTo>
                      <a:pt x="457" y="523"/>
                    </a:lnTo>
                    <a:lnTo>
                      <a:pt x="451" y="523"/>
                    </a:lnTo>
                    <a:lnTo>
                      <a:pt x="443" y="521"/>
                    </a:lnTo>
                    <a:lnTo>
                      <a:pt x="437" y="517"/>
                    </a:lnTo>
                    <a:lnTo>
                      <a:pt x="433" y="513"/>
                    </a:lnTo>
                    <a:lnTo>
                      <a:pt x="429" y="509"/>
                    </a:lnTo>
                    <a:lnTo>
                      <a:pt x="427" y="501"/>
                    </a:lnTo>
                    <a:lnTo>
                      <a:pt x="425" y="493"/>
                    </a:lnTo>
                    <a:lnTo>
                      <a:pt x="425" y="485"/>
                    </a:lnTo>
                    <a:lnTo>
                      <a:pt x="425" y="485"/>
                    </a:lnTo>
                    <a:lnTo>
                      <a:pt x="425" y="327"/>
                    </a:lnTo>
                    <a:lnTo>
                      <a:pt x="425" y="327"/>
                    </a:lnTo>
                    <a:lnTo>
                      <a:pt x="607" y="327"/>
                    </a:lnTo>
                    <a:lnTo>
                      <a:pt x="607" y="327"/>
                    </a:lnTo>
                    <a:lnTo>
                      <a:pt x="607" y="240"/>
                    </a:lnTo>
                    <a:lnTo>
                      <a:pt x="607" y="240"/>
                    </a:lnTo>
                    <a:lnTo>
                      <a:pt x="354" y="240"/>
                    </a:lnTo>
                    <a:lnTo>
                      <a:pt x="354" y="240"/>
                    </a:lnTo>
                    <a:lnTo>
                      <a:pt x="354" y="0"/>
                    </a:lnTo>
                    <a:lnTo>
                      <a:pt x="354" y="0"/>
                    </a:lnTo>
                    <a:lnTo>
                      <a:pt x="259" y="0"/>
                    </a:lnTo>
                    <a:lnTo>
                      <a:pt x="259" y="0"/>
                    </a:lnTo>
                    <a:lnTo>
                      <a:pt x="259" y="240"/>
                    </a:lnTo>
                    <a:lnTo>
                      <a:pt x="259" y="240"/>
                    </a:lnTo>
                    <a:lnTo>
                      <a:pt x="10" y="240"/>
                    </a:lnTo>
                    <a:lnTo>
                      <a:pt x="10" y="240"/>
                    </a:lnTo>
                    <a:lnTo>
                      <a:pt x="10" y="327"/>
                    </a:lnTo>
                    <a:lnTo>
                      <a:pt x="10" y="327"/>
                    </a:lnTo>
                    <a:lnTo>
                      <a:pt x="162" y="327"/>
                    </a:lnTo>
                    <a:lnTo>
                      <a:pt x="162" y="327"/>
                    </a:lnTo>
                    <a:lnTo>
                      <a:pt x="162" y="345"/>
                    </a:lnTo>
                    <a:lnTo>
                      <a:pt x="160" y="364"/>
                    </a:lnTo>
                    <a:lnTo>
                      <a:pt x="158" y="382"/>
                    </a:lnTo>
                    <a:lnTo>
                      <a:pt x="154" y="398"/>
                    </a:lnTo>
                    <a:lnTo>
                      <a:pt x="148" y="414"/>
                    </a:lnTo>
                    <a:lnTo>
                      <a:pt x="142" y="428"/>
                    </a:lnTo>
                    <a:lnTo>
                      <a:pt x="134" y="442"/>
                    </a:lnTo>
                    <a:lnTo>
                      <a:pt x="124" y="457"/>
                    </a:lnTo>
                    <a:lnTo>
                      <a:pt x="113" y="471"/>
                    </a:lnTo>
                    <a:lnTo>
                      <a:pt x="101" y="483"/>
                    </a:lnTo>
                    <a:lnTo>
                      <a:pt x="87" y="495"/>
                    </a:lnTo>
                    <a:lnTo>
                      <a:pt x="73" y="505"/>
                    </a:lnTo>
                    <a:lnTo>
                      <a:pt x="57" y="515"/>
                    </a:lnTo>
                    <a:lnTo>
                      <a:pt x="39" y="525"/>
                    </a:lnTo>
                    <a:lnTo>
                      <a:pt x="0" y="541"/>
                    </a:lnTo>
                    <a:lnTo>
                      <a:pt x="0" y="541"/>
                    </a:lnTo>
                    <a:lnTo>
                      <a:pt x="16" y="558"/>
                    </a:lnTo>
                    <a:lnTo>
                      <a:pt x="33" y="576"/>
                    </a:lnTo>
                    <a:lnTo>
                      <a:pt x="67" y="616"/>
                    </a:lnTo>
                    <a:lnTo>
                      <a:pt x="67" y="616"/>
                    </a:lnTo>
                    <a:lnTo>
                      <a:pt x="89" y="606"/>
                    </a:lnTo>
                    <a:lnTo>
                      <a:pt x="111" y="596"/>
                    </a:lnTo>
                    <a:lnTo>
                      <a:pt x="132" y="586"/>
                    </a:lnTo>
                    <a:lnTo>
                      <a:pt x="152" y="574"/>
                    </a:lnTo>
                    <a:lnTo>
                      <a:pt x="168" y="560"/>
                    </a:lnTo>
                    <a:lnTo>
                      <a:pt x="184" y="543"/>
                    </a:lnTo>
                    <a:lnTo>
                      <a:pt x="198" y="527"/>
                    </a:lnTo>
                    <a:lnTo>
                      <a:pt x="210" y="509"/>
                    </a:lnTo>
                    <a:lnTo>
                      <a:pt x="223" y="491"/>
                    </a:lnTo>
                    <a:lnTo>
                      <a:pt x="233" y="471"/>
                    </a:lnTo>
                    <a:lnTo>
                      <a:pt x="241" y="451"/>
                    </a:lnTo>
                    <a:lnTo>
                      <a:pt x="247" y="428"/>
                    </a:lnTo>
                    <a:lnTo>
                      <a:pt x="253" y="404"/>
                    </a:lnTo>
                    <a:lnTo>
                      <a:pt x="257" y="380"/>
                    </a:lnTo>
                    <a:lnTo>
                      <a:pt x="259" y="353"/>
                    </a:lnTo>
                    <a:lnTo>
                      <a:pt x="259" y="327"/>
                    </a:lnTo>
                    <a:lnTo>
                      <a:pt x="259" y="327"/>
                    </a:lnTo>
                    <a:lnTo>
                      <a:pt x="332" y="327"/>
                    </a:lnTo>
                    <a:lnTo>
                      <a:pt x="332" y="327"/>
                    </a:lnTo>
                    <a:lnTo>
                      <a:pt x="332" y="503"/>
                    </a:lnTo>
                    <a:lnTo>
                      <a:pt x="332" y="503"/>
                    </a:lnTo>
                    <a:lnTo>
                      <a:pt x="334" y="527"/>
                    </a:lnTo>
                    <a:lnTo>
                      <a:pt x="338" y="548"/>
                    </a:lnTo>
                    <a:lnTo>
                      <a:pt x="346" y="566"/>
                    </a:lnTo>
                    <a:lnTo>
                      <a:pt x="358" y="580"/>
                    </a:lnTo>
                    <a:lnTo>
                      <a:pt x="372" y="590"/>
                    </a:lnTo>
                    <a:lnTo>
                      <a:pt x="388" y="598"/>
                    </a:lnTo>
                    <a:lnTo>
                      <a:pt x="409" y="602"/>
                    </a:lnTo>
                    <a:lnTo>
                      <a:pt x="433" y="604"/>
                    </a:lnTo>
                    <a:lnTo>
                      <a:pt x="433" y="604"/>
                    </a:lnTo>
                    <a:lnTo>
                      <a:pt x="491" y="604"/>
                    </a:lnTo>
                    <a:lnTo>
                      <a:pt x="491" y="604"/>
                    </a:lnTo>
                    <a:lnTo>
                      <a:pt x="518" y="602"/>
                    </a:lnTo>
                    <a:lnTo>
                      <a:pt x="540" y="598"/>
                    </a:lnTo>
                    <a:lnTo>
                      <a:pt x="558" y="590"/>
                    </a:lnTo>
                    <a:lnTo>
                      <a:pt x="566" y="584"/>
                    </a:lnTo>
                    <a:lnTo>
                      <a:pt x="572" y="578"/>
                    </a:lnTo>
                    <a:lnTo>
                      <a:pt x="572" y="578"/>
                    </a:lnTo>
                    <a:lnTo>
                      <a:pt x="578" y="570"/>
                    </a:lnTo>
                    <a:lnTo>
                      <a:pt x="584" y="558"/>
                    </a:lnTo>
                    <a:lnTo>
                      <a:pt x="590" y="541"/>
                    </a:lnTo>
                    <a:lnTo>
                      <a:pt x="597" y="521"/>
                    </a:lnTo>
                    <a:lnTo>
                      <a:pt x="607" y="471"/>
                    </a:lnTo>
                    <a:lnTo>
                      <a:pt x="615" y="404"/>
                    </a:lnTo>
                    <a:lnTo>
                      <a:pt x="615" y="404"/>
                    </a:lnTo>
                    <a:lnTo>
                      <a:pt x="574" y="392"/>
                    </a:lnTo>
                    <a:lnTo>
                      <a:pt x="526" y="378"/>
                    </a:lnTo>
                    <a:lnTo>
                      <a:pt x="526" y="378"/>
                    </a:lnTo>
                    <a:lnTo>
                      <a:pt x="516" y="461"/>
                    </a:lnTo>
                    <a:lnTo>
                      <a:pt x="512" y="487"/>
                    </a:lnTo>
                    <a:lnTo>
                      <a:pt x="508" y="503"/>
                    </a:lnTo>
                    <a:lnTo>
                      <a:pt x="508" y="503"/>
                    </a:lnTo>
                    <a:close/>
                    <a:moveTo>
                      <a:pt x="388" y="170"/>
                    </a:moveTo>
                    <a:lnTo>
                      <a:pt x="388" y="170"/>
                    </a:lnTo>
                    <a:lnTo>
                      <a:pt x="455" y="228"/>
                    </a:lnTo>
                    <a:lnTo>
                      <a:pt x="455" y="228"/>
                    </a:lnTo>
                    <a:lnTo>
                      <a:pt x="481" y="204"/>
                    </a:lnTo>
                    <a:lnTo>
                      <a:pt x="510" y="174"/>
                    </a:lnTo>
                    <a:lnTo>
                      <a:pt x="582" y="91"/>
                    </a:lnTo>
                    <a:lnTo>
                      <a:pt x="582" y="91"/>
                    </a:lnTo>
                    <a:lnTo>
                      <a:pt x="502" y="36"/>
                    </a:lnTo>
                    <a:lnTo>
                      <a:pt x="502" y="36"/>
                    </a:lnTo>
                    <a:lnTo>
                      <a:pt x="471" y="75"/>
                    </a:lnTo>
                    <a:lnTo>
                      <a:pt x="443" y="111"/>
                    </a:lnTo>
                    <a:lnTo>
                      <a:pt x="415" y="143"/>
                    </a:lnTo>
                    <a:lnTo>
                      <a:pt x="388" y="170"/>
                    </a:lnTo>
                    <a:lnTo>
                      <a:pt x="388" y="170"/>
                    </a:lnTo>
                    <a:lnTo>
                      <a:pt x="388" y="170"/>
                    </a:lnTo>
                    <a:close/>
                    <a:moveTo>
                      <a:pt x="37" y="89"/>
                    </a:moveTo>
                    <a:lnTo>
                      <a:pt x="37" y="89"/>
                    </a:lnTo>
                    <a:lnTo>
                      <a:pt x="91" y="149"/>
                    </a:lnTo>
                    <a:lnTo>
                      <a:pt x="150" y="222"/>
                    </a:lnTo>
                    <a:lnTo>
                      <a:pt x="150" y="222"/>
                    </a:lnTo>
                    <a:lnTo>
                      <a:pt x="227" y="163"/>
                    </a:lnTo>
                    <a:lnTo>
                      <a:pt x="227" y="163"/>
                    </a:lnTo>
                    <a:lnTo>
                      <a:pt x="174" y="105"/>
                    </a:lnTo>
                    <a:lnTo>
                      <a:pt x="105" y="36"/>
                    </a:lnTo>
                    <a:lnTo>
                      <a:pt x="105" y="36"/>
                    </a:lnTo>
                    <a:lnTo>
                      <a:pt x="37" y="89"/>
                    </a:lnTo>
                    <a:lnTo>
                      <a:pt x="37" y="89"/>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69" name="Freeform 25">
                <a:extLst>
                  <a:ext uri="{FF2B5EF4-FFF2-40B4-BE49-F238E27FC236}">
                    <a16:creationId xmlns="" xmlns:a16="http://schemas.microsoft.com/office/drawing/2014/main" id="{777209AD-DAF2-40F8-B53B-17FE3AEF44FE}"/>
                  </a:ext>
                </a:extLst>
              </p:cNvPr>
              <p:cNvSpPr>
                <a:spLocks noEditPoints="1"/>
              </p:cNvSpPr>
              <p:nvPr/>
            </p:nvSpPr>
            <p:spPr bwMode="auto">
              <a:xfrm>
                <a:off x="14619" y="112"/>
                <a:ext cx="566" cy="590"/>
              </a:xfrm>
              <a:custGeom>
                <a:avLst/>
                <a:gdLst>
                  <a:gd name="T0" fmla="*/ 566 w 566"/>
                  <a:gd name="T1" fmla="*/ 0 h 590"/>
                  <a:gd name="T2" fmla="*/ 47 w 566"/>
                  <a:gd name="T3" fmla="*/ 0 h 590"/>
                  <a:gd name="T4" fmla="*/ 47 w 566"/>
                  <a:gd name="T5" fmla="*/ 295 h 590"/>
                  <a:gd name="T6" fmla="*/ 44 w 566"/>
                  <a:gd name="T7" fmla="*/ 376 h 590"/>
                  <a:gd name="T8" fmla="*/ 36 w 566"/>
                  <a:gd name="T9" fmla="*/ 443 h 590"/>
                  <a:gd name="T10" fmla="*/ 20 w 566"/>
                  <a:gd name="T11" fmla="*/ 497 h 590"/>
                  <a:gd name="T12" fmla="*/ 0 w 566"/>
                  <a:gd name="T13" fmla="*/ 538 h 590"/>
                  <a:gd name="T14" fmla="*/ 38 w 566"/>
                  <a:gd name="T15" fmla="*/ 562 h 590"/>
                  <a:gd name="T16" fmla="*/ 79 w 566"/>
                  <a:gd name="T17" fmla="*/ 590 h 590"/>
                  <a:gd name="T18" fmla="*/ 97 w 566"/>
                  <a:gd name="T19" fmla="*/ 558 h 590"/>
                  <a:gd name="T20" fmla="*/ 113 w 566"/>
                  <a:gd name="T21" fmla="*/ 513 h 590"/>
                  <a:gd name="T22" fmla="*/ 123 w 566"/>
                  <a:gd name="T23" fmla="*/ 461 h 590"/>
                  <a:gd name="T24" fmla="*/ 131 w 566"/>
                  <a:gd name="T25" fmla="*/ 398 h 590"/>
                  <a:gd name="T26" fmla="*/ 265 w 566"/>
                  <a:gd name="T27" fmla="*/ 398 h 590"/>
                  <a:gd name="T28" fmla="*/ 265 w 566"/>
                  <a:gd name="T29" fmla="*/ 574 h 590"/>
                  <a:gd name="T30" fmla="*/ 352 w 566"/>
                  <a:gd name="T31" fmla="*/ 574 h 590"/>
                  <a:gd name="T32" fmla="*/ 352 w 566"/>
                  <a:gd name="T33" fmla="*/ 398 h 590"/>
                  <a:gd name="T34" fmla="*/ 481 w 566"/>
                  <a:gd name="T35" fmla="*/ 398 h 590"/>
                  <a:gd name="T36" fmla="*/ 481 w 566"/>
                  <a:gd name="T37" fmla="*/ 455 h 590"/>
                  <a:gd name="T38" fmla="*/ 481 w 566"/>
                  <a:gd name="T39" fmla="*/ 463 h 590"/>
                  <a:gd name="T40" fmla="*/ 475 w 566"/>
                  <a:gd name="T41" fmla="*/ 477 h 590"/>
                  <a:gd name="T42" fmla="*/ 465 w 566"/>
                  <a:gd name="T43" fmla="*/ 487 h 590"/>
                  <a:gd name="T44" fmla="*/ 451 w 566"/>
                  <a:gd name="T45" fmla="*/ 491 h 590"/>
                  <a:gd name="T46" fmla="*/ 441 w 566"/>
                  <a:gd name="T47" fmla="*/ 493 h 590"/>
                  <a:gd name="T48" fmla="*/ 372 w 566"/>
                  <a:gd name="T49" fmla="*/ 489 h 590"/>
                  <a:gd name="T50" fmla="*/ 386 w 566"/>
                  <a:gd name="T51" fmla="*/ 534 h 590"/>
                  <a:gd name="T52" fmla="*/ 396 w 566"/>
                  <a:gd name="T53" fmla="*/ 580 h 590"/>
                  <a:gd name="T54" fmla="*/ 475 w 566"/>
                  <a:gd name="T55" fmla="*/ 578 h 590"/>
                  <a:gd name="T56" fmla="*/ 493 w 566"/>
                  <a:gd name="T57" fmla="*/ 576 h 590"/>
                  <a:gd name="T58" fmla="*/ 526 w 566"/>
                  <a:gd name="T59" fmla="*/ 568 h 590"/>
                  <a:gd name="T60" fmla="*/ 548 w 566"/>
                  <a:gd name="T61" fmla="*/ 552 h 590"/>
                  <a:gd name="T62" fmla="*/ 558 w 566"/>
                  <a:gd name="T63" fmla="*/ 540 h 590"/>
                  <a:gd name="T64" fmla="*/ 566 w 566"/>
                  <a:gd name="T65" fmla="*/ 507 h 590"/>
                  <a:gd name="T66" fmla="*/ 566 w 566"/>
                  <a:gd name="T67" fmla="*/ 489 h 590"/>
                  <a:gd name="T68" fmla="*/ 566 w 566"/>
                  <a:gd name="T69" fmla="*/ 0 h 590"/>
                  <a:gd name="T70" fmla="*/ 133 w 566"/>
                  <a:gd name="T71" fmla="*/ 83 h 590"/>
                  <a:gd name="T72" fmla="*/ 265 w 566"/>
                  <a:gd name="T73" fmla="*/ 83 h 590"/>
                  <a:gd name="T74" fmla="*/ 265 w 566"/>
                  <a:gd name="T75" fmla="*/ 160 h 590"/>
                  <a:gd name="T76" fmla="*/ 133 w 566"/>
                  <a:gd name="T77" fmla="*/ 160 h 590"/>
                  <a:gd name="T78" fmla="*/ 133 w 566"/>
                  <a:gd name="T79" fmla="*/ 83 h 590"/>
                  <a:gd name="T80" fmla="*/ 481 w 566"/>
                  <a:gd name="T81" fmla="*/ 160 h 590"/>
                  <a:gd name="T82" fmla="*/ 352 w 566"/>
                  <a:gd name="T83" fmla="*/ 160 h 590"/>
                  <a:gd name="T84" fmla="*/ 352 w 566"/>
                  <a:gd name="T85" fmla="*/ 83 h 590"/>
                  <a:gd name="T86" fmla="*/ 481 w 566"/>
                  <a:gd name="T87" fmla="*/ 83 h 590"/>
                  <a:gd name="T88" fmla="*/ 481 w 566"/>
                  <a:gd name="T89" fmla="*/ 160 h 590"/>
                  <a:gd name="T90" fmla="*/ 133 w 566"/>
                  <a:gd name="T91" fmla="*/ 241 h 590"/>
                  <a:gd name="T92" fmla="*/ 265 w 566"/>
                  <a:gd name="T93" fmla="*/ 241 h 590"/>
                  <a:gd name="T94" fmla="*/ 265 w 566"/>
                  <a:gd name="T95" fmla="*/ 317 h 590"/>
                  <a:gd name="T96" fmla="*/ 133 w 566"/>
                  <a:gd name="T97" fmla="*/ 317 h 590"/>
                  <a:gd name="T98" fmla="*/ 133 w 566"/>
                  <a:gd name="T99" fmla="*/ 241 h 590"/>
                  <a:gd name="T100" fmla="*/ 352 w 566"/>
                  <a:gd name="T101" fmla="*/ 241 h 590"/>
                  <a:gd name="T102" fmla="*/ 481 w 566"/>
                  <a:gd name="T103" fmla="*/ 241 h 590"/>
                  <a:gd name="T104" fmla="*/ 481 w 566"/>
                  <a:gd name="T105" fmla="*/ 317 h 590"/>
                  <a:gd name="T106" fmla="*/ 352 w 566"/>
                  <a:gd name="T107" fmla="*/ 317 h 590"/>
                  <a:gd name="T108" fmla="*/ 352 w 566"/>
                  <a:gd name="T109" fmla="*/ 241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6" h="590">
                    <a:moveTo>
                      <a:pt x="566" y="0"/>
                    </a:moveTo>
                    <a:lnTo>
                      <a:pt x="566" y="0"/>
                    </a:lnTo>
                    <a:lnTo>
                      <a:pt x="47" y="0"/>
                    </a:lnTo>
                    <a:lnTo>
                      <a:pt x="47" y="0"/>
                    </a:lnTo>
                    <a:lnTo>
                      <a:pt x="47" y="295"/>
                    </a:lnTo>
                    <a:lnTo>
                      <a:pt x="47" y="295"/>
                    </a:lnTo>
                    <a:lnTo>
                      <a:pt x="47" y="336"/>
                    </a:lnTo>
                    <a:lnTo>
                      <a:pt x="44" y="376"/>
                    </a:lnTo>
                    <a:lnTo>
                      <a:pt x="40" y="410"/>
                    </a:lnTo>
                    <a:lnTo>
                      <a:pt x="36" y="443"/>
                    </a:lnTo>
                    <a:lnTo>
                      <a:pt x="28" y="471"/>
                    </a:lnTo>
                    <a:lnTo>
                      <a:pt x="20" y="497"/>
                    </a:lnTo>
                    <a:lnTo>
                      <a:pt x="10" y="520"/>
                    </a:lnTo>
                    <a:lnTo>
                      <a:pt x="0" y="538"/>
                    </a:lnTo>
                    <a:lnTo>
                      <a:pt x="0" y="538"/>
                    </a:lnTo>
                    <a:lnTo>
                      <a:pt x="38" y="562"/>
                    </a:lnTo>
                    <a:lnTo>
                      <a:pt x="79" y="590"/>
                    </a:lnTo>
                    <a:lnTo>
                      <a:pt x="79" y="590"/>
                    </a:lnTo>
                    <a:lnTo>
                      <a:pt x="89" y="574"/>
                    </a:lnTo>
                    <a:lnTo>
                      <a:pt x="97" y="558"/>
                    </a:lnTo>
                    <a:lnTo>
                      <a:pt x="105" y="538"/>
                    </a:lnTo>
                    <a:lnTo>
                      <a:pt x="113" y="513"/>
                    </a:lnTo>
                    <a:lnTo>
                      <a:pt x="119" y="489"/>
                    </a:lnTo>
                    <a:lnTo>
                      <a:pt x="123" y="461"/>
                    </a:lnTo>
                    <a:lnTo>
                      <a:pt x="127" y="431"/>
                    </a:lnTo>
                    <a:lnTo>
                      <a:pt x="131" y="398"/>
                    </a:lnTo>
                    <a:lnTo>
                      <a:pt x="131" y="398"/>
                    </a:lnTo>
                    <a:lnTo>
                      <a:pt x="265" y="398"/>
                    </a:lnTo>
                    <a:lnTo>
                      <a:pt x="265" y="398"/>
                    </a:lnTo>
                    <a:lnTo>
                      <a:pt x="265" y="574"/>
                    </a:lnTo>
                    <a:lnTo>
                      <a:pt x="265" y="574"/>
                    </a:lnTo>
                    <a:lnTo>
                      <a:pt x="352" y="574"/>
                    </a:lnTo>
                    <a:lnTo>
                      <a:pt x="352" y="574"/>
                    </a:lnTo>
                    <a:lnTo>
                      <a:pt x="352" y="398"/>
                    </a:lnTo>
                    <a:lnTo>
                      <a:pt x="352" y="398"/>
                    </a:lnTo>
                    <a:lnTo>
                      <a:pt x="481" y="398"/>
                    </a:lnTo>
                    <a:lnTo>
                      <a:pt x="481" y="398"/>
                    </a:lnTo>
                    <a:lnTo>
                      <a:pt x="481" y="455"/>
                    </a:lnTo>
                    <a:lnTo>
                      <a:pt x="481" y="455"/>
                    </a:lnTo>
                    <a:lnTo>
                      <a:pt x="481" y="463"/>
                    </a:lnTo>
                    <a:lnTo>
                      <a:pt x="479" y="471"/>
                    </a:lnTo>
                    <a:lnTo>
                      <a:pt x="475" y="477"/>
                    </a:lnTo>
                    <a:lnTo>
                      <a:pt x="471" y="483"/>
                    </a:lnTo>
                    <a:lnTo>
                      <a:pt x="465" y="487"/>
                    </a:lnTo>
                    <a:lnTo>
                      <a:pt x="459" y="489"/>
                    </a:lnTo>
                    <a:lnTo>
                      <a:pt x="451" y="491"/>
                    </a:lnTo>
                    <a:lnTo>
                      <a:pt x="441" y="493"/>
                    </a:lnTo>
                    <a:lnTo>
                      <a:pt x="441" y="493"/>
                    </a:lnTo>
                    <a:lnTo>
                      <a:pt x="422" y="491"/>
                    </a:lnTo>
                    <a:lnTo>
                      <a:pt x="372" y="489"/>
                    </a:lnTo>
                    <a:lnTo>
                      <a:pt x="372" y="489"/>
                    </a:lnTo>
                    <a:lnTo>
                      <a:pt x="386" y="534"/>
                    </a:lnTo>
                    <a:lnTo>
                      <a:pt x="396" y="580"/>
                    </a:lnTo>
                    <a:lnTo>
                      <a:pt x="396" y="580"/>
                    </a:lnTo>
                    <a:lnTo>
                      <a:pt x="451" y="580"/>
                    </a:lnTo>
                    <a:lnTo>
                      <a:pt x="475" y="578"/>
                    </a:lnTo>
                    <a:lnTo>
                      <a:pt x="493" y="576"/>
                    </a:lnTo>
                    <a:lnTo>
                      <a:pt x="493" y="576"/>
                    </a:lnTo>
                    <a:lnTo>
                      <a:pt x="511" y="574"/>
                    </a:lnTo>
                    <a:lnTo>
                      <a:pt x="526" y="568"/>
                    </a:lnTo>
                    <a:lnTo>
                      <a:pt x="540" y="562"/>
                    </a:lnTo>
                    <a:lnTo>
                      <a:pt x="548" y="552"/>
                    </a:lnTo>
                    <a:lnTo>
                      <a:pt x="548" y="552"/>
                    </a:lnTo>
                    <a:lnTo>
                      <a:pt x="558" y="540"/>
                    </a:lnTo>
                    <a:lnTo>
                      <a:pt x="562" y="526"/>
                    </a:lnTo>
                    <a:lnTo>
                      <a:pt x="566" y="507"/>
                    </a:lnTo>
                    <a:lnTo>
                      <a:pt x="566" y="489"/>
                    </a:lnTo>
                    <a:lnTo>
                      <a:pt x="566" y="489"/>
                    </a:lnTo>
                    <a:lnTo>
                      <a:pt x="566" y="0"/>
                    </a:lnTo>
                    <a:lnTo>
                      <a:pt x="566" y="0"/>
                    </a:lnTo>
                    <a:close/>
                    <a:moveTo>
                      <a:pt x="133" y="83"/>
                    </a:moveTo>
                    <a:lnTo>
                      <a:pt x="133" y="83"/>
                    </a:lnTo>
                    <a:lnTo>
                      <a:pt x="265" y="83"/>
                    </a:lnTo>
                    <a:lnTo>
                      <a:pt x="265" y="83"/>
                    </a:lnTo>
                    <a:lnTo>
                      <a:pt x="265" y="160"/>
                    </a:lnTo>
                    <a:lnTo>
                      <a:pt x="265" y="160"/>
                    </a:lnTo>
                    <a:lnTo>
                      <a:pt x="133" y="160"/>
                    </a:lnTo>
                    <a:lnTo>
                      <a:pt x="133" y="160"/>
                    </a:lnTo>
                    <a:lnTo>
                      <a:pt x="133" y="83"/>
                    </a:lnTo>
                    <a:lnTo>
                      <a:pt x="133" y="83"/>
                    </a:lnTo>
                    <a:close/>
                    <a:moveTo>
                      <a:pt x="481" y="160"/>
                    </a:moveTo>
                    <a:lnTo>
                      <a:pt x="481" y="160"/>
                    </a:lnTo>
                    <a:lnTo>
                      <a:pt x="352" y="160"/>
                    </a:lnTo>
                    <a:lnTo>
                      <a:pt x="352" y="160"/>
                    </a:lnTo>
                    <a:lnTo>
                      <a:pt x="352" y="83"/>
                    </a:lnTo>
                    <a:lnTo>
                      <a:pt x="352" y="83"/>
                    </a:lnTo>
                    <a:lnTo>
                      <a:pt x="481" y="83"/>
                    </a:lnTo>
                    <a:lnTo>
                      <a:pt x="481" y="83"/>
                    </a:lnTo>
                    <a:lnTo>
                      <a:pt x="481" y="160"/>
                    </a:lnTo>
                    <a:lnTo>
                      <a:pt x="481" y="160"/>
                    </a:lnTo>
                    <a:close/>
                    <a:moveTo>
                      <a:pt x="133" y="241"/>
                    </a:moveTo>
                    <a:lnTo>
                      <a:pt x="133" y="241"/>
                    </a:lnTo>
                    <a:lnTo>
                      <a:pt x="265" y="241"/>
                    </a:lnTo>
                    <a:lnTo>
                      <a:pt x="265" y="241"/>
                    </a:lnTo>
                    <a:lnTo>
                      <a:pt x="265" y="317"/>
                    </a:lnTo>
                    <a:lnTo>
                      <a:pt x="265" y="317"/>
                    </a:lnTo>
                    <a:lnTo>
                      <a:pt x="133" y="317"/>
                    </a:lnTo>
                    <a:lnTo>
                      <a:pt x="133" y="317"/>
                    </a:lnTo>
                    <a:lnTo>
                      <a:pt x="133" y="241"/>
                    </a:lnTo>
                    <a:lnTo>
                      <a:pt x="133" y="241"/>
                    </a:lnTo>
                    <a:close/>
                    <a:moveTo>
                      <a:pt x="352" y="241"/>
                    </a:moveTo>
                    <a:lnTo>
                      <a:pt x="352" y="241"/>
                    </a:lnTo>
                    <a:lnTo>
                      <a:pt x="481" y="241"/>
                    </a:lnTo>
                    <a:lnTo>
                      <a:pt x="481" y="241"/>
                    </a:lnTo>
                    <a:lnTo>
                      <a:pt x="481" y="317"/>
                    </a:lnTo>
                    <a:lnTo>
                      <a:pt x="481" y="317"/>
                    </a:lnTo>
                    <a:lnTo>
                      <a:pt x="352" y="317"/>
                    </a:lnTo>
                    <a:lnTo>
                      <a:pt x="352" y="317"/>
                    </a:lnTo>
                    <a:lnTo>
                      <a:pt x="352" y="241"/>
                    </a:lnTo>
                    <a:lnTo>
                      <a:pt x="352" y="24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70" name="Freeform 26">
                <a:extLst>
                  <a:ext uri="{FF2B5EF4-FFF2-40B4-BE49-F238E27FC236}">
                    <a16:creationId xmlns="" xmlns:a16="http://schemas.microsoft.com/office/drawing/2014/main" id="{020AB1EB-8531-4EB2-8341-1573006DD7B3}"/>
                  </a:ext>
                </a:extLst>
              </p:cNvPr>
              <p:cNvSpPr>
                <a:spLocks/>
              </p:cNvSpPr>
              <p:nvPr/>
            </p:nvSpPr>
            <p:spPr bwMode="auto">
              <a:xfrm>
                <a:off x="15264" y="102"/>
                <a:ext cx="479" cy="568"/>
              </a:xfrm>
              <a:custGeom>
                <a:avLst/>
                <a:gdLst>
                  <a:gd name="T0" fmla="*/ 406 w 479"/>
                  <a:gd name="T1" fmla="*/ 0 h 568"/>
                  <a:gd name="T2" fmla="*/ 406 w 479"/>
                  <a:gd name="T3" fmla="*/ 0 h 568"/>
                  <a:gd name="T4" fmla="*/ 372 w 479"/>
                  <a:gd name="T5" fmla="*/ 50 h 568"/>
                  <a:gd name="T6" fmla="*/ 335 w 479"/>
                  <a:gd name="T7" fmla="*/ 95 h 568"/>
                  <a:gd name="T8" fmla="*/ 315 w 479"/>
                  <a:gd name="T9" fmla="*/ 115 h 568"/>
                  <a:gd name="T10" fmla="*/ 295 w 479"/>
                  <a:gd name="T11" fmla="*/ 135 h 568"/>
                  <a:gd name="T12" fmla="*/ 273 w 479"/>
                  <a:gd name="T13" fmla="*/ 156 h 568"/>
                  <a:gd name="T14" fmla="*/ 250 w 479"/>
                  <a:gd name="T15" fmla="*/ 174 h 568"/>
                  <a:gd name="T16" fmla="*/ 250 w 479"/>
                  <a:gd name="T17" fmla="*/ 174 h 568"/>
                  <a:gd name="T18" fmla="*/ 226 w 479"/>
                  <a:gd name="T19" fmla="*/ 192 h 568"/>
                  <a:gd name="T20" fmla="*/ 202 w 479"/>
                  <a:gd name="T21" fmla="*/ 208 h 568"/>
                  <a:gd name="T22" fmla="*/ 143 w 479"/>
                  <a:gd name="T23" fmla="*/ 245 h 568"/>
                  <a:gd name="T24" fmla="*/ 75 w 479"/>
                  <a:gd name="T25" fmla="*/ 279 h 568"/>
                  <a:gd name="T26" fmla="*/ 0 w 479"/>
                  <a:gd name="T27" fmla="*/ 313 h 568"/>
                  <a:gd name="T28" fmla="*/ 0 w 479"/>
                  <a:gd name="T29" fmla="*/ 313 h 568"/>
                  <a:gd name="T30" fmla="*/ 48 w 479"/>
                  <a:gd name="T31" fmla="*/ 390 h 568"/>
                  <a:gd name="T32" fmla="*/ 48 w 479"/>
                  <a:gd name="T33" fmla="*/ 390 h 568"/>
                  <a:gd name="T34" fmla="*/ 101 w 479"/>
                  <a:gd name="T35" fmla="*/ 366 h 568"/>
                  <a:gd name="T36" fmla="*/ 151 w 479"/>
                  <a:gd name="T37" fmla="*/ 342 h 568"/>
                  <a:gd name="T38" fmla="*/ 200 w 479"/>
                  <a:gd name="T39" fmla="*/ 313 h 568"/>
                  <a:gd name="T40" fmla="*/ 246 w 479"/>
                  <a:gd name="T41" fmla="*/ 283 h 568"/>
                  <a:gd name="T42" fmla="*/ 246 w 479"/>
                  <a:gd name="T43" fmla="*/ 283 h 568"/>
                  <a:gd name="T44" fmla="*/ 246 w 479"/>
                  <a:gd name="T45" fmla="*/ 568 h 568"/>
                  <a:gd name="T46" fmla="*/ 246 w 479"/>
                  <a:gd name="T47" fmla="*/ 568 h 568"/>
                  <a:gd name="T48" fmla="*/ 335 w 479"/>
                  <a:gd name="T49" fmla="*/ 568 h 568"/>
                  <a:gd name="T50" fmla="*/ 335 w 479"/>
                  <a:gd name="T51" fmla="*/ 568 h 568"/>
                  <a:gd name="T52" fmla="*/ 335 w 479"/>
                  <a:gd name="T53" fmla="*/ 216 h 568"/>
                  <a:gd name="T54" fmla="*/ 335 w 479"/>
                  <a:gd name="T55" fmla="*/ 216 h 568"/>
                  <a:gd name="T56" fmla="*/ 376 w 479"/>
                  <a:gd name="T57" fmla="*/ 178 h 568"/>
                  <a:gd name="T58" fmla="*/ 412 w 479"/>
                  <a:gd name="T59" fmla="*/ 137 h 568"/>
                  <a:gd name="T60" fmla="*/ 447 w 479"/>
                  <a:gd name="T61" fmla="*/ 95 h 568"/>
                  <a:gd name="T62" fmla="*/ 479 w 479"/>
                  <a:gd name="T63" fmla="*/ 53 h 568"/>
                  <a:gd name="T64" fmla="*/ 479 w 479"/>
                  <a:gd name="T65" fmla="*/ 53 h 568"/>
                  <a:gd name="T66" fmla="*/ 406 w 479"/>
                  <a:gd name="T67" fmla="*/ 0 h 568"/>
                  <a:gd name="T68" fmla="*/ 406 w 479"/>
                  <a:gd name="T69"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9" h="568">
                    <a:moveTo>
                      <a:pt x="406" y="0"/>
                    </a:moveTo>
                    <a:lnTo>
                      <a:pt x="406" y="0"/>
                    </a:lnTo>
                    <a:lnTo>
                      <a:pt x="372" y="50"/>
                    </a:lnTo>
                    <a:lnTo>
                      <a:pt x="335" y="95"/>
                    </a:lnTo>
                    <a:lnTo>
                      <a:pt x="315" y="115"/>
                    </a:lnTo>
                    <a:lnTo>
                      <a:pt x="295" y="135"/>
                    </a:lnTo>
                    <a:lnTo>
                      <a:pt x="273" y="156"/>
                    </a:lnTo>
                    <a:lnTo>
                      <a:pt x="250" y="174"/>
                    </a:lnTo>
                    <a:lnTo>
                      <a:pt x="250" y="174"/>
                    </a:lnTo>
                    <a:lnTo>
                      <a:pt x="226" y="192"/>
                    </a:lnTo>
                    <a:lnTo>
                      <a:pt x="202" y="208"/>
                    </a:lnTo>
                    <a:lnTo>
                      <a:pt x="143" y="245"/>
                    </a:lnTo>
                    <a:lnTo>
                      <a:pt x="75" y="279"/>
                    </a:lnTo>
                    <a:lnTo>
                      <a:pt x="0" y="313"/>
                    </a:lnTo>
                    <a:lnTo>
                      <a:pt x="0" y="313"/>
                    </a:lnTo>
                    <a:lnTo>
                      <a:pt x="48" y="390"/>
                    </a:lnTo>
                    <a:lnTo>
                      <a:pt x="48" y="390"/>
                    </a:lnTo>
                    <a:lnTo>
                      <a:pt x="101" y="366"/>
                    </a:lnTo>
                    <a:lnTo>
                      <a:pt x="151" y="342"/>
                    </a:lnTo>
                    <a:lnTo>
                      <a:pt x="200" y="313"/>
                    </a:lnTo>
                    <a:lnTo>
                      <a:pt x="246" y="283"/>
                    </a:lnTo>
                    <a:lnTo>
                      <a:pt x="246" y="283"/>
                    </a:lnTo>
                    <a:lnTo>
                      <a:pt x="246" y="568"/>
                    </a:lnTo>
                    <a:lnTo>
                      <a:pt x="246" y="568"/>
                    </a:lnTo>
                    <a:lnTo>
                      <a:pt x="335" y="568"/>
                    </a:lnTo>
                    <a:lnTo>
                      <a:pt x="335" y="568"/>
                    </a:lnTo>
                    <a:lnTo>
                      <a:pt x="335" y="216"/>
                    </a:lnTo>
                    <a:lnTo>
                      <a:pt x="335" y="216"/>
                    </a:lnTo>
                    <a:lnTo>
                      <a:pt x="376" y="178"/>
                    </a:lnTo>
                    <a:lnTo>
                      <a:pt x="412" y="137"/>
                    </a:lnTo>
                    <a:lnTo>
                      <a:pt x="447" y="95"/>
                    </a:lnTo>
                    <a:lnTo>
                      <a:pt x="479" y="53"/>
                    </a:lnTo>
                    <a:lnTo>
                      <a:pt x="479" y="53"/>
                    </a:lnTo>
                    <a:lnTo>
                      <a:pt x="406" y="0"/>
                    </a:lnTo>
                    <a:lnTo>
                      <a:pt x="406"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71" name="Freeform 27">
                <a:extLst>
                  <a:ext uri="{FF2B5EF4-FFF2-40B4-BE49-F238E27FC236}">
                    <a16:creationId xmlns="" xmlns:a16="http://schemas.microsoft.com/office/drawing/2014/main" id="{21DEF10E-EBB5-4B64-A345-5A5C5FD9D188}"/>
                  </a:ext>
                </a:extLst>
              </p:cNvPr>
              <p:cNvSpPr>
                <a:spLocks noEditPoints="1"/>
              </p:cNvSpPr>
              <p:nvPr/>
            </p:nvSpPr>
            <p:spPr bwMode="auto">
              <a:xfrm>
                <a:off x="15931" y="138"/>
                <a:ext cx="511" cy="487"/>
              </a:xfrm>
              <a:custGeom>
                <a:avLst/>
                <a:gdLst>
                  <a:gd name="T0" fmla="*/ 65 w 511"/>
                  <a:gd name="T1" fmla="*/ 0 h 487"/>
                  <a:gd name="T2" fmla="*/ 65 w 511"/>
                  <a:gd name="T3" fmla="*/ 0 h 487"/>
                  <a:gd name="T4" fmla="*/ 16 w 511"/>
                  <a:gd name="T5" fmla="*/ 63 h 487"/>
                  <a:gd name="T6" fmla="*/ 16 w 511"/>
                  <a:gd name="T7" fmla="*/ 63 h 487"/>
                  <a:gd name="T8" fmla="*/ 52 w 511"/>
                  <a:gd name="T9" fmla="*/ 89 h 487"/>
                  <a:gd name="T10" fmla="*/ 91 w 511"/>
                  <a:gd name="T11" fmla="*/ 120 h 487"/>
                  <a:gd name="T12" fmla="*/ 127 w 511"/>
                  <a:gd name="T13" fmla="*/ 150 h 487"/>
                  <a:gd name="T14" fmla="*/ 166 w 511"/>
                  <a:gd name="T15" fmla="*/ 184 h 487"/>
                  <a:gd name="T16" fmla="*/ 166 w 511"/>
                  <a:gd name="T17" fmla="*/ 184 h 487"/>
                  <a:gd name="T18" fmla="*/ 222 w 511"/>
                  <a:gd name="T19" fmla="*/ 118 h 487"/>
                  <a:gd name="T20" fmla="*/ 222 w 511"/>
                  <a:gd name="T21" fmla="*/ 118 h 487"/>
                  <a:gd name="T22" fmla="*/ 180 w 511"/>
                  <a:gd name="T23" fmla="*/ 83 h 487"/>
                  <a:gd name="T24" fmla="*/ 139 w 511"/>
                  <a:gd name="T25" fmla="*/ 51 h 487"/>
                  <a:gd name="T26" fmla="*/ 101 w 511"/>
                  <a:gd name="T27" fmla="*/ 23 h 487"/>
                  <a:gd name="T28" fmla="*/ 65 w 511"/>
                  <a:gd name="T29" fmla="*/ 0 h 487"/>
                  <a:gd name="T30" fmla="*/ 65 w 511"/>
                  <a:gd name="T31" fmla="*/ 0 h 487"/>
                  <a:gd name="T32" fmla="*/ 65 w 511"/>
                  <a:gd name="T33" fmla="*/ 0 h 487"/>
                  <a:gd name="T34" fmla="*/ 432 w 511"/>
                  <a:gd name="T35" fmla="*/ 101 h 487"/>
                  <a:gd name="T36" fmla="*/ 432 w 511"/>
                  <a:gd name="T37" fmla="*/ 101 h 487"/>
                  <a:gd name="T38" fmla="*/ 414 w 511"/>
                  <a:gd name="T39" fmla="*/ 136 h 487"/>
                  <a:gd name="T40" fmla="*/ 396 w 511"/>
                  <a:gd name="T41" fmla="*/ 168 h 487"/>
                  <a:gd name="T42" fmla="*/ 376 w 511"/>
                  <a:gd name="T43" fmla="*/ 198 h 487"/>
                  <a:gd name="T44" fmla="*/ 356 w 511"/>
                  <a:gd name="T45" fmla="*/ 227 h 487"/>
                  <a:gd name="T46" fmla="*/ 335 w 511"/>
                  <a:gd name="T47" fmla="*/ 251 h 487"/>
                  <a:gd name="T48" fmla="*/ 313 w 511"/>
                  <a:gd name="T49" fmla="*/ 275 h 487"/>
                  <a:gd name="T50" fmla="*/ 289 w 511"/>
                  <a:gd name="T51" fmla="*/ 295 h 487"/>
                  <a:gd name="T52" fmla="*/ 265 w 511"/>
                  <a:gd name="T53" fmla="*/ 314 h 487"/>
                  <a:gd name="T54" fmla="*/ 265 w 511"/>
                  <a:gd name="T55" fmla="*/ 314 h 487"/>
                  <a:gd name="T56" fmla="*/ 240 w 511"/>
                  <a:gd name="T57" fmla="*/ 330 h 487"/>
                  <a:gd name="T58" fmla="*/ 212 w 511"/>
                  <a:gd name="T59" fmla="*/ 344 h 487"/>
                  <a:gd name="T60" fmla="*/ 182 w 511"/>
                  <a:gd name="T61" fmla="*/ 356 h 487"/>
                  <a:gd name="T62" fmla="*/ 151 w 511"/>
                  <a:gd name="T63" fmla="*/ 368 h 487"/>
                  <a:gd name="T64" fmla="*/ 117 w 511"/>
                  <a:gd name="T65" fmla="*/ 378 h 487"/>
                  <a:gd name="T66" fmla="*/ 81 w 511"/>
                  <a:gd name="T67" fmla="*/ 388 h 487"/>
                  <a:gd name="T68" fmla="*/ 42 w 511"/>
                  <a:gd name="T69" fmla="*/ 397 h 487"/>
                  <a:gd name="T70" fmla="*/ 0 w 511"/>
                  <a:gd name="T71" fmla="*/ 403 h 487"/>
                  <a:gd name="T72" fmla="*/ 0 w 511"/>
                  <a:gd name="T73" fmla="*/ 403 h 487"/>
                  <a:gd name="T74" fmla="*/ 38 w 511"/>
                  <a:gd name="T75" fmla="*/ 487 h 487"/>
                  <a:gd name="T76" fmla="*/ 38 w 511"/>
                  <a:gd name="T77" fmla="*/ 487 h 487"/>
                  <a:gd name="T78" fmla="*/ 87 w 511"/>
                  <a:gd name="T79" fmla="*/ 477 h 487"/>
                  <a:gd name="T80" fmla="*/ 133 w 511"/>
                  <a:gd name="T81" fmla="*/ 467 h 487"/>
                  <a:gd name="T82" fmla="*/ 176 w 511"/>
                  <a:gd name="T83" fmla="*/ 453 h 487"/>
                  <a:gd name="T84" fmla="*/ 214 w 511"/>
                  <a:gd name="T85" fmla="*/ 439 h 487"/>
                  <a:gd name="T86" fmla="*/ 250 w 511"/>
                  <a:gd name="T87" fmla="*/ 425 h 487"/>
                  <a:gd name="T88" fmla="*/ 283 w 511"/>
                  <a:gd name="T89" fmla="*/ 407 h 487"/>
                  <a:gd name="T90" fmla="*/ 311 w 511"/>
                  <a:gd name="T91" fmla="*/ 388 h 487"/>
                  <a:gd name="T92" fmla="*/ 337 w 511"/>
                  <a:gd name="T93" fmla="*/ 368 h 487"/>
                  <a:gd name="T94" fmla="*/ 337 w 511"/>
                  <a:gd name="T95" fmla="*/ 368 h 487"/>
                  <a:gd name="T96" fmla="*/ 362 w 511"/>
                  <a:gd name="T97" fmla="*/ 348 h 487"/>
                  <a:gd name="T98" fmla="*/ 386 w 511"/>
                  <a:gd name="T99" fmla="*/ 324 h 487"/>
                  <a:gd name="T100" fmla="*/ 408 w 511"/>
                  <a:gd name="T101" fmla="*/ 299 h 487"/>
                  <a:gd name="T102" fmla="*/ 430 w 511"/>
                  <a:gd name="T103" fmla="*/ 271 h 487"/>
                  <a:gd name="T104" fmla="*/ 451 w 511"/>
                  <a:gd name="T105" fmla="*/ 243 h 487"/>
                  <a:gd name="T106" fmla="*/ 473 w 511"/>
                  <a:gd name="T107" fmla="*/ 211 h 487"/>
                  <a:gd name="T108" fmla="*/ 491 w 511"/>
                  <a:gd name="T109" fmla="*/ 178 h 487"/>
                  <a:gd name="T110" fmla="*/ 511 w 511"/>
                  <a:gd name="T111" fmla="*/ 144 h 487"/>
                  <a:gd name="T112" fmla="*/ 511 w 511"/>
                  <a:gd name="T113" fmla="*/ 144 h 487"/>
                  <a:gd name="T114" fmla="*/ 432 w 511"/>
                  <a:gd name="T115" fmla="*/ 101 h 487"/>
                  <a:gd name="T116" fmla="*/ 432 w 511"/>
                  <a:gd name="T117" fmla="*/ 101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1" h="487">
                    <a:moveTo>
                      <a:pt x="65" y="0"/>
                    </a:moveTo>
                    <a:lnTo>
                      <a:pt x="65" y="0"/>
                    </a:lnTo>
                    <a:lnTo>
                      <a:pt x="16" y="63"/>
                    </a:lnTo>
                    <a:lnTo>
                      <a:pt x="16" y="63"/>
                    </a:lnTo>
                    <a:lnTo>
                      <a:pt x="52" y="89"/>
                    </a:lnTo>
                    <a:lnTo>
                      <a:pt x="91" y="120"/>
                    </a:lnTo>
                    <a:lnTo>
                      <a:pt x="127" y="150"/>
                    </a:lnTo>
                    <a:lnTo>
                      <a:pt x="166" y="184"/>
                    </a:lnTo>
                    <a:lnTo>
                      <a:pt x="166" y="184"/>
                    </a:lnTo>
                    <a:lnTo>
                      <a:pt x="222" y="118"/>
                    </a:lnTo>
                    <a:lnTo>
                      <a:pt x="222" y="118"/>
                    </a:lnTo>
                    <a:lnTo>
                      <a:pt x="180" y="83"/>
                    </a:lnTo>
                    <a:lnTo>
                      <a:pt x="139" y="51"/>
                    </a:lnTo>
                    <a:lnTo>
                      <a:pt x="101" y="23"/>
                    </a:lnTo>
                    <a:lnTo>
                      <a:pt x="65" y="0"/>
                    </a:lnTo>
                    <a:lnTo>
                      <a:pt x="65" y="0"/>
                    </a:lnTo>
                    <a:lnTo>
                      <a:pt x="65" y="0"/>
                    </a:lnTo>
                    <a:close/>
                    <a:moveTo>
                      <a:pt x="432" y="101"/>
                    </a:moveTo>
                    <a:lnTo>
                      <a:pt x="432" y="101"/>
                    </a:lnTo>
                    <a:lnTo>
                      <a:pt x="414" y="136"/>
                    </a:lnTo>
                    <a:lnTo>
                      <a:pt x="396" y="168"/>
                    </a:lnTo>
                    <a:lnTo>
                      <a:pt x="376" y="198"/>
                    </a:lnTo>
                    <a:lnTo>
                      <a:pt x="356" y="227"/>
                    </a:lnTo>
                    <a:lnTo>
                      <a:pt x="335" y="251"/>
                    </a:lnTo>
                    <a:lnTo>
                      <a:pt x="313" y="275"/>
                    </a:lnTo>
                    <a:lnTo>
                      <a:pt x="289" y="295"/>
                    </a:lnTo>
                    <a:lnTo>
                      <a:pt x="265" y="314"/>
                    </a:lnTo>
                    <a:lnTo>
                      <a:pt x="265" y="314"/>
                    </a:lnTo>
                    <a:lnTo>
                      <a:pt x="240" y="330"/>
                    </a:lnTo>
                    <a:lnTo>
                      <a:pt x="212" y="344"/>
                    </a:lnTo>
                    <a:lnTo>
                      <a:pt x="182" y="356"/>
                    </a:lnTo>
                    <a:lnTo>
                      <a:pt x="151" y="368"/>
                    </a:lnTo>
                    <a:lnTo>
                      <a:pt x="117" y="378"/>
                    </a:lnTo>
                    <a:lnTo>
                      <a:pt x="81" y="388"/>
                    </a:lnTo>
                    <a:lnTo>
                      <a:pt x="42" y="397"/>
                    </a:lnTo>
                    <a:lnTo>
                      <a:pt x="0" y="403"/>
                    </a:lnTo>
                    <a:lnTo>
                      <a:pt x="0" y="403"/>
                    </a:lnTo>
                    <a:lnTo>
                      <a:pt x="38" y="487"/>
                    </a:lnTo>
                    <a:lnTo>
                      <a:pt x="38" y="487"/>
                    </a:lnTo>
                    <a:lnTo>
                      <a:pt x="87" y="477"/>
                    </a:lnTo>
                    <a:lnTo>
                      <a:pt x="133" y="467"/>
                    </a:lnTo>
                    <a:lnTo>
                      <a:pt x="176" y="453"/>
                    </a:lnTo>
                    <a:lnTo>
                      <a:pt x="214" y="439"/>
                    </a:lnTo>
                    <a:lnTo>
                      <a:pt x="250" y="425"/>
                    </a:lnTo>
                    <a:lnTo>
                      <a:pt x="283" y="407"/>
                    </a:lnTo>
                    <a:lnTo>
                      <a:pt x="311" y="388"/>
                    </a:lnTo>
                    <a:lnTo>
                      <a:pt x="337" y="368"/>
                    </a:lnTo>
                    <a:lnTo>
                      <a:pt x="337" y="368"/>
                    </a:lnTo>
                    <a:lnTo>
                      <a:pt x="362" y="348"/>
                    </a:lnTo>
                    <a:lnTo>
                      <a:pt x="386" y="324"/>
                    </a:lnTo>
                    <a:lnTo>
                      <a:pt x="408" y="299"/>
                    </a:lnTo>
                    <a:lnTo>
                      <a:pt x="430" y="271"/>
                    </a:lnTo>
                    <a:lnTo>
                      <a:pt x="451" y="243"/>
                    </a:lnTo>
                    <a:lnTo>
                      <a:pt x="473" y="211"/>
                    </a:lnTo>
                    <a:lnTo>
                      <a:pt x="491" y="178"/>
                    </a:lnTo>
                    <a:lnTo>
                      <a:pt x="511" y="144"/>
                    </a:lnTo>
                    <a:lnTo>
                      <a:pt x="511" y="144"/>
                    </a:lnTo>
                    <a:lnTo>
                      <a:pt x="432" y="101"/>
                    </a:lnTo>
                    <a:lnTo>
                      <a:pt x="432" y="10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72" name="Freeform 28">
                <a:extLst>
                  <a:ext uri="{FF2B5EF4-FFF2-40B4-BE49-F238E27FC236}">
                    <a16:creationId xmlns="" xmlns:a16="http://schemas.microsoft.com/office/drawing/2014/main" id="{1FF3C86C-2A20-400A-96CF-41F08BA4CB93}"/>
                  </a:ext>
                </a:extLst>
              </p:cNvPr>
              <p:cNvSpPr>
                <a:spLocks noEditPoints="1"/>
              </p:cNvSpPr>
              <p:nvPr/>
            </p:nvSpPr>
            <p:spPr bwMode="auto">
              <a:xfrm>
                <a:off x="16545" y="142"/>
                <a:ext cx="542" cy="536"/>
              </a:xfrm>
              <a:custGeom>
                <a:avLst/>
                <a:gdLst>
                  <a:gd name="T0" fmla="*/ 479 w 542"/>
                  <a:gd name="T1" fmla="*/ 0 h 536"/>
                  <a:gd name="T2" fmla="*/ 479 w 542"/>
                  <a:gd name="T3" fmla="*/ 0 h 536"/>
                  <a:gd name="T4" fmla="*/ 63 w 542"/>
                  <a:gd name="T5" fmla="*/ 0 h 536"/>
                  <a:gd name="T6" fmla="*/ 63 w 542"/>
                  <a:gd name="T7" fmla="*/ 0 h 536"/>
                  <a:gd name="T8" fmla="*/ 63 w 542"/>
                  <a:gd name="T9" fmla="*/ 79 h 536"/>
                  <a:gd name="T10" fmla="*/ 63 w 542"/>
                  <a:gd name="T11" fmla="*/ 79 h 536"/>
                  <a:gd name="T12" fmla="*/ 479 w 542"/>
                  <a:gd name="T13" fmla="*/ 79 h 536"/>
                  <a:gd name="T14" fmla="*/ 479 w 542"/>
                  <a:gd name="T15" fmla="*/ 79 h 536"/>
                  <a:gd name="T16" fmla="*/ 479 w 542"/>
                  <a:gd name="T17" fmla="*/ 0 h 536"/>
                  <a:gd name="T18" fmla="*/ 479 w 542"/>
                  <a:gd name="T19" fmla="*/ 0 h 536"/>
                  <a:gd name="T20" fmla="*/ 542 w 542"/>
                  <a:gd name="T21" fmla="*/ 156 h 536"/>
                  <a:gd name="T22" fmla="*/ 542 w 542"/>
                  <a:gd name="T23" fmla="*/ 156 h 536"/>
                  <a:gd name="T24" fmla="*/ 0 w 542"/>
                  <a:gd name="T25" fmla="*/ 156 h 536"/>
                  <a:gd name="T26" fmla="*/ 0 w 542"/>
                  <a:gd name="T27" fmla="*/ 156 h 536"/>
                  <a:gd name="T28" fmla="*/ 0 w 542"/>
                  <a:gd name="T29" fmla="*/ 235 h 536"/>
                  <a:gd name="T30" fmla="*/ 0 w 542"/>
                  <a:gd name="T31" fmla="*/ 235 h 536"/>
                  <a:gd name="T32" fmla="*/ 229 w 542"/>
                  <a:gd name="T33" fmla="*/ 235 h 536"/>
                  <a:gd name="T34" fmla="*/ 229 w 542"/>
                  <a:gd name="T35" fmla="*/ 235 h 536"/>
                  <a:gd name="T36" fmla="*/ 229 w 542"/>
                  <a:gd name="T37" fmla="*/ 271 h 536"/>
                  <a:gd name="T38" fmla="*/ 223 w 542"/>
                  <a:gd name="T39" fmla="*/ 308 h 536"/>
                  <a:gd name="T40" fmla="*/ 215 w 542"/>
                  <a:gd name="T41" fmla="*/ 340 h 536"/>
                  <a:gd name="T42" fmla="*/ 200 w 542"/>
                  <a:gd name="T43" fmla="*/ 370 h 536"/>
                  <a:gd name="T44" fmla="*/ 184 w 542"/>
                  <a:gd name="T45" fmla="*/ 401 h 536"/>
                  <a:gd name="T46" fmla="*/ 164 w 542"/>
                  <a:gd name="T47" fmla="*/ 427 h 536"/>
                  <a:gd name="T48" fmla="*/ 138 w 542"/>
                  <a:gd name="T49" fmla="*/ 453 h 536"/>
                  <a:gd name="T50" fmla="*/ 109 w 542"/>
                  <a:gd name="T51" fmla="*/ 475 h 536"/>
                  <a:gd name="T52" fmla="*/ 109 w 542"/>
                  <a:gd name="T53" fmla="*/ 475 h 536"/>
                  <a:gd name="T54" fmla="*/ 184 w 542"/>
                  <a:gd name="T55" fmla="*/ 536 h 536"/>
                  <a:gd name="T56" fmla="*/ 184 w 542"/>
                  <a:gd name="T57" fmla="*/ 536 h 536"/>
                  <a:gd name="T58" fmla="*/ 200 w 542"/>
                  <a:gd name="T59" fmla="*/ 522 h 536"/>
                  <a:gd name="T60" fmla="*/ 217 w 542"/>
                  <a:gd name="T61" fmla="*/ 508 h 536"/>
                  <a:gd name="T62" fmla="*/ 231 w 542"/>
                  <a:gd name="T63" fmla="*/ 494 h 536"/>
                  <a:gd name="T64" fmla="*/ 245 w 542"/>
                  <a:gd name="T65" fmla="*/ 477 h 536"/>
                  <a:gd name="T66" fmla="*/ 257 w 542"/>
                  <a:gd name="T67" fmla="*/ 461 h 536"/>
                  <a:gd name="T68" fmla="*/ 267 w 542"/>
                  <a:gd name="T69" fmla="*/ 445 h 536"/>
                  <a:gd name="T70" fmla="*/ 277 w 542"/>
                  <a:gd name="T71" fmla="*/ 427 h 536"/>
                  <a:gd name="T72" fmla="*/ 287 w 542"/>
                  <a:gd name="T73" fmla="*/ 409 h 536"/>
                  <a:gd name="T74" fmla="*/ 293 w 542"/>
                  <a:gd name="T75" fmla="*/ 390 h 536"/>
                  <a:gd name="T76" fmla="*/ 301 w 542"/>
                  <a:gd name="T77" fmla="*/ 370 h 536"/>
                  <a:gd name="T78" fmla="*/ 306 w 542"/>
                  <a:gd name="T79" fmla="*/ 350 h 536"/>
                  <a:gd name="T80" fmla="*/ 310 w 542"/>
                  <a:gd name="T81" fmla="*/ 328 h 536"/>
                  <a:gd name="T82" fmla="*/ 314 w 542"/>
                  <a:gd name="T83" fmla="*/ 306 h 536"/>
                  <a:gd name="T84" fmla="*/ 316 w 542"/>
                  <a:gd name="T85" fmla="*/ 283 h 536"/>
                  <a:gd name="T86" fmla="*/ 316 w 542"/>
                  <a:gd name="T87" fmla="*/ 235 h 536"/>
                  <a:gd name="T88" fmla="*/ 316 w 542"/>
                  <a:gd name="T89" fmla="*/ 235 h 536"/>
                  <a:gd name="T90" fmla="*/ 542 w 542"/>
                  <a:gd name="T91" fmla="*/ 235 h 536"/>
                  <a:gd name="T92" fmla="*/ 542 w 542"/>
                  <a:gd name="T93" fmla="*/ 235 h 536"/>
                  <a:gd name="T94" fmla="*/ 542 w 542"/>
                  <a:gd name="T95" fmla="*/ 156 h 536"/>
                  <a:gd name="T96" fmla="*/ 542 w 542"/>
                  <a:gd name="T97" fmla="*/ 156 h 5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2" h="536">
                    <a:moveTo>
                      <a:pt x="479" y="0"/>
                    </a:moveTo>
                    <a:lnTo>
                      <a:pt x="479" y="0"/>
                    </a:lnTo>
                    <a:lnTo>
                      <a:pt x="63" y="0"/>
                    </a:lnTo>
                    <a:lnTo>
                      <a:pt x="63" y="0"/>
                    </a:lnTo>
                    <a:lnTo>
                      <a:pt x="63" y="79"/>
                    </a:lnTo>
                    <a:lnTo>
                      <a:pt x="63" y="79"/>
                    </a:lnTo>
                    <a:lnTo>
                      <a:pt x="479" y="79"/>
                    </a:lnTo>
                    <a:lnTo>
                      <a:pt x="479" y="79"/>
                    </a:lnTo>
                    <a:lnTo>
                      <a:pt x="479" y="0"/>
                    </a:lnTo>
                    <a:lnTo>
                      <a:pt x="479" y="0"/>
                    </a:lnTo>
                    <a:close/>
                    <a:moveTo>
                      <a:pt x="542" y="156"/>
                    </a:moveTo>
                    <a:lnTo>
                      <a:pt x="542" y="156"/>
                    </a:lnTo>
                    <a:lnTo>
                      <a:pt x="0" y="156"/>
                    </a:lnTo>
                    <a:lnTo>
                      <a:pt x="0" y="156"/>
                    </a:lnTo>
                    <a:lnTo>
                      <a:pt x="0" y="235"/>
                    </a:lnTo>
                    <a:lnTo>
                      <a:pt x="0" y="235"/>
                    </a:lnTo>
                    <a:lnTo>
                      <a:pt x="229" y="235"/>
                    </a:lnTo>
                    <a:lnTo>
                      <a:pt x="229" y="235"/>
                    </a:lnTo>
                    <a:lnTo>
                      <a:pt x="229" y="271"/>
                    </a:lnTo>
                    <a:lnTo>
                      <a:pt x="223" y="308"/>
                    </a:lnTo>
                    <a:lnTo>
                      <a:pt x="215" y="340"/>
                    </a:lnTo>
                    <a:lnTo>
                      <a:pt x="200" y="370"/>
                    </a:lnTo>
                    <a:lnTo>
                      <a:pt x="184" y="401"/>
                    </a:lnTo>
                    <a:lnTo>
                      <a:pt x="164" y="427"/>
                    </a:lnTo>
                    <a:lnTo>
                      <a:pt x="138" y="453"/>
                    </a:lnTo>
                    <a:lnTo>
                      <a:pt x="109" y="475"/>
                    </a:lnTo>
                    <a:lnTo>
                      <a:pt x="109" y="475"/>
                    </a:lnTo>
                    <a:lnTo>
                      <a:pt x="184" y="536"/>
                    </a:lnTo>
                    <a:lnTo>
                      <a:pt x="184" y="536"/>
                    </a:lnTo>
                    <a:lnTo>
                      <a:pt x="200" y="522"/>
                    </a:lnTo>
                    <a:lnTo>
                      <a:pt x="217" y="508"/>
                    </a:lnTo>
                    <a:lnTo>
                      <a:pt x="231" y="494"/>
                    </a:lnTo>
                    <a:lnTo>
                      <a:pt x="245" y="477"/>
                    </a:lnTo>
                    <a:lnTo>
                      <a:pt x="257" y="461"/>
                    </a:lnTo>
                    <a:lnTo>
                      <a:pt x="267" y="445"/>
                    </a:lnTo>
                    <a:lnTo>
                      <a:pt x="277" y="427"/>
                    </a:lnTo>
                    <a:lnTo>
                      <a:pt x="287" y="409"/>
                    </a:lnTo>
                    <a:lnTo>
                      <a:pt x="293" y="390"/>
                    </a:lnTo>
                    <a:lnTo>
                      <a:pt x="301" y="370"/>
                    </a:lnTo>
                    <a:lnTo>
                      <a:pt x="306" y="350"/>
                    </a:lnTo>
                    <a:lnTo>
                      <a:pt x="310" y="328"/>
                    </a:lnTo>
                    <a:lnTo>
                      <a:pt x="314" y="306"/>
                    </a:lnTo>
                    <a:lnTo>
                      <a:pt x="316" y="283"/>
                    </a:lnTo>
                    <a:lnTo>
                      <a:pt x="316" y="235"/>
                    </a:lnTo>
                    <a:lnTo>
                      <a:pt x="316" y="235"/>
                    </a:lnTo>
                    <a:lnTo>
                      <a:pt x="542" y="235"/>
                    </a:lnTo>
                    <a:lnTo>
                      <a:pt x="542" y="235"/>
                    </a:lnTo>
                    <a:lnTo>
                      <a:pt x="542" y="156"/>
                    </a:lnTo>
                    <a:lnTo>
                      <a:pt x="542" y="15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73" name="Freeform 29">
                <a:extLst>
                  <a:ext uri="{FF2B5EF4-FFF2-40B4-BE49-F238E27FC236}">
                    <a16:creationId xmlns="" xmlns:a16="http://schemas.microsoft.com/office/drawing/2014/main" id="{32AE8C47-BF90-4762-A12E-2A6E2F9BFC90}"/>
                  </a:ext>
                </a:extLst>
              </p:cNvPr>
              <p:cNvSpPr>
                <a:spLocks noEditPoints="1"/>
              </p:cNvSpPr>
              <p:nvPr/>
            </p:nvSpPr>
            <p:spPr bwMode="auto">
              <a:xfrm>
                <a:off x="17285" y="98"/>
                <a:ext cx="338" cy="578"/>
              </a:xfrm>
              <a:custGeom>
                <a:avLst/>
                <a:gdLst>
                  <a:gd name="T0" fmla="*/ 338 w 338"/>
                  <a:gd name="T1" fmla="*/ 0 h 578"/>
                  <a:gd name="T2" fmla="*/ 338 w 338"/>
                  <a:gd name="T3" fmla="*/ 0 h 578"/>
                  <a:gd name="T4" fmla="*/ 249 w 338"/>
                  <a:gd name="T5" fmla="*/ 0 h 578"/>
                  <a:gd name="T6" fmla="*/ 249 w 338"/>
                  <a:gd name="T7" fmla="*/ 0 h 578"/>
                  <a:gd name="T8" fmla="*/ 249 w 338"/>
                  <a:gd name="T9" fmla="*/ 210 h 578"/>
                  <a:gd name="T10" fmla="*/ 249 w 338"/>
                  <a:gd name="T11" fmla="*/ 210 h 578"/>
                  <a:gd name="T12" fmla="*/ 249 w 338"/>
                  <a:gd name="T13" fmla="*/ 251 h 578"/>
                  <a:gd name="T14" fmla="*/ 247 w 338"/>
                  <a:gd name="T15" fmla="*/ 285 h 578"/>
                  <a:gd name="T16" fmla="*/ 245 w 338"/>
                  <a:gd name="T17" fmla="*/ 315 h 578"/>
                  <a:gd name="T18" fmla="*/ 239 w 338"/>
                  <a:gd name="T19" fmla="*/ 342 h 578"/>
                  <a:gd name="T20" fmla="*/ 239 w 338"/>
                  <a:gd name="T21" fmla="*/ 342 h 578"/>
                  <a:gd name="T22" fmla="*/ 233 w 338"/>
                  <a:gd name="T23" fmla="*/ 364 h 578"/>
                  <a:gd name="T24" fmla="*/ 222 w 338"/>
                  <a:gd name="T25" fmla="*/ 386 h 578"/>
                  <a:gd name="T26" fmla="*/ 208 w 338"/>
                  <a:gd name="T27" fmla="*/ 406 h 578"/>
                  <a:gd name="T28" fmla="*/ 192 w 338"/>
                  <a:gd name="T29" fmla="*/ 426 h 578"/>
                  <a:gd name="T30" fmla="*/ 192 w 338"/>
                  <a:gd name="T31" fmla="*/ 426 h 578"/>
                  <a:gd name="T32" fmla="*/ 170 w 338"/>
                  <a:gd name="T33" fmla="*/ 447 h 578"/>
                  <a:gd name="T34" fmla="*/ 144 w 338"/>
                  <a:gd name="T35" fmla="*/ 465 h 578"/>
                  <a:gd name="T36" fmla="*/ 111 w 338"/>
                  <a:gd name="T37" fmla="*/ 485 h 578"/>
                  <a:gd name="T38" fmla="*/ 75 w 338"/>
                  <a:gd name="T39" fmla="*/ 505 h 578"/>
                  <a:gd name="T40" fmla="*/ 75 w 338"/>
                  <a:gd name="T41" fmla="*/ 505 h 578"/>
                  <a:gd name="T42" fmla="*/ 127 w 338"/>
                  <a:gd name="T43" fmla="*/ 578 h 578"/>
                  <a:gd name="T44" fmla="*/ 127 w 338"/>
                  <a:gd name="T45" fmla="*/ 578 h 578"/>
                  <a:gd name="T46" fmla="*/ 170 w 338"/>
                  <a:gd name="T47" fmla="*/ 554 h 578"/>
                  <a:gd name="T48" fmla="*/ 206 w 338"/>
                  <a:gd name="T49" fmla="*/ 529 h 578"/>
                  <a:gd name="T50" fmla="*/ 237 w 338"/>
                  <a:gd name="T51" fmla="*/ 505 h 578"/>
                  <a:gd name="T52" fmla="*/ 263 w 338"/>
                  <a:gd name="T53" fmla="*/ 481 h 578"/>
                  <a:gd name="T54" fmla="*/ 263 w 338"/>
                  <a:gd name="T55" fmla="*/ 481 h 578"/>
                  <a:gd name="T56" fmla="*/ 283 w 338"/>
                  <a:gd name="T57" fmla="*/ 457 h 578"/>
                  <a:gd name="T58" fmla="*/ 299 w 338"/>
                  <a:gd name="T59" fmla="*/ 430 h 578"/>
                  <a:gd name="T60" fmla="*/ 313 w 338"/>
                  <a:gd name="T61" fmla="*/ 404 h 578"/>
                  <a:gd name="T62" fmla="*/ 322 w 338"/>
                  <a:gd name="T63" fmla="*/ 374 h 578"/>
                  <a:gd name="T64" fmla="*/ 322 w 338"/>
                  <a:gd name="T65" fmla="*/ 374 h 578"/>
                  <a:gd name="T66" fmla="*/ 328 w 338"/>
                  <a:gd name="T67" fmla="*/ 342 h 578"/>
                  <a:gd name="T68" fmla="*/ 334 w 338"/>
                  <a:gd name="T69" fmla="*/ 305 h 578"/>
                  <a:gd name="T70" fmla="*/ 336 w 338"/>
                  <a:gd name="T71" fmla="*/ 263 h 578"/>
                  <a:gd name="T72" fmla="*/ 338 w 338"/>
                  <a:gd name="T73" fmla="*/ 216 h 578"/>
                  <a:gd name="T74" fmla="*/ 338 w 338"/>
                  <a:gd name="T75" fmla="*/ 216 h 578"/>
                  <a:gd name="T76" fmla="*/ 338 w 338"/>
                  <a:gd name="T77" fmla="*/ 0 h 578"/>
                  <a:gd name="T78" fmla="*/ 338 w 338"/>
                  <a:gd name="T79" fmla="*/ 0 h 578"/>
                  <a:gd name="T80" fmla="*/ 85 w 338"/>
                  <a:gd name="T81" fmla="*/ 24 h 578"/>
                  <a:gd name="T82" fmla="*/ 85 w 338"/>
                  <a:gd name="T83" fmla="*/ 24 h 578"/>
                  <a:gd name="T84" fmla="*/ 0 w 338"/>
                  <a:gd name="T85" fmla="*/ 24 h 578"/>
                  <a:gd name="T86" fmla="*/ 0 w 338"/>
                  <a:gd name="T87" fmla="*/ 24 h 578"/>
                  <a:gd name="T88" fmla="*/ 0 w 338"/>
                  <a:gd name="T89" fmla="*/ 358 h 578"/>
                  <a:gd name="T90" fmla="*/ 0 w 338"/>
                  <a:gd name="T91" fmla="*/ 358 h 578"/>
                  <a:gd name="T92" fmla="*/ 85 w 338"/>
                  <a:gd name="T93" fmla="*/ 358 h 578"/>
                  <a:gd name="T94" fmla="*/ 85 w 338"/>
                  <a:gd name="T95" fmla="*/ 358 h 578"/>
                  <a:gd name="T96" fmla="*/ 85 w 338"/>
                  <a:gd name="T97" fmla="*/ 24 h 578"/>
                  <a:gd name="T98" fmla="*/ 85 w 338"/>
                  <a:gd name="T99" fmla="*/ 24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38" h="578">
                    <a:moveTo>
                      <a:pt x="338" y="0"/>
                    </a:moveTo>
                    <a:lnTo>
                      <a:pt x="338" y="0"/>
                    </a:lnTo>
                    <a:lnTo>
                      <a:pt x="249" y="0"/>
                    </a:lnTo>
                    <a:lnTo>
                      <a:pt x="249" y="0"/>
                    </a:lnTo>
                    <a:lnTo>
                      <a:pt x="249" y="210"/>
                    </a:lnTo>
                    <a:lnTo>
                      <a:pt x="249" y="210"/>
                    </a:lnTo>
                    <a:lnTo>
                      <a:pt x="249" y="251"/>
                    </a:lnTo>
                    <a:lnTo>
                      <a:pt x="247" y="285"/>
                    </a:lnTo>
                    <a:lnTo>
                      <a:pt x="245" y="315"/>
                    </a:lnTo>
                    <a:lnTo>
                      <a:pt x="239" y="342"/>
                    </a:lnTo>
                    <a:lnTo>
                      <a:pt x="239" y="342"/>
                    </a:lnTo>
                    <a:lnTo>
                      <a:pt x="233" y="364"/>
                    </a:lnTo>
                    <a:lnTo>
                      <a:pt x="222" y="386"/>
                    </a:lnTo>
                    <a:lnTo>
                      <a:pt x="208" y="406"/>
                    </a:lnTo>
                    <a:lnTo>
                      <a:pt x="192" y="426"/>
                    </a:lnTo>
                    <a:lnTo>
                      <a:pt x="192" y="426"/>
                    </a:lnTo>
                    <a:lnTo>
                      <a:pt x="170" y="447"/>
                    </a:lnTo>
                    <a:lnTo>
                      <a:pt x="144" y="465"/>
                    </a:lnTo>
                    <a:lnTo>
                      <a:pt x="111" y="485"/>
                    </a:lnTo>
                    <a:lnTo>
                      <a:pt x="75" y="505"/>
                    </a:lnTo>
                    <a:lnTo>
                      <a:pt x="75" y="505"/>
                    </a:lnTo>
                    <a:lnTo>
                      <a:pt x="127" y="578"/>
                    </a:lnTo>
                    <a:lnTo>
                      <a:pt x="127" y="578"/>
                    </a:lnTo>
                    <a:lnTo>
                      <a:pt x="170" y="554"/>
                    </a:lnTo>
                    <a:lnTo>
                      <a:pt x="206" y="529"/>
                    </a:lnTo>
                    <a:lnTo>
                      <a:pt x="237" y="505"/>
                    </a:lnTo>
                    <a:lnTo>
                      <a:pt x="263" y="481"/>
                    </a:lnTo>
                    <a:lnTo>
                      <a:pt x="263" y="481"/>
                    </a:lnTo>
                    <a:lnTo>
                      <a:pt x="283" y="457"/>
                    </a:lnTo>
                    <a:lnTo>
                      <a:pt x="299" y="430"/>
                    </a:lnTo>
                    <a:lnTo>
                      <a:pt x="313" y="404"/>
                    </a:lnTo>
                    <a:lnTo>
                      <a:pt x="322" y="374"/>
                    </a:lnTo>
                    <a:lnTo>
                      <a:pt x="322" y="374"/>
                    </a:lnTo>
                    <a:lnTo>
                      <a:pt x="328" y="342"/>
                    </a:lnTo>
                    <a:lnTo>
                      <a:pt x="334" y="305"/>
                    </a:lnTo>
                    <a:lnTo>
                      <a:pt x="336" y="263"/>
                    </a:lnTo>
                    <a:lnTo>
                      <a:pt x="338" y="216"/>
                    </a:lnTo>
                    <a:lnTo>
                      <a:pt x="338" y="216"/>
                    </a:lnTo>
                    <a:lnTo>
                      <a:pt x="338" y="0"/>
                    </a:lnTo>
                    <a:lnTo>
                      <a:pt x="338" y="0"/>
                    </a:lnTo>
                    <a:close/>
                    <a:moveTo>
                      <a:pt x="85" y="24"/>
                    </a:moveTo>
                    <a:lnTo>
                      <a:pt x="85" y="24"/>
                    </a:lnTo>
                    <a:lnTo>
                      <a:pt x="0" y="24"/>
                    </a:lnTo>
                    <a:lnTo>
                      <a:pt x="0" y="24"/>
                    </a:lnTo>
                    <a:lnTo>
                      <a:pt x="0" y="358"/>
                    </a:lnTo>
                    <a:lnTo>
                      <a:pt x="0" y="358"/>
                    </a:lnTo>
                    <a:lnTo>
                      <a:pt x="85" y="358"/>
                    </a:lnTo>
                    <a:lnTo>
                      <a:pt x="85" y="358"/>
                    </a:lnTo>
                    <a:lnTo>
                      <a:pt x="85" y="24"/>
                    </a:lnTo>
                    <a:lnTo>
                      <a:pt x="85" y="2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74" name="Freeform 30">
                <a:extLst>
                  <a:ext uri="{FF2B5EF4-FFF2-40B4-BE49-F238E27FC236}">
                    <a16:creationId xmlns="" xmlns:a16="http://schemas.microsoft.com/office/drawing/2014/main" id="{75202178-CA69-4E11-A720-1044633F7971}"/>
                  </a:ext>
                </a:extLst>
              </p:cNvPr>
              <p:cNvSpPr>
                <a:spLocks noEditPoints="1"/>
              </p:cNvSpPr>
              <p:nvPr/>
            </p:nvSpPr>
            <p:spPr bwMode="auto">
              <a:xfrm>
                <a:off x="17827" y="86"/>
                <a:ext cx="513" cy="570"/>
              </a:xfrm>
              <a:custGeom>
                <a:avLst/>
                <a:gdLst>
                  <a:gd name="T0" fmla="*/ 382 w 513"/>
                  <a:gd name="T1" fmla="*/ 0 h 570"/>
                  <a:gd name="T2" fmla="*/ 343 w 513"/>
                  <a:gd name="T3" fmla="*/ 36 h 570"/>
                  <a:gd name="T4" fmla="*/ 408 w 513"/>
                  <a:gd name="T5" fmla="*/ 97 h 570"/>
                  <a:gd name="T6" fmla="*/ 426 w 513"/>
                  <a:gd name="T7" fmla="*/ 119 h 570"/>
                  <a:gd name="T8" fmla="*/ 469 w 513"/>
                  <a:gd name="T9" fmla="*/ 77 h 570"/>
                  <a:gd name="T10" fmla="*/ 426 w 513"/>
                  <a:gd name="T11" fmla="*/ 34 h 570"/>
                  <a:gd name="T12" fmla="*/ 382 w 513"/>
                  <a:gd name="T13" fmla="*/ 0 h 570"/>
                  <a:gd name="T14" fmla="*/ 382 w 513"/>
                  <a:gd name="T15" fmla="*/ 0 h 570"/>
                  <a:gd name="T16" fmla="*/ 103 w 513"/>
                  <a:gd name="T17" fmla="*/ 38 h 570"/>
                  <a:gd name="T18" fmla="*/ 54 w 513"/>
                  <a:gd name="T19" fmla="*/ 105 h 570"/>
                  <a:gd name="T20" fmla="*/ 123 w 513"/>
                  <a:gd name="T21" fmla="*/ 149 h 570"/>
                  <a:gd name="T22" fmla="*/ 192 w 513"/>
                  <a:gd name="T23" fmla="*/ 204 h 570"/>
                  <a:gd name="T24" fmla="*/ 248 w 513"/>
                  <a:gd name="T25" fmla="*/ 133 h 570"/>
                  <a:gd name="T26" fmla="*/ 180 w 513"/>
                  <a:gd name="T27" fmla="*/ 85 h 570"/>
                  <a:gd name="T28" fmla="*/ 103 w 513"/>
                  <a:gd name="T29" fmla="*/ 38 h 570"/>
                  <a:gd name="T30" fmla="*/ 103 w 513"/>
                  <a:gd name="T31" fmla="*/ 38 h 570"/>
                  <a:gd name="T32" fmla="*/ 325 w 513"/>
                  <a:gd name="T33" fmla="*/ 52 h 570"/>
                  <a:gd name="T34" fmla="*/ 287 w 513"/>
                  <a:gd name="T35" fmla="*/ 91 h 570"/>
                  <a:gd name="T36" fmla="*/ 331 w 513"/>
                  <a:gd name="T37" fmla="*/ 131 h 570"/>
                  <a:gd name="T38" fmla="*/ 372 w 513"/>
                  <a:gd name="T39" fmla="*/ 176 h 570"/>
                  <a:gd name="T40" fmla="*/ 414 w 513"/>
                  <a:gd name="T41" fmla="*/ 133 h 570"/>
                  <a:gd name="T42" fmla="*/ 372 w 513"/>
                  <a:gd name="T43" fmla="*/ 93 h 570"/>
                  <a:gd name="T44" fmla="*/ 325 w 513"/>
                  <a:gd name="T45" fmla="*/ 52 h 570"/>
                  <a:gd name="T46" fmla="*/ 48 w 513"/>
                  <a:gd name="T47" fmla="*/ 184 h 570"/>
                  <a:gd name="T48" fmla="*/ 0 w 513"/>
                  <a:gd name="T49" fmla="*/ 248 h 570"/>
                  <a:gd name="T50" fmla="*/ 32 w 513"/>
                  <a:gd name="T51" fmla="*/ 271 h 570"/>
                  <a:gd name="T52" fmla="*/ 99 w 513"/>
                  <a:gd name="T53" fmla="*/ 321 h 570"/>
                  <a:gd name="T54" fmla="*/ 131 w 513"/>
                  <a:gd name="T55" fmla="*/ 347 h 570"/>
                  <a:gd name="T56" fmla="*/ 190 w 513"/>
                  <a:gd name="T57" fmla="*/ 277 h 570"/>
                  <a:gd name="T58" fmla="*/ 48 w 513"/>
                  <a:gd name="T59" fmla="*/ 184 h 570"/>
                  <a:gd name="T60" fmla="*/ 48 w 513"/>
                  <a:gd name="T61" fmla="*/ 184 h 570"/>
                  <a:gd name="T62" fmla="*/ 442 w 513"/>
                  <a:gd name="T63" fmla="*/ 192 h 570"/>
                  <a:gd name="T64" fmla="*/ 356 w 513"/>
                  <a:gd name="T65" fmla="*/ 297 h 570"/>
                  <a:gd name="T66" fmla="*/ 311 w 513"/>
                  <a:gd name="T67" fmla="*/ 339 h 570"/>
                  <a:gd name="T68" fmla="*/ 267 w 513"/>
                  <a:gd name="T69" fmla="*/ 376 h 570"/>
                  <a:gd name="T70" fmla="*/ 220 w 513"/>
                  <a:gd name="T71" fmla="*/ 408 h 570"/>
                  <a:gd name="T72" fmla="*/ 109 w 513"/>
                  <a:gd name="T73" fmla="*/ 465 h 570"/>
                  <a:gd name="T74" fmla="*/ 46 w 513"/>
                  <a:gd name="T75" fmla="*/ 489 h 570"/>
                  <a:gd name="T76" fmla="*/ 89 w 513"/>
                  <a:gd name="T77" fmla="*/ 570 h 570"/>
                  <a:gd name="T78" fmla="*/ 153 w 513"/>
                  <a:gd name="T79" fmla="*/ 543 h 570"/>
                  <a:gd name="T80" fmla="*/ 214 w 513"/>
                  <a:gd name="T81" fmla="*/ 515 h 570"/>
                  <a:gd name="T82" fmla="*/ 271 w 513"/>
                  <a:gd name="T83" fmla="*/ 481 h 570"/>
                  <a:gd name="T84" fmla="*/ 325 w 513"/>
                  <a:gd name="T85" fmla="*/ 442 h 570"/>
                  <a:gd name="T86" fmla="*/ 376 w 513"/>
                  <a:gd name="T87" fmla="*/ 400 h 570"/>
                  <a:gd name="T88" fmla="*/ 424 w 513"/>
                  <a:gd name="T89" fmla="*/ 354 h 570"/>
                  <a:gd name="T90" fmla="*/ 471 w 513"/>
                  <a:gd name="T91" fmla="*/ 303 h 570"/>
                  <a:gd name="T92" fmla="*/ 513 w 513"/>
                  <a:gd name="T93" fmla="*/ 246 h 570"/>
                  <a:gd name="T94" fmla="*/ 442 w 513"/>
                  <a:gd name="T95" fmla="*/ 192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3" h="570">
                    <a:moveTo>
                      <a:pt x="382" y="0"/>
                    </a:moveTo>
                    <a:lnTo>
                      <a:pt x="382" y="0"/>
                    </a:lnTo>
                    <a:lnTo>
                      <a:pt x="343" y="36"/>
                    </a:lnTo>
                    <a:lnTo>
                      <a:pt x="343" y="36"/>
                    </a:lnTo>
                    <a:lnTo>
                      <a:pt x="388" y="77"/>
                    </a:lnTo>
                    <a:lnTo>
                      <a:pt x="408" y="97"/>
                    </a:lnTo>
                    <a:lnTo>
                      <a:pt x="426" y="119"/>
                    </a:lnTo>
                    <a:lnTo>
                      <a:pt x="426" y="119"/>
                    </a:lnTo>
                    <a:lnTo>
                      <a:pt x="469" y="77"/>
                    </a:lnTo>
                    <a:lnTo>
                      <a:pt x="469" y="77"/>
                    </a:lnTo>
                    <a:lnTo>
                      <a:pt x="447" y="54"/>
                    </a:lnTo>
                    <a:lnTo>
                      <a:pt x="426" y="34"/>
                    </a:lnTo>
                    <a:lnTo>
                      <a:pt x="404" y="16"/>
                    </a:lnTo>
                    <a:lnTo>
                      <a:pt x="382" y="0"/>
                    </a:lnTo>
                    <a:lnTo>
                      <a:pt x="382" y="0"/>
                    </a:lnTo>
                    <a:lnTo>
                      <a:pt x="382" y="0"/>
                    </a:lnTo>
                    <a:close/>
                    <a:moveTo>
                      <a:pt x="103" y="38"/>
                    </a:moveTo>
                    <a:lnTo>
                      <a:pt x="103" y="38"/>
                    </a:lnTo>
                    <a:lnTo>
                      <a:pt x="54" y="105"/>
                    </a:lnTo>
                    <a:lnTo>
                      <a:pt x="54" y="105"/>
                    </a:lnTo>
                    <a:lnTo>
                      <a:pt x="89" y="127"/>
                    </a:lnTo>
                    <a:lnTo>
                      <a:pt x="123" y="149"/>
                    </a:lnTo>
                    <a:lnTo>
                      <a:pt x="157" y="176"/>
                    </a:lnTo>
                    <a:lnTo>
                      <a:pt x="192" y="204"/>
                    </a:lnTo>
                    <a:lnTo>
                      <a:pt x="192" y="204"/>
                    </a:lnTo>
                    <a:lnTo>
                      <a:pt x="248" y="133"/>
                    </a:lnTo>
                    <a:lnTo>
                      <a:pt x="248" y="133"/>
                    </a:lnTo>
                    <a:lnTo>
                      <a:pt x="180" y="85"/>
                    </a:lnTo>
                    <a:lnTo>
                      <a:pt x="141" y="60"/>
                    </a:lnTo>
                    <a:lnTo>
                      <a:pt x="103" y="38"/>
                    </a:lnTo>
                    <a:lnTo>
                      <a:pt x="103" y="38"/>
                    </a:lnTo>
                    <a:lnTo>
                      <a:pt x="103" y="38"/>
                    </a:lnTo>
                    <a:close/>
                    <a:moveTo>
                      <a:pt x="325" y="52"/>
                    </a:moveTo>
                    <a:lnTo>
                      <a:pt x="325" y="52"/>
                    </a:lnTo>
                    <a:lnTo>
                      <a:pt x="287" y="91"/>
                    </a:lnTo>
                    <a:lnTo>
                      <a:pt x="287" y="91"/>
                    </a:lnTo>
                    <a:lnTo>
                      <a:pt x="309" y="111"/>
                    </a:lnTo>
                    <a:lnTo>
                      <a:pt x="331" y="131"/>
                    </a:lnTo>
                    <a:lnTo>
                      <a:pt x="352" y="153"/>
                    </a:lnTo>
                    <a:lnTo>
                      <a:pt x="372" y="176"/>
                    </a:lnTo>
                    <a:lnTo>
                      <a:pt x="372" y="176"/>
                    </a:lnTo>
                    <a:lnTo>
                      <a:pt x="414" y="133"/>
                    </a:lnTo>
                    <a:lnTo>
                      <a:pt x="414" y="133"/>
                    </a:lnTo>
                    <a:lnTo>
                      <a:pt x="372" y="93"/>
                    </a:lnTo>
                    <a:lnTo>
                      <a:pt x="325" y="52"/>
                    </a:lnTo>
                    <a:lnTo>
                      <a:pt x="325" y="52"/>
                    </a:lnTo>
                    <a:lnTo>
                      <a:pt x="325" y="52"/>
                    </a:lnTo>
                    <a:close/>
                    <a:moveTo>
                      <a:pt x="48" y="184"/>
                    </a:moveTo>
                    <a:lnTo>
                      <a:pt x="48" y="184"/>
                    </a:lnTo>
                    <a:lnTo>
                      <a:pt x="0" y="248"/>
                    </a:lnTo>
                    <a:lnTo>
                      <a:pt x="0" y="248"/>
                    </a:lnTo>
                    <a:lnTo>
                      <a:pt x="32" y="271"/>
                    </a:lnTo>
                    <a:lnTo>
                      <a:pt x="67" y="295"/>
                    </a:lnTo>
                    <a:lnTo>
                      <a:pt x="99" y="321"/>
                    </a:lnTo>
                    <a:lnTo>
                      <a:pt x="131" y="347"/>
                    </a:lnTo>
                    <a:lnTo>
                      <a:pt x="131" y="347"/>
                    </a:lnTo>
                    <a:lnTo>
                      <a:pt x="190" y="277"/>
                    </a:lnTo>
                    <a:lnTo>
                      <a:pt x="190" y="277"/>
                    </a:lnTo>
                    <a:lnTo>
                      <a:pt x="117" y="226"/>
                    </a:lnTo>
                    <a:lnTo>
                      <a:pt x="48" y="184"/>
                    </a:lnTo>
                    <a:lnTo>
                      <a:pt x="48" y="184"/>
                    </a:lnTo>
                    <a:lnTo>
                      <a:pt x="48" y="184"/>
                    </a:lnTo>
                    <a:close/>
                    <a:moveTo>
                      <a:pt x="442" y="192"/>
                    </a:moveTo>
                    <a:lnTo>
                      <a:pt x="442" y="192"/>
                    </a:lnTo>
                    <a:lnTo>
                      <a:pt x="398" y="248"/>
                    </a:lnTo>
                    <a:lnTo>
                      <a:pt x="356" y="297"/>
                    </a:lnTo>
                    <a:lnTo>
                      <a:pt x="333" y="319"/>
                    </a:lnTo>
                    <a:lnTo>
                      <a:pt x="311" y="339"/>
                    </a:lnTo>
                    <a:lnTo>
                      <a:pt x="289" y="360"/>
                    </a:lnTo>
                    <a:lnTo>
                      <a:pt x="267" y="376"/>
                    </a:lnTo>
                    <a:lnTo>
                      <a:pt x="267" y="376"/>
                    </a:lnTo>
                    <a:lnTo>
                      <a:pt x="220" y="408"/>
                    </a:lnTo>
                    <a:lnTo>
                      <a:pt x="168" y="436"/>
                    </a:lnTo>
                    <a:lnTo>
                      <a:pt x="109" y="465"/>
                    </a:lnTo>
                    <a:lnTo>
                      <a:pt x="46" y="489"/>
                    </a:lnTo>
                    <a:lnTo>
                      <a:pt x="46" y="489"/>
                    </a:lnTo>
                    <a:lnTo>
                      <a:pt x="89" y="570"/>
                    </a:lnTo>
                    <a:lnTo>
                      <a:pt x="89" y="570"/>
                    </a:lnTo>
                    <a:lnTo>
                      <a:pt x="121" y="558"/>
                    </a:lnTo>
                    <a:lnTo>
                      <a:pt x="153" y="543"/>
                    </a:lnTo>
                    <a:lnTo>
                      <a:pt x="184" y="529"/>
                    </a:lnTo>
                    <a:lnTo>
                      <a:pt x="214" y="515"/>
                    </a:lnTo>
                    <a:lnTo>
                      <a:pt x="242" y="499"/>
                    </a:lnTo>
                    <a:lnTo>
                      <a:pt x="271" y="481"/>
                    </a:lnTo>
                    <a:lnTo>
                      <a:pt x="299" y="463"/>
                    </a:lnTo>
                    <a:lnTo>
                      <a:pt x="325" y="442"/>
                    </a:lnTo>
                    <a:lnTo>
                      <a:pt x="352" y="422"/>
                    </a:lnTo>
                    <a:lnTo>
                      <a:pt x="376" y="400"/>
                    </a:lnTo>
                    <a:lnTo>
                      <a:pt x="402" y="378"/>
                    </a:lnTo>
                    <a:lnTo>
                      <a:pt x="424" y="354"/>
                    </a:lnTo>
                    <a:lnTo>
                      <a:pt x="449" y="329"/>
                    </a:lnTo>
                    <a:lnTo>
                      <a:pt x="471" y="303"/>
                    </a:lnTo>
                    <a:lnTo>
                      <a:pt x="491" y="275"/>
                    </a:lnTo>
                    <a:lnTo>
                      <a:pt x="513" y="246"/>
                    </a:lnTo>
                    <a:lnTo>
                      <a:pt x="513" y="246"/>
                    </a:lnTo>
                    <a:lnTo>
                      <a:pt x="442" y="192"/>
                    </a:lnTo>
                    <a:lnTo>
                      <a:pt x="442" y="19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75" name="Freeform 31">
                <a:extLst>
                  <a:ext uri="{FF2B5EF4-FFF2-40B4-BE49-F238E27FC236}">
                    <a16:creationId xmlns="" xmlns:a16="http://schemas.microsoft.com/office/drawing/2014/main" id="{5ADECB54-6861-48E8-BBB5-17B97DEC5503}"/>
                  </a:ext>
                </a:extLst>
              </p:cNvPr>
              <p:cNvSpPr>
                <a:spLocks/>
              </p:cNvSpPr>
              <p:nvPr/>
            </p:nvSpPr>
            <p:spPr bwMode="auto">
              <a:xfrm>
                <a:off x="18508" y="338"/>
                <a:ext cx="424" cy="308"/>
              </a:xfrm>
              <a:custGeom>
                <a:avLst/>
                <a:gdLst>
                  <a:gd name="T0" fmla="*/ 424 w 424"/>
                  <a:gd name="T1" fmla="*/ 308 h 308"/>
                  <a:gd name="T2" fmla="*/ 424 w 424"/>
                  <a:gd name="T3" fmla="*/ 231 h 308"/>
                  <a:gd name="T4" fmla="*/ 255 w 424"/>
                  <a:gd name="T5" fmla="*/ 231 h 308"/>
                  <a:gd name="T6" fmla="*/ 255 w 424"/>
                  <a:gd name="T7" fmla="*/ 79 h 308"/>
                  <a:gd name="T8" fmla="*/ 384 w 424"/>
                  <a:gd name="T9" fmla="*/ 79 h 308"/>
                  <a:gd name="T10" fmla="*/ 384 w 424"/>
                  <a:gd name="T11" fmla="*/ 0 h 308"/>
                  <a:gd name="T12" fmla="*/ 36 w 424"/>
                  <a:gd name="T13" fmla="*/ 0 h 308"/>
                  <a:gd name="T14" fmla="*/ 36 w 424"/>
                  <a:gd name="T15" fmla="*/ 79 h 308"/>
                  <a:gd name="T16" fmla="*/ 170 w 424"/>
                  <a:gd name="T17" fmla="*/ 79 h 308"/>
                  <a:gd name="T18" fmla="*/ 170 w 424"/>
                  <a:gd name="T19" fmla="*/ 231 h 308"/>
                  <a:gd name="T20" fmla="*/ 0 w 424"/>
                  <a:gd name="T21" fmla="*/ 231 h 308"/>
                  <a:gd name="T22" fmla="*/ 0 w 424"/>
                  <a:gd name="T23" fmla="*/ 308 h 308"/>
                  <a:gd name="T24" fmla="*/ 424 w 424"/>
                  <a:gd name="T25" fmla="*/ 308 h 308"/>
                  <a:gd name="T26" fmla="*/ 424 w 424"/>
                  <a:gd name="T27" fmla="*/ 308 h 308"/>
                  <a:gd name="T28" fmla="*/ 424 w 424"/>
                  <a:gd name="T29" fmla="*/ 308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4" h="308">
                    <a:moveTo>
                      <a:pt x="424" y="308"/>
                    </a:moveTo>
                    <a:lnTo>
                      <a:pt x="424" y="231"/>
                    </a:lnTo>
                    <a:lnTo>
                      <a:pt x="255" y="231"/>
                    </a:lnTo>
                    <a:lnTo>
                      <a:pt x="255" y="79"/>
                    </a:lnTo>
                    <a:lnTo>
                      <a:pt x="384" y="79"/>
                    </a:lnTo>
                    <a:lnTo>
                      <a:pt x="384" y="0"/>
                    </a:lnTo>
                    <a:lnTo>
                      <a:pt x="36" y="0"/>
                    </a:lnTo>
                    <a:lnTo>
                      <a:pt x="36" y="79"/>
                    </a:lnTo>
                    <a:lnTo>
                      <a:pt x="170" y="79"/>
                    </a:lnTo>
                    <a:lnTo>
                      <a:pt x="170" y="231"/>
                    </a:lnTo>
                    <a:lnTo>
                      <a:pt x="0" y="231"/>
                    </a:lnTo>
                    <a:lnTo>
                      <a:pt x="0" y="308"/>
                    </a:lnTo>
                    <a:lnTo>
                      <a:pt x="424" y="308"/>
                    </a:lnTo>
                    <a:lnTo>
                      <a:pt x="424" y="308"/>
                    </a:lnTo>
                    <a:lnTo>
                      <a:pt x="424" y="30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24" name="Freeform 32">
                <a:extLst>
                  <a:ext uri="{FF2B5EF4-FFF2-40B4-BE49-F238E27FC236}">
                    <a16:creationId xmlns="" xmlns:a16="http://schemas.microsoft.com/office/drawing/2014/main" id="{D0FA7846-77EE-4760-9717-32535B6A9A9F}"/>
                  </a:ext>
                </a:extLst>
              </p:cNvPr>
              <p:cNvSpPr>
                <a:spLocks noEditPoints="1"/>
              </p:cNvSpPr>
              <p:nvPr/>
            </p:nvSpPr>
            <p:spPr bwMode="auto">
              <a:xfrm>
                <a:off x="19100" y="138"/>
                <a:ext cx="510" cy="487"/>
              </a:xfrm>
              <a:custGeom>
                <a:avLst/>
                <a:gdLst>
                  <a:gd name="T0" fmla="*/ 63 w 510"/>
                  <a:gd name="T1" fmla="*/ 0 h 487"/>
                  <a:gd name="T2" fmla="*/ 63 w 510"/>
                  <a:gd name="T3" fmla="*/ 0 h 487"/>
                  <a:gd name="T4" fmla="*/ 14 w 510"/>
                  <a:gd name="T5" fmla="*/ 63 h 487"/>
                  <a:gd name="T6" fmla="*/ 14 w 510"/>
                  <a:gd name="T7" fmla="*/ 63 h 487"/>
                  <a:gd name="T8" fmla="*/ 53 w 510"/>
                  <a:gd name="T9" fmla="*/ 89 h 487"/>
                  <a:gd name="T10" fmla="*/ 89 w 510"/>
                  <a:gd name="T11" fmla="*/ 120 h 487"/>
                  <a:gd name="T12" fmla="*/ 128 w 510"/>
                  <a:gd name="T13" fmla="*/ 150 h 487"/>
                  <a:gd name="T14" fmla="*/ 166 w 510"/>
                  <a:gd name="T15" fmla="*/ 184 h 487"/>
                  <a:gd name="T16" fmla="*/ 166 w 510"/>
                  <a:gd name="T17" fmla="*/ 184 h 487"/>
                  <a:gd name="T18" fmla="*/ 223 w 510"/>
                  <a:gd name="T19" fmla="*/ 118 h 487"/>
                  <a:gd name="T20" fmla="*/ 223 w 510"/>
                  <a:gd name="T21" fmla="*/ 118 h 487"/>
                  <a:gd name="T22" fmla="*/ 180 w 510"/>
                  <a:gd name="T23" fmla="*/ 83 h 487"/>
                  <a:gd name="T24" fmla="*/ 140 w 510"/>
                  <a:gd name="T25" fmla="*/ 51 h 487"/>
                  <a:gd name="T26" fmla="*/ 101 w 510"/>
                  <a:gd name="T27" fmla="*/ 23 h 487"/>
                  <a:gd name="T28" fmla="*/ 63 w 510"/>
                  <a:gd name="T29" fmla="*/ 0 h 487"/>
                  <a:gd name="T30" fmla="*/ 63 w 510"/>
                  <a:gd name="T31" fmla="*/ 0 h 487"/>
                  <a:gd name="T32" fmla="*/ 63 w 510"/>
                  <a:gd name="T33" fmla="*/ 0 h 487"/>
                  <a:gd name="T34" fmla="*/ 433 w 510"/>
                  <a:gd name="T35" fmla="*/ 101 h 487"/>
                  <a:gd name="T36" fmla="*/ 433 w 510"/>
                  <a:gd name="T37" fmla="*/ 101 h 487"/>
                  <a:gd name="T38" fmla="*/ 415 w 510"/>
                  <a:gd name="T39" fmla="*/ 136 h 487"/>
                  <a:gd name="T40" fmla="*/ 396 w 510"/>
                  <a:gd name="T41" fmla="*/ 168 h 487"/>
                  <a:gd name="T42" fmla="*/ 376 w 510"/>
                  <a:gd name="T43" fmla="*/ 198 h 487"/>
                  <a:gd name="T44" fmla="*/ 356 w 510"/>
                  <a:gd name="T45" fmla="*/ 227 h 487"/>
                  <a:gd name="T46" fmla="*/ 334 w 510"/>
                  <a:gd name="T47" fmla="*/ 251 h 487"/>
                  <a:gd name="T48" fmla="*/ 312 w 510"/>
                  <a:gd name="T49" fmla="*/ 275 h 487"/>
                  <a:gd name="T50" fmla="*/ 289 w 510"/>
                  <a:gd name="T51" fmla="*/ 295 h 487"/>
                  <a:gd name="T52" fmla="*/ 265 w 510"/>
                  <a:gd name="T53" fmla="*/ 314 h 487"/>
                  <a:gd name="T54" fmla="*/ 265 w 510"/>
                  <a:gd name="T55" fmla="*/ 314 h 487"/>
                  <a:gd name="T56" fmla="*/ 239 w 510"/>
                  <a:gd name="T57" fmla="*/ 330 h 487"/>
                  <a:gd name="T58" fmla="*/ 212 w 510"/>
                  <a:gd name="T59" fmla="*/ 344 h 487"/>
                  <a:gd name="T60" fmla="*/ 182 w 510"/>
                  <a:gd name="T61" fmla="*/ 356 h 487"/>
                  <a:gd name="T62" fmla="*/ 150 w 510"/>
                  <a:gd name="T63" fmla="*/ 368 h 487"/>
                  <a:gd name="T64" fmla="*/ 115 w 510"/>
                  <a:gd name="T65" fmla="*/ 378 h 487"/>
                  <a:gd name="T66" fmla="*/ 81 w 510"/>
                  <a:gd name="T67" fmla="*/ 388 h 487"/>
                  <a:gd name="T68" fmla="*/ 41 w 510"/>
                  <a:gd name="T69" fmla="*/ 397 h 487"/>
                  <a:gd name="T70" fmla="*/ 0 w 510"/>
                  <a:gd name="T71" fmla="*/ 403 h 487"/>
                  <a:gd name="T72" fmla="*/ 0 w 510"/>
                  <a:gd name="T73" fmla="*/ 403 h 487"/>
                  <a:gd name="T74" fmla="*/ 39 w 510"/>
                  <a:gd name="T75" fmla="*/ 487 h 487"/>
                  <a:gd name="T76" fmla="*/ 39 w 510"/>
                  <a:gd name="T77" fmla="*/ 487 h 487"/>
                  <a:gd name="T78" fmla="*/ 87 w 510"/>
                  <a:gd name="T79" fmla="*/ 477 h 487"/>
                  <a:gd name="T80" fmla="*/ 132 w 510"/>
                  <a:gd name="T81" fmla="*/ 467 h 487"/>
                  <a:gd name="T82" fmla="*/ 174 w 510"/>
                  <a:gd name="T83" fmla="*/ 453 h 487"/>
                  <a:gd name="T84" fmla="*/ 215 w 510"/>
                  <a:gd name="T85" fmla="*/ 439 h 487"/>
                  <a:gd name="T86" fmla="*/ 249 w 510"/>
                  <a:gd name="T87" fmla="*/ 425 h 487"/>
                  <a:gd name="T88" fmla="*/ 281 w 510"/>
                  <a:gd name="T89" fmla="*/ 407 h 487"/>
                  <a:gd name="T90" fmla="*/ 312 w 510"/>
                  <a:gd name="T91" fmla="*/ 388 h 487"/>
                  <a:gd name="T92" fmla="*/ 338 w 510"/>
                  <a:gd name="T93" fmla="*/ 368 h 487"/>
                  <a:gd name="T94" fmla="*/ 338 w 510"/>
                  <a:gd name="T95" fmla="*/ 368 h 487"/>
                  <a:gd name="T96" fmla="*/ 362 w 510"/>
                  <a:gd name="T97" fmla="*/ 348 h 487"/>
                  <a:gd name="T98" fmla="*/ 384 w 510"/>
                  <a:gd name="T99" fmla="*/ 324 h 487"/>
                  <a:gd name="T100" fmla="*/ 409 w 510"/>
                  <a:gd name="T101" fmla="*/ 299 h 487"/>
                  <a:gd name="T102" fmla="*/ 431 w 510"/>
                  <a:gd name="T103" fmla="*/ 271 h 487"/>
                  <a:gd name="T104" fmla="*/ 451 w 510"/>
                  <a:gd name="T105" fmla="*/ 243 h 487"/>
                  <a:gd name="T106" fmla="*/ 471 w 510"/>
                  <a:gd name="T107" fmla="*/ 211 h 487"/>
                  <a:gd name="T108" fmla="*/ 491 w 510"/>
                  <a:gd name="T109" fmla="*/ 178 h 487"/>
                  <a:gd name="T110" fmla="*/ 510 w 510"/>
                  <a:gd name="T111" fmla="*/ 144 h 487"/>
                  <a:gd name="T112" fmla="*/ 510 w 510"/>
                  <a:gd name="T113" fmla="*/ 144 h 487"/>
                  <a:gd name="T114" fmla="*/ 433 w 510"/>
                  <a:gd name="T115" fmla="*/ 101 h 487"/>
                  <a:gd name="T116" fmla="*/ 433 w 510"/>
                  <a:gd name="T117" fmla="*/ 101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10" h="487">
                    <a:moveTo>
                      <a:pt x="63" y="0"/>
                    </a:moveTo>
                    <a:lnTo>
                      <a:pt x="63" y="0"/>
                    </a:lnTo>
                    <a:lnTo>
                      <a:pt x="14" y="63"/>
                    </a:lnTo>
                    <a:lnTo>
                      <a:pt x="14" y="63"/>
                    </a:lnTo>
                    <a:lnTo>
                      <a:pt x="53" y="89"/>
                    </a:lnTo>
                    <a:lnTo>
                      <a:pt x="89" y="120"/>
                    </a:lnTo>
                    <a:lnTo>
                      <a:pt x="128" y="150"/>
                    </a:lnTo>
                    <a:lnTo>
                      <a:pt x="166" y="184"/>
                    </a:lnTo>
                    <a:lnTo>
                      <a:pt x="166" y="184"/>
                    </a:lnTo>
                    <a:lnTo>
                      <a:pt x="223" y="118"/>
                    </a:lnTo>
                    <a:lnTo>
                      <a:pt x="223" y="118"/>
                    </a:lnTo>
                    <a:lnTo>
                      <a:pt x="180" y="83"/>
                    </a:lnTo>
                    <a:lnTo>
                      <a:pt x="140" y="51"/>
                    </a:lnTo>
                    <a:lnTo>
                      <a:pt x="101" y="23"/>
                    </a:lnTo>
                    <a:lnTo>
                      <a:pt x="63" y="0"/>
                    </a:lnTo>
                    <a:lnTo>
                      <a:pt x="63" y="0"/>
                    </a:lnTo>
                    <a:lnTo>
                      <a:pt x="63" y="0"/>
                    </a:lnTo>
                    <a:close/>
                    <a:moveTo>
                      <a:pt x="433" y="101"/>
                    </a:moveTo>
                    <a:lnTo>
                      <a:pt x="433" y="101"/>
                    </a:lnTo>
                    <a:lnTo>
                      <a:pt x="415" y="136"/>
                    </a:lnTo>
                    <a:lnTo>
                      <a:pt x="396" y="168"/>
                    </a:lnTo>
                    <a:lnTo>
                      <a:pt x="376" y="198"/>
                    </a:lnTo>
                    <a:lnTo>
                      <a:pt x="356" y="227"/>
                    </a:lnTo>
                    <a:lnTo>
                      <a:pt x="334" y="251"/>
                    </a:lnTo>
                    <a:lnTo>
                      <a:pt x="312" y="275"/>
                    </a:lnTo>
                    <a:lnTo>
                      <a:pt x="289" y="295"/>
                    </a:lnTo>
                    <a:lnTo>
                      <a:pt x="265" y="314"/>
                    </a:lnTo>
                    <a:lnTo>
                      <a:pt x="265" y="314"/>
                    </a:lnTo>
                    <a:lnTo>
                      <a:pt x="239" y="330"/>
                    </a:lnTo>
                    <a:lnTo>
                      <a:pt x="212" y="344"/>
                    </a:lnTo>
                    <a:lnTo>
                      <a:pt x="182" y="356"/>
                    </a:lnTo>
                    <a:lnTo>
                      <a:pt x="150" y="368"/>
                    </a:lnTo>
                    <a:lnTo>
                      <a:pt x="115" y="378"/>
                    </a:lnTo>
                    <a:lnTo>
                      <a:pt x="81" y="388"/>
                    </a:lnTo>
                    <a:lnTo>
                      <a:pt x="41" y="397"/>
                    </a:lnTo>
                    <a:lnTo>
                      <a:pt x="0" y="403"/>
                    </a:lnTo>
                    <a:lnTo>
                      <a:pt x="0" y="403"/>
                    </a:lnTo>
                    <a:lnTo>
                      <a:pt x="39" y="487"/>
                    </a:lnTo>
                    <a:lnTo>
                      <a:pt x="39" y="487"/>
                    </a:lnTo>
                    <a:lnTo>
                      <a:pt x="87" y="477"/>
                    </a:lnTo>
                    <a:lnTo>
                      <a:pt x="132" y="467"/>
                    </a:lnTo>
                    <a:lnTo>
                      <a:pt x="174" y="453"/>
                    </a:lnTo>
                    <a:lnTo>
                      <a:pt x="215" y="439"/>
                    </a:lnTo>
                    <a:lnTo>
                      <a:pt x="249" y="425"/>
                    </a:lnTo>
                    <a:lnTo>
                      <a:pt x="281" y="407"/>
                    </a:lnTo>
                    <a:lnTo>
                      <a:pt x="312" y="388"/>
                    </a:lnTo>
                    <a:lnTo>
                      <a:pt x="338" y="368"/>
                    </a:lnTo>
                    <a:lnTo>
                      <a:pt x="338" y="368"/>
                    </a:lnTo>
                    <a:lnTo>
                      <a:pt x="362" y="348"/>
                    </a:lnTo>
                    <a:lnTo>
                      <a:pt x="384" y="324"/>
                    </a:lnTo>
                    <a:lnTo>
                      <a:pt x="409" y="299"/>
                    </a:lnTo>
                    <a:lnTo>
                      <a:pt x="431" y="271"/>
                    </a:lnTo>
                    <a:lnTo>
                      <a:pt x="451" y="243"/>
                    </a:lnTo>
                    <a:lnTo>
                      <a:pt x="471" y="211"/>
                    </a:lnTo>
                    <a:lnTo>
                      <a:pt x="491" y="178"/>
                    </a:lnTo>
                    <a:lnTo>
                      <a:pt x="510" y="144"/>
                    </a:lnTo>
                    <a:lnTo>
                      <a:pt x="510" y="144"/>
                    </a:lnTo>
                    <a:lnTo>
                      <a:pt x="433" y="101"/>
                    </a:lnTo>
                    <a:lnTo>
                      <a:pt x="433" y="10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25" name="Freeform 33">
                <a:extLst>
                  <a:ext uri="{FF2B5EF4-FFF2-40B4-BE49-F238E27FC236}">
                    <a16:creationId xmlns="" xmlns:a16="http://schemas.microsoft.com/office/drawing/2014/main" id="{E6F8BDAE-4170-48C7-9796-7D0A6F033223}"/>
                  </a:ext>
                </a:extLst>
              </p:cNvPr>
              <p:cNvSpPr>
                <a:spLocks/>
              </p:cNvSpPr>
              <p:nvPr/>
            </p:nvSpPr>
            <p:spPr bwMode="auto">
              <a:xfrm>
                <a:off x="19878" y="98"/>
                <a:ext cx="334" cy="570"/>
              </a:xfrm>
              <a:custGeom>
                <a:avLst/>
                <a:gdLst>
                  <a:gd name="T0" fmla="*/ 85 w 334"/>
                  <a:gd name="T1" fmla="*/ 176 h 570"/>
                  <a:gd name="T2" fmla="*/ 85 w 334"/>
                  <a:gd name="T3" fmla="*/ 176 h 570"/>
                  <a:gd name="T4" fmla="*/ 85 w 334"/>
                  <a:gd name="T5" fmla="*/ 0 h 570"/>
                  <a:gd name="T6" fmla="*/ 85 w 334"/>
                  <a:gd name="T7" fmla="*/ 0 h 570"/>
                  <a:gd name="T8" fmla="*/ 0 w 334"/>
                  <a:gd name="T9" fmla="*/ 0 h 570"/>
                  <a:gd name="T10" fmla="*/ 0 w 334"/>
                  <a:gd name="T11" fmla="*/ 0 h 570"/>
                  <a:gd name="T12" fmla="*/ 0 w 334"/>
                  <a:gd name="T13" fmla="*/ 570 h 570"/>
                  <a:gd name="T14" fmla="*/ 0 w 334"/>
                  <a:gd name="T15" fmla="*/ 570 h 570"/>
                  <a:gd name="T16" fmla="*/ 85 w 334"/>
                  <a:gd name="T17" fmla="*/ 570 h 570"/>
                  <a:gd name="T18" fmla="*/ 85 w 334"/>
                  <a:gd name="T19" fmla="*/ 570 h 570"/>
                  <a:gd name="T20" fmla="*/ 85 w 334"/>
                  <a:gd name="T21" fmla="*/ 273 h 570"/>
                  <a:gd name="T22" fmla="*/ 85 w 334"/>
                  <a:gd name="T23" fmla="*/ 273 h 570"/>
                  <a:gd name="T24" fmla="*/ 188 w 334"/>
                  <a:gd name="T25" fmla="*/ 335 h 570"/>
                  <a:gd name="T26" fmla="*/ 285 w 334"/>
                  <a:gd name="T27" fmla="*/ 398 h 570"/>
                  <a:gd name="T28" fmla="*/ 285 w 334"/>
                  <a:gd name="T29" fmla="*/ 398 h 570"/>
                  <a:gd name="T30" fmla="*/ 334 w 334"/>
                  <a:gd name="T31" fmla="*/ 321 h 570"/>
                  <a:gd name="T32" fmla="*/ 334 w 334"/>
                  <a:gd name="T33" fmla="*/ 321 h 570"/>
                  <a:gd name="T34" fmla="*/ 205 w 334"/>
                  <a:gd name="T35" fmla="*/ 242 h 570"/>
                  <a:gd name="T36" fmla="*/ 85 w 334"/>
                  <a:gd name="T37" fmla="*/ 176 h 570"/>
                  <a:gd name="T38" fmla="*/ 85 w 334"/>
                  <a:gd name="T39" fmla="*/ 176 h 570"/>
                  <a:gd name="T40" fmla="*/ 85 w 334"/>
                  <a:gd name="T41" fmla="*/ 176 h 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4" h="570">
                    <a:moveTo>
                      <a:pt x="85" y="176"/>
                    </a:moveTo>
                    <a:lnTo>
                      <a:pt x="85" y="176"/>
                    </a:lnTo>
                    <a:lnTo>
                      <a:pt x="85" y="0"/>
                    </a:lnTo>
                    <a:lnTo>
                      <a:pt x="85" y="0"/>
                    </a:lnTo>
                    <a:lnTo>
                      <a:pt x="0" y="0"/>
                    </a:lnTo>
                    <a:lnTo>
                      <a:pt x="0" y="0"/>
                    </a:lnTo>
                    <a:lnTo>
                      <a:pt x="0" y="570"/>
                    </a:lnTo>
                    <a:lnTo>
                      <a:pt x="0" y="570"/>
                    </a:lnTo>
                    <a:lnTo>
                      <a:pt x="85" y="570"/>
                    </a:lnTo>
                    <a:lnTo>
                      <a:pt x="85" y="570"/>
                    </a:lnTo>
                    <a:lnTo>
                      <a:pt x="85" y="273"/>
                    </a:lnTo>
                    <a:lnTo>
                      <a:pt x="85" y="273"/>
                    </a:lnTo>
                    <a:lnTo>
                      <a:pt x="188" y="335"/>
                    </a:lnTo>
                    <a:lnTo>
                      <a:pt x="285" y="398"/>
                    </a:lnTo>
                    <a:lnTo>
                      <a:pt x="285" y="398"/>
                    </a:lnTo>
                    <a:lnTo>
                      <a:pt x="334" y="321"/>
                    </a:lnTo>
                    <a:lnTo>
                      <a:pt x="334" y="321"/>
                    </a:lnTo>
                    <a:lnTo>
                      <a:pt x="205" y="242"/>
                    </a:lnTo>
                    <a:lnTo>
                      <a:pt x="85" y="176"/>
                    </a:lnTo>
                    <a:lnTo>
                      <a:pt x="85" y="176"/>
                    </a:lnTo>
                    <a:lnTo>
                      <a:pt x="85" y="17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26" name="Freeform 34">
                <a:extLst>
                  <a:ext uri="{FF2B5EF4-FFF2-40B4-BE49-F238E27FC236}">
                    <a16:creationId xmlns="" xmlns:a16="http://schemas.microsoft.com/office/drawing/2014/main" id="{1056344A-4F83-4846-B481-C3376CE6ABC4}"/>
                  </a:ext>
                </a:extLst>
              </p:cNvPr>
              <p:cNvSpPr>
                <a:spLocks/>
              </p:cNvSpPr>
              <p:nvPr/>
            </p:nvSpPr>
            <p:spPr bwMode="auto">
              <a:xfrm>
                <a:off x="20339" y="171"/>
                <a:ext cx="548" cy="483"/>
              </a:xfrm>
              <a:custGeom>
                <a:avLst/>
                <a:gdLst>
                  <a:gd name="T0" fmla="*/ 433 w 548"/>
                  <a:gd name="T1" fmla="*/ 0 h 483"/>
                  <a:gd name="T2" fmla="*/ 433 w 548"/>
                  <a:gd name="T3" fmla="*/ 0 h 483"/>
                  <a:gd name="T4" fmla="*/ 63 w 548"/>
                  <a:gd name="T5" fmla="*/ 0 h 483"/>
                  <a:gd name="T6" fmla="*/ 63 w 548"/>
                  <a:gd name="T7" fmla="*/ 0 h 483"/>
                  <a:gd name="T8" fmla="*/ 63 w 548"/>
                  <a:gd name="T9" fmla="*/ 81 h 483"/>
                  <a:gd name="T10" fmla="*/ 63 w 548"/>
                  <a:gd name="T11" fmla="*/ 81 h 483"/>
                  <a:gd name="T12" fmla="*/ 334 w 548"/>
                  <a:gd name="T13" fmla="*/ 81 h 483"/>
                  <a:gd name="T14" fmla="*/ 334 w 548"/>
                  <a:gd name="T15" fmla="*/ 81 h 483"/>
                  <a:gd name="T16" fmla="*/ 308 w 548"/>
                  <a:gd name="T17" fmla="*/ 127 h 483"/>
                  <a:gd name="T18" fmla="*/ 277 w 548"/>
                  <a:gd name="T19" fmla="*/ 171 h 483"/>
                  <a:gd name="T20" fmla="*/ 243 w 548"/>
                  <a:gd name="T21" fmla="*/ 214 h 483"/>
                  <a:gd name="T22" fmla="*/ 202 w 548"/>
                  <a:gd name="T23" fmla="*/ 256 h 483"/>
                  <a:gd name="T24" fmla="*/ 158 w 548"/>
                  <a:gd name="T25" fmla="*/ 297 h 483"/>
                  <a:gd name="T26" fmla="*/ 109 w 548"/>
                  <a:gd name="T27" fmla="*/ 335 h 483"/>
                  <a:gd name="T28" fmla="*/ 57 w 548"/>
                  <a:gd name="T29" fmla="*/ 372 h 483"/>
                  <a:gd name="T30" fmla="*/ 0 w 548"/>
                  <a:gd name="T31" fmla="*/ 408 h 483"/>
                  <a:gd name="T32" fmla="*/ 0 w 548"/>
                  <a:gd name="T33" fmla="*/ 408 h 483"/>
                  <a:gd name="T34" fmla="*/ 53 w 548"/>
                  <a:gd name="T35" fmla="*/ 479 h 483"/>
                  <a:gd name="T36" fmla="*/ 53 w 548"/>
                  <a:gd name="T37" fmla="*/ 479 h 483"/>
                  <a:gd name="T38" fmla="*/ 122 w 548"/>
                  <a:gd name="T39" fmla="*/ 434 h 483"/>
                  <a:gd name="T40" fmla="*/ 184 w 548"/>
                  <a:gd name="T41" fmla="*/ 390 h 483"/>
                  <a:gd name="T42" fmla="*/ 241 w 548"/>
                  <a:gd name="T43" fmla="*/ 343 h 483"/>
                  <a:gd name="T44" fmla="*/ 265 w 548"/>
                  <a:gd name="T45" fmla="*/ 319 h 483"/>
                  <a:gd name="T46" fmla="*/ 289 w 548"/>
                  <a:gd name="T47" fmla="*/ 297 h 483"/>
                  <a:gd name="T48" fmla="*/ 289 w 548"/>
                  <a:gd name="T49" fmla="*/ 297 h 483"/>
                  <a:gd name="T50" fmla="*/ 338 w 548"/>
                  <a:gd name="T51" fmla="*/ 339 h 483"/>
                  <a:gd name="T52" fmla="*/ 388 w 548"/>
                  <a:gd name="T53" fmla="*/ 384 h 483"/>
                  <a:gd name="T54" fmla="*/ 437 w 548"/>
                  <a:gd name="T55" fmla="*/ 432 h 483"/>
                  <a:gd name="T56" fmla="*/ 487 w 548"/>
                  <a:gd name="T57" fmla="*/ 483 h 483"/>
                  <a:gd name="T58" fmla="*/ 487 w 548"/>
                  <a:gd name="T59" fmla="*/ 483 h 483"/>
                  <a:gd name="T60" fmla="*/ 548 w 548"/>
                  <a:gd name="T61" fmla="*/ 418 h 483"/>
                  <a:gd name="T62" fmla="*/ 548 w 548"/>
                  <a:gd name="T63" fmla="*/ 418 h 483"/>
                  <a:gd name="T64" fmla="*/ 502 w 548"/>
                  <a:gd name="T65" fmla="*/ 372 h 483"/>
                  <a:gd name="T66" fmla="*/ 453 w 548"/>
                  <a:gd name="T67" fmla="*/ 325 h 483"/>
                  <a:gd name="T68" fmla="*/ 401 w 548"/>
                  <a:gd name="T69" fmla="*/ 277 h 483"/>
                  <a:gd name="T70" fmla="*/ 344 w 548"/>
                  <a:gd name="T71" fmla="*/ 228 h 483"/>
                  <a:gd name="T72" fmla="*/ 344 w 548"/>
                  <a:gd name="T73" fmla="*/ 228 h 483"/>
                  <a:gd name="T74" fmla="*/ 376 w 548"/>
                  <a:gd name="T75" fmla="*/ 182 h 483"/>
                  <a:gd name="T76" fmla="*/ 376 w 548"/>
                  <a:gd name="T77" fmla="*/ 182 h 483"/>
                  <a:gd name="T78" fmla="*/ 394 w 548"/>
                  <a:gd name="T79" fmla="*/ 155 h 483"/>
                  <a:gd name="T80" fmla="*/ 413 w 548"/>
                  <a:gd name="T81" fmla="*/ 121 h 483"/>
                  <a:gd name="T82" fmla="*/ 413 w 548"/>
                  <a:gd name="T83" fmla="*/ 121 h 483"/>
                  <a:gd name="T84" fmla="*/ 429 w 548"/>
                  <a:gd name="T85" fmla="*/ 93 h 483"/>
                  <a:gd name="T86" fmla="*/ 433 w 548"/>
                  <a:gd name="T87" fmla="*/ 81 h 483"/>
                  <a:gd name="T88" fmla="*/ 433 w 548"/>
                  <a:gd name="T89" fmla="*/ 81 h 483"/>
                  <a:gd name="T90" fmla="*/ 433 w 548"/>
                  <a:gd name="T91" fmla="*/ 0 h 483"/>
                  <a:gd name="T92" fmla="*/ 433 w 548"/>
                  <a:gd name="T93" fmla="*/ 0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48" h="483">
                    <a:moveTo>
                      <a:pt x="433" y="0"/>
                    </a:moveTo>
                    <a:lnTo>
                      <a:pt x="433" y="0"/>
                    </a:lnTo>
                    <a:lnTo>
                      <a:pt x="63" y="0"/>
                    </a:lnTo>
                    <a:lnTo>
                      <a:pt x="63" y="0"/>
                    </a:lnTo>
                    <a:lnTo>
                      <a:pt x="63" y="81"/>
                    </a:lnTo>
                    <a:lnTo>
                      <a:pt x="63" y="81"/>
                    </a:lnTo>
                    <a:lnTo>
                      <a:pt x="334" y="81"/>
                    </a:lnTo>
                    <a:lnTo>
                      <a:pt x="334" y="81"/>
                    </a:lnTo>
                    <a:lnTo>
                      <a:pt x="308" y="127"/>
                    </a:lnTo>
                    <a:lnTo>
                      <a:pt x="277" y="171"/>
                    </a:lnTo>
                    <a:lnTo>
                      <a:pt x="243" y="214"/>
                    </a:lnTo>
                    <a:lnTo>
                      <a:pt x="202" y="256"/>
                    </a:lnTo>
                    <a:lnTo>
                      <a:pt x="158" y="297"/>
                    </a:lnTo>
                    <a:lnTo>
                      <a:pt x="109" y="335"/>
                    </a:lnTo>
                    <a:lnTo>
                      <a:pt x="57" y="372"/>
                    </a:lnTo>
                    <a:lnTo>
                      <a:pt x="0" y="408"/>
                    </a:lnTo>
                    <a:lnTo>
                      <a:pt x="0" y="408"/>
                    </a:lnTo>
                    <a:lnTo>
                      <a:pt x="53" y="479"/>
                    </a:lnTo>
                    <a:lnTo>
                      <a:pt x="53" y="479"/>
                    </a:lnTo>
                    <a:lnTo>
                      <a:pt x="122" y="434"/>
                    </a:lnTo>
                    <a:lnTo>
                      <a:pt x="184" y="390"/>
                    </a:lnTo>
                    <a:lnTo>
                      <a:pt x="241" y="343"/>
                    </a:lnTo>
                    <a:lnTo>
                      <a:pt x="265" y="319"/>
                    </a:lnTo>
                    <a:lnTo>
                      <a:pt x="289" y="297"/>
                    </a:lnTo>
                    <a:lnTo>
                      <a:pt x="289" y="297"/>
                    </a:lnTo>
                    <a:lnTo>
                      <a:pt x="338" y="339"/>
                    </a:lnTo>
                    <a:lnTo>
                      <a:pt x="388" y="384"/>
                    </a:lnTo>
                    <a:lnTo>
                      <a:pt x="437" y="432"/>
                    </a:lnTo>
                    <a:lnTo>
                      <a:pt x="487" y="483"/>
                    </a:lnTo>
                    <a:lnTo>
                      <a:pt x="487" y="483"/>
                    </a:lnTo>
                    <a:lnTo>
                      <a:pt x="548" y="418"/>
                    </a:lnTo>
                    <a:lnTo>
                      <a:pt x="548" y="418"/>
                    </a:lnTo>
                    <a:lnTo>
                      <a:pt x="502" y="372"/>
                    </a:lnTo>
                    <a:lnTo>
                      <a:pt x="453" y="325"/>
                    </a:lnTo>
                    <a:lnTo>
                      <a:pt x="401" y="277"/>
                    </a:lnTo>
                    <a:lnTo>
                      <a:pt x="344" y="228"/>
                    </a:lnTo>
                    <a:lnTo>
                      <a:pt x="344" y="228"/>
                    </a:lnTo>
                    <a:lnTo>
                      <a:pt x="376" y="182"/>
                    </a:lnTo>
                    <a:lnTo>
                      <a:pt x="376" y="182"/>
                    </a:lnTo>
                    <a:lnTo>
                      <a:pt x="394" y="155"/>
                    </a:lnTo>
                    <a:lnTo>
                      <a:pt x="413" y="121"/>
                    </a:lnTo>
                    <a:lnTo>
                      <a:pt x="413" y="121"/>
                    </a:lnTo>
                    <a:lnTo>
                      <a:pt x="429" y="93"/>
                    </a:lnTo>
                    <a:lnTo>
                      <a:pt x="433" y="81"/>
                    </a:lnTo>
                    <a:lnTo>
                      <a:pt x="433" y="81"/>
                    </a:lnTo>
                    <a:lnTo>
                      <a:pt x="433" y="0"/>
                    </a:lnTo>
                    <a:lnTo>
                      <a:pt x="433"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27" name="Freeform 35">
                <a:extLst>
                  <a:ext uri="{FF2B5EF4-FFF2-40B4-BE49-F238E27FC236}">
                    <a16:creationId xmlns="" xmlns:a16="http://schemas.microsoft.com/office/drawing/2014/main" id="{E04DDAD2-6691-43D2-8B84-31FE37350467}"/>
                  </a:ext>
                </a:extLst>
              </p:cNvPr>
              <p:cNvSpPr>
                <a:spLocks/>
              </p:cNvSpPr>
              <p:nvPr/>
            </p:nvSpPr>
            <p:spPr bwMode="auto">
              <a:xfrm>
                <a:off x="20968" y="102"/>
                <a:ext cx="477" cy="568"/>
              </a:xfrm>
              <a:custGeom>
                <a:avLst/>
                <a:gdLst>
                  <a:gd name="T0" fmla="*/ 406 w 477"/>
                  <a:gd name="T1" fmla="*/ 0 h 568"/>
                  <a:gd name="T2" fmla="*/ 406 w 477"/>
                  <a:gd name="T3" fmla="*/ 0 h 568"/>
                  <a:gd name="T4" fmla="*/ 372 w 477"/>
                  <a:gd name="T5" fmla="*/ 50 h 568"/>
                  <a:gd name="T6" fmla="*/ 335 w 477"/>
                  <a:gd name="T7" fmla="*/ 95 h 568"/>
                  <a:gd name="T8" fmla="*/ 315 w 477"/>
                  <a:gd name="T9" fmla="*/ 115 h 568"/>
                  <a:gd name="T10" fmla="*/ 293 w 477"/>
                  <a:gd name="T11" fmla="*/ 135 h 568"/>
                  <a:gd name="T12" fmla="*/ 273 w 477"/>
                  <a:gd name="T13" fmla="*/ 156 h 568"/>
                  <a:gd name="T14" fmla="*/ 251 w 477"/>
                  <a:gd name="T15" fmla="*/ 174 h 568"/>
                  <a:gd name="T16" fmla="*/ 251 w 477"/>
                  <a:gd name="T17" fmla="*/ 174 h 568"/>
                  <a:gd name="T18" fmla="*/ 226 w 477"/>
                  <a:gd name="T19" fmla="*/ 192 h 568"/>
                  <a:gd name="T20" fmla="*/ 200 w 477"/>
                  <a:gd name="T21" fmla="*/ 208 h 568"/>
                  <a:gd name="T22" fmla="*/ 143 w 477"/>
                  <a:gd name="T23" fmla="*/ 245 h 568"/>
                  <a:gd name="T24" fmla="*/ 75 w 477"/>
                  <a:gd name="T25" fmla="*/ 279 h 568"/>
                  <a:gd name="T26" fmla="*/ 0 w 477"/>
                  <a:gd name="T27" fmla="*/ 313 h 568"/>
                  <a:gd name="T28" fmla="*/ 0 w 477"/>
                  <a:gd name="T29" fmla="*/ 313 h 568"/>
                  <a:gd name="T30" fmla="*/ 48 w 477"/>
                  <a:gd name="T31" fmla="*/ 390 h 568"/>
                  <a:gd name="T32" fmla="*/ 48 w 477"/>
                  <a:gd name="T33" fmla="*/ 390 h 568"/>
                  <a:gd name="T34" fmla="*/ 101 w 477"/>
                  <a:gd name="T35" fmla="*/ 366 h 568"/>
                  <a:gd name="T36" fmla="*/ 150 w 477"/>
                  <a:gd name="T37" fmla="*/ 342 h 568"/>
                  <a:gd name="T38" fmla="*/ 198 w 477"/>
                  <a:gd name="T39" fmla="*/ 313 h 568"/>
                  <a:gd name="T40" fmla="*/ 247 w 477"/>
                  <a:gd name="T41" fmla="*/ 283 h 568"/>
                  <a:gd name="T42" fmla="*/ 247 w 477"/>
                  <a:gd name="T43" fmla="*/ 283 h 568"/>
                  <a:gd name="T44" fmla="*/ 247 w 477"/>
                  <a:gd name="T45" fmla="*/ 568 h 568"/>
                  <a:gd name="T46" fmla="*/ 247 w 477"/>
                  <a:gd name="T47" fmla="*/ 568 h 568"/>
                  <a:gd name="T48" fmla="*/ 333 w 477"/>
                  <a:gd name="T49" fmla="*/ 568 h 568"/>
                  <a:gd name="T50" fmla="*/ 333 w 477"/>
                  <a:gd name="T51" fmla="*/ 568 h 568"/>
                  <a:gd name="T52" fmla="*/ 333 w 477"/>
                  <a:gd name="T53" fmla="*/ 216 h 568"/>
                  <a:gd name="T54" fmla="*/ 333 w 477"/>
                  <a:gd name="T55" fmla="*/ 216 h 568"/>
                  <a:gd name="T56" fmla="*/ 376 w 477"/>
                  <a:gd name="T57" fmla="*/ 178 h 568"/>
                  <a:gd name="T58" fmla="*/ 412 w 477"/>
                  <a:gd name="T59" fmla="*/ 137 h 568"/>
                  <a:gd name="T60" fmla="*/ 447 w 477"/>
                  <a:gd name="T61" fmla="*/ 95 h 568"/>
                  <a:gd name="T62" fmla="*/ 477 w 477"/>
                  <a:gd name="T63" fmla="*/ 53 h 568"/>
                  <a:gd name="T64" fmla="*/ 477 w 477"/>
                  <a:gd name="T65" fmla="*/ 53 h 568"/>
                  <a:gd name="T66" fmla="*/ 406 w 477"/>
                  <a:gd name="T67" fmla="*/ 0 h 568"/>
                  <a:gd name="T68" fmla="*/ 406 w 477"/>
                  <a:gd name="T69"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7" h="568">
                    <a:moveTo>
                      <a:pt x="406" y="0"/>
                    </a:moveTo>
                    <a:lnTo>
                      <a:pt x="406" y="0"/>
                    </a:lnTo>
                    <a:lnTo>
                      <a:pt x="372" y="50"/>
                    </a:lnTo>
                    <a:lnTo>
                      <a:pt x="335" y="95"/>
                    </a:lnTo>
                    <a:lnTo>
                      <a:pt x="315" y="115"/>
                    </a:lnTo>
                    <a:lnTo>
                      <a:pt x="293" y="135"/>
                    </a:lnTo>
                    <a:lnTo>
                      <a:pt x="273" y="156"/>
                    </a:lnTo>
                    <a:lnTo>
                      <a:pt x="251" y="174"/>
                    </a:lnTo>
                    <a:lnTo>
                      <a:pt x="251" y="174"/>
                    </a:lnTo>
                    <a:lnTo>
                      <a:pt x="226" y="192"/>
                    </a:lnTo>
                    <a:lnTo>
                      <a:pt x="200" y="208"/>
                    </a:lnTo>
                    <a:lnTo>
                      <a:pt x="143" y="245"/>
                    </a:lnTo>
                    <a:lnTo>
                      <a:pt x="75" y="279"/>
                    </a:lnTo>
                    <a:lnTo>
                      <a:pt x="0" y="313"/>
                    </a:lnTo>
                    <a:lnTo>
                      <a:pt x="0" y="313"/>
                    </a:lnTo>
                    <a:lnTo>
                      <a:pt x="48" y="390"/>
                    </a:lnTo>
                    <a:lnTo>
                      <a:pt x="48" y="390"/>
                    </a:lnTo>
                    <a:lnTo>
                      <a:pt x="101" y="366"/>
                    </a:lnTo>
                    <a:lnTo>
                      <a:pt x="150" y="342"/>
                    </a:lnTo>
                    <a:lnTo>
                      <a:pt x="198" y="313"/>
                    </a:lnTo>
                    <a:lnTo>
                      <a:pt x="247" y="283"/>
                    </a:lnTo>
                    <a:lnTo>
                      <a:pt x="247" y="283"/>
                    </a:lnTo>
                    <a:lnTo>
                      <a:pt x="247" y="568"/>
                    </a:lnTo>
                    <a:lnTo>
                      <a:pt x="247" y="568"/>
                    </a:lnTo>
                    <a:lnTo>
                      <a:pt x="333" y="568"/>
                    </a:lnTo>
                    <a:lnTo>
                      <a:pt x="333" y="568"/>
                    </a:lnTo>
                    <a:lnTo>
                      <a:pt x="333" y="216"/>
                    </a:lnTo>
                    <a:lnTo>
                      <a:pt x="333" y="216"/>
                    </a:lnTo>
                    <a:lnTo>
                      <a:pt x="376" y="178"/>
                    </a:lnTo>
                    <a:lnTo>
                      <a:pt x="412" y="137"/>
                    </a:lnTo>
                    <a:lnTo>
                      <a:pt x="447" y="95"/>
                    </a:lnTo>
                    <a:lnTo>
                      <a:pt x="477" y="53"/>
                    </a:lnTo>
                    <a:lnTo>
                      <a:pt x="477" y="53"/>
                    </a:lnTo>
                    <a:lnTo>
                      <a:pt x="406" y="0"/>
                    </a:lnTo>
                    <a:lnTo>
                      <a:pt x="406" y="0"/>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28" name="Freeform 36">
                <a:extLst>
                  <a:ext uri="{FF2B5EF4-FFF2-40B4-BE49-F238E27FC236}">
                    <a16:creationId xmlns="" xmlns:a16="http://schemas.microsoft.com/office/drawing/2014/main" id="{BD212046-1F5B-4F18-BEC0-DC8C2479395B}"/>
                  </a:ext>
                </a:extLst>
              </p:cNvPr>
              <p:cNvSpPr>
                <a:spLocks noEditPoints="1"/>
              </p:cNvSpPr>
              <p:nvPr/>
            </p:nvSpPr>
            <p:spPr bwMode="auto">
              <a:xfrm>
                <a:off x="21683" y="272"/>
                <a:ext cx="401" cy="396"/>
              </a:xfrm>
              <a:custGeom>
                <a:avLst/>
                <a:gdLst>
                  <a:gd name="T0" fmla="*/ 265 w 401"/>
                  <a:gd name="T1" fmla="*/ 133 h 396"/>
                  <a:gd name="T2" fmla="*/ 223 w 401"/>
                  <a:gd name="T3" fmla="*/ 54 h 396"/>
                  <a:gd name="T4" fmla="*/ 184 w 401"/>
                  <a:gd name="T5" fmla="*/ 0 h 396"/>
                  <a:gd name="T6" fmla="*/ 122 w 401"/>
                  <a:gd name="T7" fmla="*/ 30 h 396"/>
                  <a:gd name="T8" fmla="*/ 142 w 401"/>
                  <a:gd name="T9" fmla="*/ 60 h 396"/>
                  <a:gd name="T10" fmla="*/ 182 w 401"/>
                  <a:gd name="T11" fmla="*/ 131 h 396"/>
                  <a:gd name="T12" fmla="*/ 201 w 401"/>
                  <a:gd name="T13" fmla="*/ 172 h 396"/>
                  <a:gd name="T14" fmla="*/ 265 w 401"/>
                  <a:gd name="T15" fmla="*/ 133 h 396"/>
                  <a:gd name="T16" fmla="*/ 320 w 401"/>
                  <a:gd name="T17" fmla="*/ 14 h 396"/>
                  <a:gd name="T18" fmla="*/ 312 w 401"/>
                  <a:gd name="T19" fmla="*/ 89 h 396"/>
                  <a:gd name="T20" fmla="*/ 296 w 401"/>
                  <a:gd name="T21" fmla="*/ 149 h 396"/>
                  <a:gd name="T22" fmla="*/ 273 w 401"/>
                  <a:gd name="T23" fmla="*/ 200 h 396"/>
                  <a:gd name="T24" fmla="*/ 247 w 401"/>
                  <a:gd name="T25" fmla="*/ 234 h 396"/>
                  <a:gd name="T26" fmla="*/ 231 w 401"/>
                  <a:gd name="T27" fmla="*/ 250 h 396"/>
                  <a:gd name="T28" fmla="*/ 192 w 401"/>
                  <a:gd name="T29" fmla="*/ 277 h 396"/>
                  <a:gd name="T30" fmla="*/ 150 w 401"/>
                  <a:gd name="T31" fmla="*/ 297 h 396"/>
                  <a:gd name="T32" fmla="*/ 102 w 401"/>
                  <a:gd name="T33" fmla="*/ 315 h 396"/>
                  <a:gd name="T34" fmla="*/ 75 w 401"/>
                  <a:gd name="T35" fmla="*/ 323 h 396"/>
                  <a:gd name="T36" fmla="*/ 118 w 401"/>
                  <a:gd name="T37" fmla="*/ 396 h 396"/>
                  <a:gd name="T38" fmla="*/ 184 w 401"/>
                  <a:gd name="T39" fmla="*/ 374 h 396"/>
                  <a:gd name="T40" fmla="*/ 239 w 401"/>
                  <a:gd name="T41" fmla="*/ 343 h 396"/>
                  <a:gd name="T42" fmla="*/ 288 w 401"/>
                  <a:gd name="T43" fmla="*/ 309 h 396"/>
                  <a:gd name="T44" fmla="*/ 324 w 401"/>
                  <a:gd name="T45" fmla="*/ 271 h 396"/>
                  <a:gd name="T46" fmla="*/ 340 w 401"/>
                  <a:gd name="T47" fmla="*/ 246 h 396"/>
                  <a:gd name="T48" fmla="*/ 364 w 401"/>
                  <a:gd name="T49" fmla="*/ 196 h 396"/>
                  <a:gd name="T50" fmla="*/ 385 w 401"/>
                  <a:gd name="T51" fmla="*/ 133 h 396"/>
                  <a:gd name="T52" fmla="*/ 397 w 401"/>
                  <a:gd name="T53" fmla="*/ 60 h 396"/>
                  <a:gd name="T54" fmla="*/ 401 w 401"/>
                  <a:gd name="T55" fmla="*/ 20 h 396"/>
                  <a:gd name="T56" fmla="*/ 320 w 401"/>
                  <a:gd name="T57" fmla="*/ 14 h 396"/>
                  <a:gd name="T58" fmla="*/ 144 w 401"/>
                  <a:gd name="T59" fmla="*/ 172 h 396"/>
                  <a:gd name="T60" fmla="*/ 106 w 401"/>
                  <a:gd name="T61" fmla="*/ 97 h 396"/>
                  <a:gd name="T62" fmla="*/ 67 w 401"/>
                  <a:gd name="T63" fmla="*/ 30 h 396"/>
                  <a:gd name="T64" fmla="*/ 0 w 401"/>
                  <a:gd name="T65" fmla="*/ 62 h 396"/>
                  <a:gd name="T66" fmla="*/ 21 w 401"/>
                  <a:gd name="T67" fmla="*/ 97 h 396"/>
                  <a:gd name="T68" fmla="*/ 59 w 401"/>
                  <a:gd name="T69" fmla="*/ 170 h 396"/>
                  <a:gd name="T70" fmla="*/ 77 w 401"/>
                  <a:gd name="T71" fmla="*/ 208 h 396"/>
                  <a:gd name="T72" fmla="*/ 144 w 401"/>
                  <a:gd name="T73" fmla="*/ 172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1" h="396">
                    <a:moveTo>
                      <a:pt x="265" y="133"/>
                    </a:moveTo>
                    <a:lnTo>
                      <a:pt x="265" y="133"/>
                    </a:lnTo>
                    <a:lnTo>
                      <a:pt x="243" y="91"/>
                    </a:lnTo>
                    <a:lnTo>
                      <a:pt x="223" y="54"/>
                    </a:lnTo>
                    <a:lnTo>
                      <a:pt x="203" y="24"/>
                    </a:lnTo>
                    <a:lnTo>
                      <a:pt x="184" y="0"/>
                    </a:lnTo>
                    <a:lnTo>
                      <a:pt x="184" y="0"/>
                    </a:lnTo>
                    <a:lnTo>
                      <a:pt x="122" y="30"/>
                    </a:lnTo>
                    <a:lnTo>
                      <a:pt x="122" y="30"/>
                    </a:lnTo>
                    <a:lnTo>
                      <a:pt x="142" y="60"/>
                    </a:lnTo>
                    <a:lnTo>
                      <a:pt x="162" y="95"/>
                    </a:lnTo>
                    <a:lnTo>
                      <a:pt x="182" y="131"/>
                    </a:lnTo>
                    <a:lnTo>
                      <a:pt x="201" y="172"/>
                    </a:lnTo>
                    <a:lnTo>
                      <a:pt x="201" y="172"/>
                    </a:lnTo>
                    <a:lnTo>
                      <a:pt x="265" y="133"/>
                    </a:lnTo>
                    <a:lnTo>
                      <a:pt x="265" y="133"/>
                    </a:lnTo>
                    <a:close/>
                    <a:moveTo>
                      <a:pt x="320" y="14"/>
                    </a:moveTo>
                    <a:lnTo>
                      <a:pt x="320" y="14"/>
                    </a:lnTo>
                    <a:lnTo>
                      <a:pt x="316" y="52"/>
                    </a:lnTo>
                    <a:lnTo>
                      <a:pt x="312" y="89"/>
                    </a:lnTo>
                    <a:lnTo>
                      <a:pt x="304" y="121"/>
                    </a:lnTo>
                    <a:lnTo>
                      <a:pt x="296" y="149"/>
                    </a:lnTo>
                    <a:lnTo>
                      <a:pt x="285" y="176"/>
                    </a:lnTo>
                    <a:lnTo>
                      <a:pt x="273" y="200"/>
                    </a:lnTo>
                    <a:lnTo>
                      <a:pt x="261" y="218"/>
                    </a:lnTo>
                    <a:lnTo>
                      <a:pt x="247" y="234"/>
                    </a:lnTo>
                    <a:lnTo>
                      <a:pt x="247" y="234"/>
                    </a:lnTo>
                    <a:lnTo>
                      <a:pt x="231" y="250"/>
                    </a:lnTo>
                    <a:lnTo>
                      <a:pt x="213" y="265"/>
                    </a:lnTo>
                    <a:lnTo>
                      <a:pt x="192" y="277"/>
                    </a:lnTo>
                    <a:lnTo>
                      <a:pt x="172" y="287"/>
                    </a:lnTo>
                    <a:lnTo>
                      <a:pt x="150" y="297"/>
                    </a:lnTo>
                    <a:lnTo>
                      <a:pt x="126" y="307"/>
                    </a:lnTo>
                    <a:lnTo>
                      <a:pt x="102" y="315"/>
                    </a:lnTo>
                    <a:lnTo>
                      <a:pt x="75" y="323"/>
                    </a:lnTo>
                    <a:lnTo>
                      <a:pt x="75" y="323"/>
                    </a:lnTo>
                    <a:lnTo>
                      <a:pt x="118" y="396"/>
                    </a:lnTo>
                    <a:lnTo>
                      <a:pt x="118" y="396"/>
                    </a:lnTo>
                    <a:lnTo>
                      <a:pt x="152" y="386"/>
                    </a:lnTo>
                    <a:lnTo>
                      <a:pt x="184" y="374"/>
                    </a:lnTo>
                    <a:lnTo>
                      <a:pt x="213" y="360"/>
                    </a:lnTo>
                    <a:lnTo>
                      <a:pt x="239" y="343"/>
                    </a:lnTo>
                    <a:lnTo>
                      <a:pt x="265" y="327"/>
                    </a:lnTo>
                    <a:lnTo>
                      <a:pt x="288" y="309"/>
                    </a:lnTo>
                    <a:lnTo>
                      <a:pt x="306" y="291"/>
                    </a:lnTo>
                    <a:lnTo>
                      <a:pt x="324" y="271"/>
                    </a:lnTo>
                    <a:lnTo>
                      <a:pt x="324" y="271"/>
                    </a:lnTo>
                    <a:lnTo>
                      <a:pt x="340" y="246"/>
                    </a:lnTo>
                    <a:lnTo>
                      <a:pt x="352" y="222"/>
                    </a:lnTo>
                    <a:lnTo>
                      <a:pt x="364" y="196"/>
                    </a:lnTo>
                    <a:lnTo>
                      <a:pt x="376" y="165"/>
                    </a:lnTo>
                    <a:lnTo>
                      <a:pt x="385" y="133"/>
                    </a:lnTo>
                    <a:lnTo>
                      <a:pt x="393" y="97"/>
                    </a:lnTo>
                    <a:lnTo>
                      <a:pt x="397" y="60"/>
                    </a:lnTo>
                    <a:lnTo>
                      <a:pt x="401" y="20"/>
                    </a:lnTo>
                    <a:lnTo>
                      <a:pt x="401" y="20"/>
                    </a:lnTo>
                    <a:lnTo>
                      <a:pt x="320" y="14"/>
                    </a:lnTo>
                    <a:lnTo>
                      <a:pt x="320" y="14"/>
                    </a:lnTo>
                    <a:close/>
                    <a:moveTo>
                      <a:pt x="144" y="172"/>
                    </a:moveTo>
                    <a:lnTo>
                      <a:pt x="144" y="172"/>
                    </a:lnTo>
                    <a:lnTo>
                      <a:pt x="126" y="133"/>
                    </a:lnTo>
                    <a:lnTo>
                      <a:pt x="106" y="97"/>
                    </a:lnTo>
                    <a:lnTo>
                      <a:pt x="85" y="62"/>
                    </a:lnTo>
                    <a:lnTo>
                      <a:pt x="67" y="30"/>
                    </a:lnTo>
                    <a:lnTo>
                      <a:pt x="67" y="30"/>
                    </a:lnTo>
                    <a:lnTo>
                      <a:pt x="0" y="62"/>
                    </a:lnTo>
                    <a:lnTo>
                      <a:pt x="0" y="62"/>
                    </a:lnTo>
                    <a:lnTo>
                      <a:pt x="21" y="97"/>
                    </a:lnTo>
                    <a:lnTo>
                      <a:pt x="41" y="133"/>
                    </a:lnTo>
                    <a:lnTo>
                      <a:pt x="59" y="170"/>
                    </a:lnTo>
                    <a:lnTo>
                      <a:pt x="77" y="208"/>
                    </a:lnTo>
                    <a:lnTo>
                      <a:pt x="77" y="208"/>
                    </a:lnTo>
                    <a:lnTo>
                      <a:pt x="144" y="172"/>
                    </a:lnTo>
                    <a:lnTo>
                      <a:pt x="144" y="17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29" name="Freeform 37">
                <a:extLst>
                  <a:ext uri="{FF2B5EF4-FFF2-40B4-BE49-F238E27FC236}">
                    <a16:creationId xmlns="" xmlns:a16="http://schemas.microsoft.com/office/drawing/2014/main" id="{E31B3D00-37A6-4C8B-AED0-3D1587D6B544}"/>
                  </a:ext>
                </a:extLst>
              </p:cNvPr>
              <p:cNvSpPr>
                <a:spLocks/>
              </p:cNvSpPr>
              <p:nvPr/>
            </p:nvSpPr>
            <p:spPr bwMode="auto">
              <a:xfrm>
                <a:off x="22249" y="120"/>
                <a:ext cx="546" cy="558"/>
              </a:xfrm>
              <a:custGeom>
                <a:avLst/>
                <a:gdLst>
                  <a:gd name="T0" fmla="*/ 546 w 546"/>
                  <a:gd name="T1" fmla="*/ 204 h 558"/>
                  <a:gd name="T2" fmla="*/ 324 w 546"/>
                  <a:gd name="T3" fmla="*/ 204 h 558"/>
                  <a:gd name="T4" fmla="*/ 324 w 546"/>
                  <a:gd name="T5" fmla="*/ 103 h 558"/>
                  <a:gd name="T6" fmla="*/ 477 w 546"/>
                  <a:gd name="T7" fmla="*/ 73 h 558"/>
                  <a:gd name="T8" fmla="*/ 429 w 546"/>
                  <a:gd name="T9" fmla="*/ 0 h 558"/>
                  <a:gd name="T10" fmla="*/ 397 w 546"/>
                  <a:gd name="T11" fmla="*/ 8 h 558"/>
                  <a:gd name="T12" fmla="*/ 320 w 546"/>
                  <a:gd name="T13" fmla="*/ 24 h 558"/>
                  <a:gd name="T14" fmla="*/ 223 w 546"/>
                  <a:gd name="T15" fmla="*/ 37 h 558"/>
                  <a:gd name="T16" fmla="*/ 45 w 546"/>
                  <a:gd name="T17" fmla="*/ 49 h 558"/>
                  <a:gd name="T18" fmla="*/ 67 w 546"/>
                  <a:gd name="T19" fmla="*/ 130 h 558"/>
                  <a:gd name="T20" fmla="*/ 134 w 546"/>
                  <a:gd name="T21" fmla="*/ 125 h 558"/>
                  <a:gd name="T22" fmla="*/ 237 w 546"/>
                  <a:gd name="T23" fmla="*/ 115 h 558"/>
                  <a:gd name="T24" fmla="*/ 237 w 546"/>
                  <a:gd name="T25" fmla="*/ 204 h 558"/>
                  <a:gd name="T26" fmla="*/ 0 w 546"/>
                  <a:gd name="T27" fmla="*/ 204 h 558"/>
                  <a:gd name="T28" fmla="*/ 0 w 546"/>
                  <a:gd name="T29" fmla="*/ 285 h 558"/>
                  <a:gd name="T30" fmla="*/ 235 w 546"/>
                  <a:gd name="T31" fmla="*/ 285 h 558"/>
                  <a:gd name="T32" fmla="*/ 235 w 546"/>
                  <a:gd name="T33" fmla="*/ 324 h 558"/>
                  <a:gd name="T34" fmla="*/ 227 w 546"/>
                  <a:gd name="T35" fmla="*/ 358 h 558"/>
                  <a:gd name="T36" fmla="*/ 217 w 546"/>
                  <a:gd name="T37" fmla="*/ 386 h 558"/>
                  <a:gd name="T38" fmla="*/ 199 w 546"/>
                  <a:gd name="T39" fmla="*/ 412 h 558"/>
                  <a:gd name="T40" fmla="*/ 176 w 546"/>
                  <a:gd name="T41" fmla="*/ 433 h 558"/>
                  <a:gd name="T42" fmla="*/ 122 w 546"/>
                  <a:gd name="T43" fmla="*/ 471 h 558"/>
                  <a:gd name="T44" fmla="*/ 87 w 546"/>
                  <a:gd name="T45" fmla="*/ 485 h 558"/>
                  <a:gd name="T46" fmla="*/ 150 w 546"/>
                  <a:gd name="T47" fmla="*/ 558 h 558"/>
                  <a:gd name="T48" fmla="*/ 192 w 546"/>
                  <a:gd name="T49" fmla="*/ 532 h 558"/>
                  <a:gd name="T50" fmla="*/ 229 w 546"/>
                  <a:gd name="T51" fmla="*/ 505 h 558"/>
                  <a:gd name="T52" fmla="*/ 259 w 546"/>
                  <a:gd name="T53" fmla="*/ 477 h 558"/>
                  <a:gd name="T54" fmla="*/ 283 w 546"/>
                  <a:gd name="T55" fmla="*/ 449 h 558"/>
                  <a:gd name="T56" fmla="*/ 292 w 546"/>
                  <a:gd name="T57" fmla="*/ 431 h 558"/>
                  <a:gd name="T58" fmla="*/ 308 w 546"/>
                  <a:gd name="T59" fmla="*/ 394 h 558"/>
                  <a:gd name="T60" fmla="*/ 316 w 546"/>
                  <a:gd name="T61" fmla="*/ 354 h 558"/>
                  <a:gd name="T62" fmla="*/ 322 w 546"/>
                  <a:gd name="T63" fmla="*/ 309 h 558"/>
                  <a:gd name="T64" fmla="*/ 322 w 546"/>
                  <a:gd name="T65" fmla="*/ 285 h 558"/>
                  <a:gd name="T66" fmla="*/ 546 w 546"/>
                  <a:gd name="T67" fmla="*/ 285 h 558"/>
                  <a:gd name="T68" fmla="*/ 546 w 546"/>
                  <a:gd name="T69" fmla="*/ 204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46" h="558">
                    <a:moveTo>
                      <a:pt x="546" y="204"/>
                    </a:moveTo>
                    <a:lnTo>
                      <a:pt x="546" y="204"/>
                    </a:lnTo>
                    <a:lnTo>
                      <a:pt x="324" y="204"/>
                    </a:lnTo>
                    <a:lnTo>
                      <a:pt x="324" y="204"/>
                    </a:lnTo>
                    <a:lnTo>
                      <a:pt x="324" y="103"/>
                    </a:lnTo>
                    <a:lnTo>
                      <a:pt x="324" y="103"/>
                    </a:lnTo>
                    <a:lnTo>
                      <a:pt x="397" y="91"/>
                    </a:lnTo>
                    <a:lnTo>
                      <a:pt x="477" y="73"/>
                    </a:lnTo>
                    <a:lnTo>
                      <a:pt x="477" y="73"/>
                    </a:lnTo>
                    <a:lnTo>
                      <a:pt x="429" y="0"/>
                    </a:lnTo>
                    <a:lnTo>
                      <a:pt x="429" y="0"/>
                    </a:lnTo>
                    <a:lnTo>
                      <a:pt x="397" y="8"/>
                    </a:lnTo>
                    <a:lnTo>
                      <a:pt x="360" y="16"/>
                    </a:lnTo>
                    <a:lnTo>
                      <a:pt x="320" y="24"/>
                    </a:lnTo>
                    <a:lnTo>
                      <a:pt x="273" y="30"/>
                    </a:lnTo>
                    <a:lnTo>
                      <a:pt x="223" y="37"/>
                    </a:lnTo>
                    <a:lnTo>
                      <a:pt x="168" y="43"/>
                    </a:lnTo>
                    <a:lnTo>
                      <a:pt x="45" y="49"/>
                    </a:lnTo>
                    <a:lnTo>
                      <a:pt x="45" y="49"/>
                    </a:lnTo>
                    <a:lnTo>
                      <a:pt x="67" y="130"/>
                    </a:lnTo>
                    <a:lnTo>
                      <a:pt x="67" y="130"/>
                    </a:lnTo>
                    <a:lnTo>
                      <a:pt x="134" y="125"/>
                    </a:lnTo>
                    <a:lnTo>
                      <a:pt x="237" y="115"/>
                    </a:lnTo>
                    <a:lnTo>
                      <a:pt x="237" y="115"/>
                    </a:lnTo>
                    <a:lnTo>
                      <a:pt x="237" y="204"/>
                    </a:lnTo>
                    <a:lnTo>
                      <a:pt x="237" y="204"/>
                    </a:lnTo>
                    <a:lnTo>
                      <a:pt x="0" y="204"/>
                    </a:lnTo>
                    <a:lnTo>
                      <a:pt x="0" y="204"/>
                    </a:lnTo>
                    <a:lnTo>
                      <a:pt x="0" y="285"/>
                    </a:lnTo>
                    <a:lnTo>
                      <a:pt x="0" y="285"/>
                    </a:lnTo>
                    <a:lnTo>
                      <a:pt x="235" y="285"/>
                    </a:lnTo>
                    <a:lnTo>
                      <a:pt x="235" y="285"/>
                    </a:lnTo>
                    <a:lnTo>
                      <a:pt x="235" y="305"/>
                    </a:lnTo>
                    <a:lnTo>
                      <a:pt x="235" y="324"/>
                    </a:lnTo>
                    <a:lnTo>
                      <a:pt x="231" y="340"/>
                    </a:lnTo>
                    <a:lnTo>
                      <a:pt x="227" y="358"/>
                    </a:lnTo>
                    <a:lnTo>
                      <a:pt x="223" y="372"/>
                    </a:lnTo>
                    <a:lnTo>
                      <a:pt x="217" y="386"/>
                    </a:lnTo>
                    <a:lnTo>
                      <a:pt x="209" y="400"/>
                    </a:lnTo>
                    <a:lnTo>
                      <a:pt x="199" y="412"/>
                    </a:lnTo>
                    <a:lnTo>
                      <a:pt x="199" y="412"/>
                    </a:lnTo>
                    <a:lnTo>
                      <a:pt x="176" y="433"/>
                    </a:lnTo>
                    <a:lnTo>
                      <a:pt x="152" y="453"/>
                    </a:lnTo>
                    <a:lnTo>
                      <a:pt x="122" y="471"/>
                    </a:lnTo>
                    <a:lnTo>
                      <a:pt x="87" y="485"/>
                    </a:lnTo>
                    <a:lnTo>
                      <a:pt x="87" y="485"/>
                    </a:lnTo>
                    <a:lnTo>
                      <a:pt x="150" y="558"/>
                    </a:lnTo>
                    <a:lnTo>
                      <a:pt x="150" y="558"/>
                    </a:lnTo>
                    <a:lnTo>
                      <a:pt x="172" y="546"/>
                    </a:lnTo>
                    <a:lnTo>
                      <a:pt x="192" y="532"/>
                    </a:lnTo>
                    <a:lnTo>
                      <a:pt x="213" y="520"/>
                    </a:lnTo>
                    <a:lnTo>
                      <a:pt x="229" y="505"/>
                    </a:lnTo>
                    <a:lnTo>
                      <a:pt x="245" y="493"/>
                    </a:lnTo>
                    <a:lnTo>
                      <a:pt x="259" y="477"/>
                    </a:lnTo>
                    <a:lnTo>
                      <a:pt x="271" y="463"/>
                    </a:lnTo>
                    <a:lnTo>
                      <a:pt x="283" y="449"/>
                    </a:lnTo>
                    <a:lnTo>
                      <a:pt x="283" y="449"/>
                    </a:lnTo>
                    <a:lnTo>
                      <a:pt x="292" y="431"/>
                    </a:lnTo>
                    <a:lnTo>
                      <a:pt x="300" y="415"/>
                    </a:lnTo>
                    <a:lnTo>
                      <a:pt x="308" y="394"/>
                    </a:lnTo>
                    <a:lnTo>
                      <a:pt x="312" y="374"/>
                    </a:lnTo>
                    <a:lnTo>
                      <a:pt x="316" y="354"/>
                    </a:lnTo>
                    <a:lnTo>
                      <a:pt x="320" y="332"/>
                    </a:lnTo>
                    <a:lnTo>
                      <a:pt x="322" y="309"/>
                    </a:lnTo>
                    <a:lnTo>
                      <a:pt x="322" y="285"/>
                    </a:lnTo>
                    <a:lnTo>
                      <a:pt x="322" y="285"/>
                    </a:lnTo>
                    <a:lnTo>
                      <a:pt x="546" y="285"/>
                    </a:lnTo>
                    <a:lnTo>
                      <a:pt x="546" y="285"/>
                    </a:lnTo>
                    <a:lnTo>
                      <a:pt x="546" y="204"/>
                    </a:lnTo>
                    <a:lnTo>
                      <a:pt x="546" y="20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30" name="Freeform 38">
                <a:extLst>
                  <a:ext uri="{FF2B5EF4-FFF2-40B4-BE49-F238E27FC236}">
                    <a16:creationId xmlns="" xmlns:a16="http://schemas.microsoft.com/office/drawing/2014/main" id="{1CF36CD5-FAEC-4F97-B76F-BA19BC40F399}"/>
                  </a:ext>
                </a:extLst>
              </p:cNvPr>
              <p:cNvSpPr>
                <a:spLocks noEditPoints="1"/>
              </p:cNvSpPr>
              <p:nvPr/>
            </p:nvSpPr>
            <p:spPr bwMode="auto">
              <a:xfrm>
                <a:off x="22892" y="157"/>
                <a:ext cx="538" cy="501"/>
              </a:xfrm>
              <a:custGeom>
                <a:avLst/>
                <a:gdLst>
                  <a:gd name="T0" fmla="*/ 265 w 538"/>
                  <a:gd name="T1" fmla="*/ 82 h 501"/>
                  <a:gd name="T2" fmla="*/ 303 w 538"/>
                  <a:gd name="T3" fmla="*/ 82 h 501"/>
                  <a:gd name="T4" fmla="*/ 354 w 538"/>
                  <a:gd name="T5" fmla="*/ 93 h 501"/>
                  <a:gd name="T6" fmla="*/ 396 w 538"/>
                  <a:gd name="T7" fmla="*/ 113 h 501"/>
                  <a:gd name="T8" fmla="*/ 421 w 538"/>
                  <a:gd name="T9" fmla="*/ 133 h 501"/>
                  <a:gd name="T10" fmla="*/ 445 w 538"/>
                  <a:gd name="T11" fmla="*/ 169 h 501"/>
                  <a:gd name="T12" fmla="*/ 455 w 538"/>
                  <a:gd name="T13" fmla="*/ 212 h 501"/>
                  <a:gd name="T14" fmla="*/ 455 w 538"/>
                  <a:gd name="T15" fmla="*/ 242 h 501"/>
                  <a:gd name="T16" fmla="*/ 445 w 538"/>
                  <a:gd name="T17" fmla="*/ 287 h 501"/>
                  <a:gd name="T18" fmla="*/ 421 w 538"/>
                  <a:gd name="T19" fmla="*/ 327 h 501"/>
                  <a:gd name="T20" fmla="*/ 384 w 538"/>
                  <a:gd name="T21" fmla="*/ 365 h 501"/>
                  <a:gd name="T22" fmla="*/ 271 w 538"/>
                  <a:gd name="T23" fmla="*/ 432 h 501"/>
                  <a:gd name="T24" fmla="*/ 326 w 538"/>
                  <a:gd name="T25" fmla="*/ 501 h 501"/>
                  <a:gd name="T26" fmla="*/ 390 w 538"/>
                  <a:gd name="T27" fmla="*/ 466 h 501"/>
                  <a:gd name="T28" fmla="*/ 445 w 538"/>
                  <a:gd name="T29" fmla="*/ 422 h 501"/>
                  <a:gd name="T30" fmla="*/ 477 w 538"/>
                  <a:gd name="T31" fmla="*/ 390 h 501"/>
                  <a:gd name="T32" fmla="*/ 514 w 538"/>
                  <a:gd name="T33" fmla="*/ 333 h 501"/>
                  <a:gd name="T34" fmla="*/ 534 w 538"/>
                  <a:gd name="T35" fmla="*/ 270 h 501"/>
                  <a:gd name="T36" fmla="*/ 538 w 538"/>
                  <a:gd name="T37" fmla="*/ 226 h 501"/>
                  <a:gd name="T38" fmla="*/ 528 w 538"/>
                  <a:gd name="T39" fmla="*/ 157 h 501"/>
                  <a:gd name="T40" fmla="*/ 499 w 538"/>
                  <a:gd name="T41" fmla="*/ 99 h 501"/>
                  <a:gd name="T42" fmla="*/ 469 w 538"/>
                  <a:gd name="T43" fmla="*/ 64 h 501"/>
                  <a:gd name="T44" fmla="*/ 411 w 538"/>
                  <a:gd name="T45" fmla="*/ 26 h 501"/>
                  <a:gd name="T46" fmla="*/ 342 w 538"/>
                  <a:gd name="T47" fmla="*/ 4 h 501"/>
                  <a:gd name="T48" fmla="*/ 289 w 538"/>
                  <a:gd name="T49" fmla="*/ 0 h 501"/>
                  <a:gd name="T50" fmla="*/ 200 w 538"/>
                  <a:gd name="T51" fmla="*/ 12 h 501"/>
                  <a:gd name="T52" fmla="*/ 124 w 538"/>
                  <a:gd name="T53" fmla="*/ 46 h 501"/>
                  <a:gd name="T54" fmla="*/ 81 w 538"/>
                  <a:gd name="T55" fmla="*/ 82 h 501"/>
                  <a:gd name="T56" fmla="*/ 33 w 538"/>
                  <a:gd name="T57" fmla="*/ 149 h 501"/>
                  <a:gd name="T58" fmla="*/ 4 w 538"/>
                  <a:gd name="T59" fmla="*/ 222 h 501"/>
                  <a:gd name="T60" fmla="*/ 0 w 538"/>
                  <a:gd name="T61" fmla="*/ 276 h 501"/>
                  <a:gd name="T62" fmla="*/ 4 w 538"/>
                  <a:gd name="T63" fmla="*/ 331 h 501"/>
                  <a:gd name="T64" fmla="*/ 22 w 538"/>
                  <a:gd name="T65" fmla="*/ 380 h 501"/>
                  <a:gd name="T66" fmla="*/ 39 w 538"/>
                  <a:gd name="T67" fmla="*/ 408 h 501"/>
                  <a:gd name="T68" fmla="*/ 71 w 538"/>
                  <a:gd name="T69" fmla="*/ 440 h 501"/>
                  <a:gd name="T70" fmla="*/ 105 w 538"/>
                  <a:gd name="T71" fmla="*/ 456 h 501"/>
                  <a:gd name="T72" fmla="*/ 132 w 538"/>
                  <a:gd name="T73" fmla="*/ 460 h 501"/>
                  <a:gd name="T74" fmla="*/ 180 w 538"/>
                  <a:gd name="T75" fmla="*/ 446 h 501"/>
                  <a:gd name="T76" fmla="*/ 206 w 538"/>
                  <a:gd name="T77" fmla="*/ 420 h 501"/>
                  <a:gd name="T78" fmla="*/ 253 w 538"/>
                  <a:gd name="T79" fmla="*/ 329 h 501"/>
                  <a:gd name="T80" fmla="*/ 285 w 538"/>
                  <a:gd name="T81" fmla="*/ 234 h 501"/>
                  <a:gd name="T82" fmla="*/ 309 w 538"/>
                  <a:gd name="T83" fmla="*/ 109 h 501"/>
                  <a:gd name="T84" fmla="*/ 202 w 538"/>
                  <a:gd name="T85" fmla="*/ 214 h 501"/>
                  <a:gd name="T86" fmla="*/ 168 w 538"/>
                  <a:gd name="T87" fmla="*/ 315 h 501"/>
                  <a:gd name="T88" fmla="*/ 144 w 538"/>
                  <a:gd name="T89" fmla="*/ 361 h 501"/>
                  <a:gd name="T90" fmla="*/ 132 w 538"/>
                  <a:gd name="T91" fmla="*/ 369 h 501"/>
                  <a:gd name="T92" fmla="*/ 117 w 538"/>
                  <a:gd name="T93" fmla="*/ 369 h 501"/>
                  <a:gd name="T94" fmla="*/ 99 w 538"/>
                  <a:gd name="T95" fmla="*/ 343 h 501"/>
                  <a:gd name="T96" fmla="*/ 89 w 538"/>
                  <a:gd name="T97" fmla="*/ 313 h 501"/>
                  <a:gd name="T98" fmla="*/ 85 w 538"/>
                  <a:gd name="T99" fmla="*/ 283 h 501"/>
                  <a:gd name="T100" fmla="*/ 91 w 538"/>
                  <a:gd name="T101" fmla="*/ 234 h 501"/>
                  <a:gd name="T102" fmla="*/ 107 w 538"/>
                  <a:gd name="T103" fmla="*/ 190 h 501"/>
                  <a:gd name="T104" fmla="*/ 148 w 538"/>
                  <a:gd name="T105" fmla="*/ 135 h 501"/>
                  <a:gd name="T106" fmla="*/ 184 w 538"/>
                  <a:gd name="T107" fmla="*/ 107 h 501"/>
                  <a:gd name="T108" fmla="*/ 229 w 538"/>
                  <a:gd name="T109" fmla="*/ 88 h 501"/>
                  <a:gd name="T110" fmla="*/ 202 w 538"/>
                  <a:gd name="T111" fmla="*/ 214 h 5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38" h="501">
                    <a:moveTo>
                      <a:pt x="247" y="84"/>
                    </a:moveTo>
                    <a:lnTo>
                      <a:pt x="247" y="84"/>
                    </a:lnTo>
                    <a:lnTo>
                      <a:pt x="265" y="82"/>
                    </a:lnTo>
                    <a:lnTo>
                      <a:pt x="285" y="80"/>
                    </a:lnTo>
                    <a:lnTo>
                      <a:pt x="285" y="80"/>
                    </a:lnTo>
                    <a:lnTo>
                      <a:pt x="303" y="82"/>
                    </a:lnTo>
                    <a:lnTo>
                      <a:pt x="322" y="84"/>
                    </a:lnTo>
                    <a:lnTo>
                      <a:pt x="340" y="86"/>
                    </a:lnTo>
                    <a:lnTo>
                      <a:pt x="354" y="93"/>
                    </a:lnTo>
                    <a:lnTo>
                      <a:pt x="370" y="99"/>
                    </a:lnTo>
                    <a:lnTo>
                      <a:pt x="384" y="105"/>
                    </a:lnTo>
                    <a:lnTo>
                      <a:pt x="396" y="113"/>
                    </a:lnTo>
                    <a:lnTo>
                      <a:pt x="409" y="123"/>
                    </a:lnTo>
                    <a:lnTo>
                      <a:pt x="409" y="123"/>
                    </a:lnTo>
                    <a:lnTo>
                      <a:pt x="421" y="133"/>
                    </a:lnTo>
                    <a:lnTo>
                      <a:pt x="429" y="145"/>
                    </a:lnTo>
                    <a:lnTo>
                      <a:pt x="437" y="157"/>
                    </a:lnTo>
                    <a:lnTo>
                      <a:pt x="445" y="169"/>
                    </a:lnTo>
                    <a:lnTo>
                      <a:pt x="449" y="183"/>
                    </a:lnTo>
                    <a:lnTo>
                      <a:pt x="453" y="196"/>
                    </a:lnTo>
                    <a:lnTo>
                      <a:pt x="455" y="212"/>
                    </a:lnTo>
                    <a:lnTo>
                      <a:pt x="457" y="226"/>
                    </a:lnTo>
                    <a:lnTo>
                      <a:pt x="457" y="226"/>
                    </a:lnTo>
                    <a:lnTo>
                      <a:pt x="455" y="242"/>
                    </a:lnTo>
                    <a:lnTo>
                      <a:pt x="453" y="256"/>
                    </a:lnTo>
                    <a:lnTo>
                      <a:pt x="451" y="270"/>
                    </a:lnTo>
                    <a:lnTo>
                      <a:pt x="445" y="287"/>
                    </a:lnTo>
                    <a:lnTo>
                      <a:pt x="439" y="301"/>
                    </a:lnTo>
                    <a:lnTo>
                      <a:pt x="431" y="313"/>
                    </a:lnTo>
                    <a:lnTo>
                      <a:pt x="421" y="327"/>
                    </a:lnTo>
                    <a:lnTo>
                      <a:pt x="411" y="339"/>
                    </a:lnTo>
                    <a:lnTo>
                      <a:pt x="396" y="353"/>
                    </a:lnTo>
                    <a:lnTo>
                      <a:pt x="384" y="365"/>
                    </a:lnTo>
                    <a:lnTo>
                      <a:pt x="352" y="390"/>
                    </a:lnTo>
                    <a:lnTo>
                      <a:pt x="314" y="412"/>
                    </a:lnTo>
                    <a:lnTo>
                      <a:pt x="271" y="432"/>
                    </a:lnTo>
                    <a:lnTo>
                      <a:pt x="271" y="432"/>
                    </a:lnTo>
                    <a:lnTo>
                      <a:pt x="326" y="501"/>
                    </a:lnTo>
                    <a:lnTo>
                      <a:pt x="326" y="501"/>
                    </a:lnTo>
                    <a:lnTo>
                      <a:pt x="348" y="491"/>
                    </a:lnTo>
                    <a:lnTo>
                      <a:pt x="370" y="479"/>
                    </a:lnTo>
                    <a:lnTo>
                      <a:pt x="390" y="466"/>
                    </a:lnTo>
                    <a:lnTo>
                      <a:pt x="409" y="452"/>
                    </a:lnTo>
                    <a:lnTo>
                      <a:pt x="427" y="438"/>
                    </a:lnTo>
                    <a:lnTo>
                      <a:pt x="445" y="422"/>
                    </a:lnTo>
                    <a:lnTo>
                      <a:pt x="461" y="406"/>
                    </a:lnTo>
                    <a:lnTo>
                      <a:pt x="477" y="390"/>
                    </a:lnTo>
                    <a:lnTo>
                      <a:pt x="477" y="390"/>
                    </a:lnTo>
                    <a:lnTo>
                      <a:pt x="491" y="371"/>
                    </a:lnTo>
                    <a:lnTo>
                      <a:pt x="504" y="353"/>
                    </a:lnTo>
                    <a:lnTo>
                      <a:pt x="514" y="333"/>
                    </a:lnTo>
                    <a:lnTo>
                      <a:pt x="522" y="313"/>
                    </a:lnTo>
                    <a:lnTo>
                      <a:pt x="530" y="293"/>
                    </a:lnTo>
                    <a:lnTo>
                      <a:pt x="534" y="270"/>
                    </a:lnTo>
                    <a:lnTo>
                      <a:pt x="536" y="248"/>
                    </a:lnTo>
                    <a:lnTo>
                      <a:pt x="538" y="226"/>
                    </a:lnTo>
                    <a:lnTo>
                      <a:pt x="538" y="226"/>
                    </a:lnTo>
                    <a:lnTo>
                      <a:pt x="536" y="202"/>
                    </a:lnTo>
                    <a:lnTo>
                      <a:pt x="534" y="179"/>
                    </a:lnTo>
                    <a:lnTo>
                      <a:pt x="528" y="157"/>
                    </a:lnTo>
                    <a:lnTo>
                      <a:pt x="520" y="137"/>
                    </a:lnTo>
                    <a:lnTo>
                      <a:pt x="510" y="117"/>
                    </a:lnTo>
                    <a:lnTo>
                      <a:pt x="499" y="99"/>
                    </a:lnTo>
                    <a:lnTo>
                      <a:pt x="485" y="80"/>
                    </a:lnTo>
                    <a:lnTo>
                      <a:pt x="469" y="64"/>
                    </a:lnTo>
                    <a:lnTo>
                      <a:pt x="469" y="64"/>
                    </a:lnTo>
                    <a:lnTo>
                      <a:pt x="451" y="50"/>
                    </a:lnTo>
                    <a:lnTo>
                      <a:pt x="431" y="36"/>
                    </a:lnTo>
                    <a:lnTo>
                      <a:pt x="411" y="26"/>
                    </a:lnTo>
                    <a:lnTo>
                      <a:pt x="390" y="16"/>
                    </a:lnTo>
                    <a:lnTo>
                      <a:pt x="366" y="10"/>
                    </a:lnTo>
                    <a:lnTo>
                      <a:pt x="342" y="4"/>
                    </a:lnTo>
                    <a:lnTo>
                      <a:pt x="316" y="2"/>
                    </a:lnTo>
                    <a:lnTo>
                      <a:pt x="289" y="0"/>
                    </a:lnTo>
                    <a:lnTo>
                      <a:pt x="289" y="0"/>
                    </a:lnTo>
                    <a:lnTo>
                      <a:pt x="257" y="2"/>
                    </a:lnTo>
                    <a:lnTo>
                      <a:pt x="229" y="6"/>
                    </a:lnTo>
                    <a:lnTo>
                      <a:pt x="200" y="12"/>
                    </a:lnTo>
                    <a:lnTo>
                      <a:pt x="174" y="22"/>
                    </a:lnTo>
                    <a:lnTo>
                      <a:pt x="148" y="32"/>
                    </a:lnTo>
                    <a:lnTo>
                      <a:pt x="124" y="46"/>
                    </a:lnTo>
                    <a:lnTo>
                      <a:pt x="101" y="64"/>
                    </a:lnTo>
                    <a:lnTo>
                      <a:pt x="81" y="82"/>
                    </a:lnTo>
                    <a:lnTo>
                      <a:pt x="81" y="82"/>
                    </a:lnTo>
                    <a:lnTo>
                      <a:pt x="61" y="105"/>
                    </a:lnTo>
                    <a:lnTo>
                      <a:pt x="45" y="127"/>
                    </a:lnTo>
                    <a:lnTo>
                      <a:pt x="33" y="149"/>
                    </a:lnTo>
                    <a:lnTo>
                      <a:pt x="20" y="173"/>
                    </a:lnTo>
                    <a:lnTo>
                      <a:pt x="10" y="198"/>
                    </a:lnTo>
                    <a:lnTo>
                      <a:pt x="4" y="222"/>
                    </a:lnTo>
                    <a:lnTo>
                      <a:pt x="0" y="248"/>
                    </a:lnTo>
                    <a:lnTo>
                      <a:pt x="0" y="276"/>
                    </a:lnTo>
                    <a:lnTo>
                      <a:pt x="0" y="276"/>
                    </a:lnTo>
                    <a:lnTo>
                      <a:pt x="0" y="295"/>
                    </a:lnTo>
                    <a:lnTo>
                      <a:pt x="2" y="313"/>
                    </a:lnTo>
                    <a:lnTo>
                      <a:pt x="4" y="331"/>
                    </a:lnTo>
                    <a:lnTo>
                      <a:pt x="10" y="349"/>
                    </a:lnTo>
                    <a:lnTo>
                      <a:pt x="14" y="365"/>
                    </a:lnTo>
                    <a:lnTo>
                      <a:pt x="22" y="380"/>
                    </a:lnTo>
                    <a:lnTo>
                      <a:pt x="31" y="394"/>
                    </a:lnTo>
                    <a:lnTo>
                      <a:pt x="39" y="408"/>
                    </a:lnTo>
                    <a:lnTo>
                      <a:pt x="39" y="408"/>
                    </a:lnTo>
                    <a:lnTo>
                      <a:pt x="49" y="420"/>
                    </a:lnTo>
                    <a:lnTo>
                      <a:pt x="59" y="430"/>
                    </a:lnTo>
                    <a:lnTo>
                      <a:pt x="71" y="440"/>
                    </a:lnTo>
                    <a:lnTo>
                      <a:pt x="83" y="446"/>
                    </a:lnTo>
                    <a:lnTo>
                      <a:pt x="93" y="452"/>
                    </a:lnTo>
                    <a:lnTo>
                      <a:pt x="105" y="456"/>
                    </a:lnTo>
                    <a:lnTo>
                      <a:pt x="119" y="460"/>
                    </a:lnTo>
                    <a:lnTo>
                      <a:pt x="132" y="460"/>
                    </a:lnTo>
                    <a:lnTo>
                      <a:pt x="132" y="460"/>
                    </a:lnTo>
                    <a:lnTo>
                      <a:pt x="148" y="458"/>
                    </a:lnTo>
                    <a:lnTo>
                      <a:pt x="164" y="454"/>
                    </a:lnTo>
                    <a:lnTo>
                      <a:pt x="180" y="446"/>
                    </a:lnTo>
                    <a:lnTo>
                      <a:pt x="192" y="436"/>
                    </a:lnTo>
                    <a:lnTo>
                      <a:pt x="192" y="436"/>
                    </a:lnTo>
                    <a:lnTo>
                      <a:pt x="206" y="420"/>
                    </a:lnTo>
                    <a:lnTo>
                      <a:pt x="221" y="396"/>
                    </a:lnTo>
                    <a:lnTo>
                      <a:pt x="237" y="365"/>
                    </a:lnTo>
                    <a:lnTo>
                      <a:pt x="253" y="329"/>
                    </a:lnTo>
                    <a:lnTo>
                      <a:pt x="253" y="329"/>
                    </a:lnTo>
                    <a:lnTo>
                      <a:pt x="271" y="285"/>
                    </a:lnTo>
                    <a:lnTo>
                      <a:pt x="285" y="234"/>
                    </a:lnTo>
                    <a:lnTo>
                      <a:pt x="299" y="175"/>
                    </a:lnTo>
                    <a:lnTo>
                      <a:pt x="309" y="109"/>
                    </a:lnTo>
                    <a:lnTo>
                      <a:pt x="309" y="109"/>
                    </a:lnTo>
                    <a:lnTo>
                      <a:pt x="247" y="84"/>
                    </a:lnTo>
                    <a:lnTo>
                      <a:pt x="247" y="84"/>
                    </a:lnTo>
                    <a:close/>
                    <a:moveTo>
                      <a:pt x="202" y="214"/>
                    </a:moveTo>
                    <a:lnTo>
                      <a:pt x="202" y="214"/>
                    </a:lnTo>
                    <a:lnTo>
                      <a:pt x="186" y="268"/>
                    </a:lnTo>
                    <a:lnTo>
                      <a:pt x="168" y="315"/>
                    </a:lnTo>
                    <a:lnTo>
                      <a:pt x="168" y="315"/>
                    </a:lnTo>
                    <a:lnTo>
                      <a:pt x="150" y="351"/>
                    </a:lnTo>
                    <a:lnTo>
                      <a:pt x="144" y="361"/>
                    </a:lnTo>
                    <a:lnTo>
                      <a:pt x="140" y="367"/>
                    </a:lnTo>
                    <a:lnTo>
                      <a:pt x="140" y="367"/>
                    </a:lnTo>
                    <a:lnTo>
                      <a:pt x="132" y="369"/>
                    </a:lnTo>
                    <a:lnTo>
                      <a:pt x="126" y="371"/>
                    </a:lnTo>
                    <a:lnTo>
                      <a:pt x="126" y="371"/>
                    </a:lnTo>
                    <a:lnTo>
                      <a:pt x="117" y="369"/>
                    </a:lnTo>
                    <a:lnTo>
                      <a:pt x="111" y="363"/>
                    </a:lnTo>
                    <a:lnTo>
                      <a:pt x="105" y="355"/>
                    </a:lnTo>
                    <a:lnTo>
                      <a:pt x="99" y="343"/>
                    </a:lnTo>
                    <a:lnTo>
                      <a:pt x="99" y="343"/>
                    </a:lnTo>
                    <a:lnTo>
                      <a:pt x="93" y="329"/>
                    </a:lnTo>
                    <a:lnTo>
                      <a:pt x="89" y="313"/>
                    </a:lnTo>
                    <a:lnTo>
                      <a:pt x="87" y="299"/>
                    </a:lnTo>
                    <a:lnTo>
                      <a:pt x="85" y="283"/>
                    </a:lnTo>
                    <a:lnTo>
                      <a:pt x="85" y="283"/>
                    </a:lnTo>
                    <a:lnTo>
                      <a:pt x="85" y="266"/>
                    </a:lnTo>
                    <a:lnTo>
                      <a:pt x="87" y="250"/>
                    </a:lnTo>
                    <a:lnTo>
                      <a:pt x="91" y="234"/>
                    </a:lnTo>
                    <a:lnTo>
                      <a:pt x="95" y="218"/>
                    </a:lnTo>
                    <a:lnTo>
                      <a:pt x="101" y="204"/>
                    </a:lnTo>
                    <a:lnTo>
                      <a:pt x="107" y="190"/>
                    </a:lnTo>
                    <a:lnTo>
                      <a:pt x="126" y="161"/>
                    </a:lnTo>
                    <a:lnTo>
                      <a:pt x="126" y="161"/>
                    </a:lnTo>
                    <a:lnTo>
                      <a:pt x="148" y="135"/>
                    </a:lnTo>
                    <a:lnTo>
                      <a:pt x="158" y="125"/>
                    </a:lnTo>
                    <a:lnTo>
                      <a:pt x="172" y="115"/>
                    </a:lnTo>
                    <a:lnTo>
                      <a:pt x="184" y="107"/>
                    </a:lnTo>
                    <a:lnTo>
                      <a:pt x="198" y="99"/>
                    </a:lnTo>
                    <a:lnTo>
                      <a:pt x="212" y="95"/>
                    </a:lnTo>
                    <a:lnTo>
                      <a:pt x="229" y="88"/>
                    </a:lnTo>
                    <a:lnTo>
                      <a:pt x="229" y="88"/>
                    </a:lnTo>
                    <a:lnTo>
                      <a:pt x="216" y="155"/>
                    </a:lnTo>
                    <a:lnTo>
                      <a:pt x="202" y="214"/>
                    </a:lnTo>
                    <a:lnTo>
                      <a:pt x="202" y="21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31" name="Freeform 39">
                <a:extLst>
                  <a:ext uri="{FF2B5EF4-FFF2-40B4-BE49-F238E27FC236}">
                    <a16:creationId xmlns="" xmlns:a16="http://schemas.microsoft.com/office/drawing/2014/main" id="{4B719ACE-0F3A-45FC-9548-2CE433686F49}"/>
                  </a:ext>
                </a:extLst>
              </p:cNvPr>
              <p:cNvSpPr>
                <a:spLocks noEditPoints="1"/>
              </p:cNvSpPr>
              <p:nvPr/>
            </p:nvSpPr>
            <p:spPr bwMode="auto">
              <a:xfrm>
                <a:off x="23507" y="104"/>
                <a:ext cx="564" cy="594"/>
              </a:xfrm>
              <a:custGeom>
                <a:avLst/>
                <a:gdLst>
                  <a:gd name="T0" fmla="*/ 297 w 564"/>
                  <a:gd name="T1" fmla="*/ 212 h 594"/>
                  <a:gd name="T2" fmla="*/ 485 w 564"/>
                  <a:gd name="T3" fmla="*/ 212 h 594"/>
                  <a:gd name="T4" fmla="*/ 483 w 564"/>
                  <a:gd name="T5" fmla="*/ 499 h 594"/>
                  <a:gd name="T6" fmla="*/ 471 w 564"/>
                  <a:gd name="T7" fmla="*/ 517 h 594"/>
                  <a:gd name="T8" fmla="*/ 459 w 564"/>
                  <a:gd name="T9" fmla="*/ 519 h 594"/>
                  <a:gd name="T10" fmla="*/ 392 w 564"/>
                  <a:gd name="T11" fmla="*/ 519 h 594"/>
                  <a:gd name="T12" fmla="*/ 408 w 564"/>
                  <a:gd name="T13" fmla="*/ 594 h 594"/>
                  <a:gd name="T14" fmla="*/ 493 w 564"/>
                  <a:gd name="T15" fmla="*/ 590 h 594"/>
                  <a:gd name="T16" fmla="*/ 535 w 564"/>
                  <a:gd name="T17" fmla="*/ 578 h 594"/>
                  <a:gd name="T18" fmla="*/ 558 w 564"/>
                  <a:gd name="T19" fmla="*/ 546 h 594"/>
                  <a:gd name="T20" fmla="*/ 564 w 564"/>
                  <a:gd name="T21" fmla="*/ 513 h 594"/>
                  <a:gd name="T22" fmla="*/ 297 w 564"/>
                  <a:gd name="T23" fmla="*/ 0 h 594"/>
                  <a:gd name="T24" fmla="*/ 0 w 564"/>
                  <a:gd name="T25" fmla="*/ 0 h 594"/>
                  <a:gd name="T26" fmla="*/ 79 w 564"/>
                  <a:gd name="T27" fmla="*/ 590 h 594"/>
                  <a:gd name="T28" fmla="*/ 79 w 564"/>
                  <a:gd name="T29" fmla="*/ 212 h 594"/>
                  <a:gd name="T30" fmla="*/ 260 w 564"/>
                  <a:gd name="T31" fmla="*/ 0 h 594"/>
                  <a:gd name="T32" fmla="*/ 0 w 564"/>
                  <a:gd name="T33" fmla="*/ 0 h 594"/>
                  <a:gd name="T34" fmla="*/ 169 w 564"/>
                  <a:gd name="T35" fmla="*/ 422 h 594"/>
                  <a:gd name="T36" fmla="*/ 163 w 564"/>
                  <a:gd name="T37" fmla="*/ 451 h 594"/>
                  <a:gd name="T38" fmla="*/ 139 w 564"/>
                  <a:gd name="T39" fmla="*/ 489 h 594"/>
                  <a:gd name="T40" fmla="*/ 99 w 564"/>
                  <a:gd name="T41" fmla="*/ 521 h 594"/>
                  <a:gd name="T42" fmla="*/ 159 w 564"/>
                  <a:gd name="T43" fmla="*/ 570 h 594"/>
                  <a:gd name="T44" fmla="*/ 194 w 564"/>
                  <a:gd name="T45" fmla="*/ 538 h 594"/>
                  <a:gd name="T46" fmla="*/ 230 w 564"/>
                  <a:gd name="T47" fmla="*/ 485 h 594"/>
                  <a:gd name="T48" fmla="*/ 248 w 564"/>
                  <a:gd name="T49" fmla="*/ 422 h 594"/>
                  <a:gd name="T50" fmla="*/ 315 w 564"/>
                  <a:gd name="T51" fmla="*/ 422 h 594"/>
                  <a:gd name="T52" fmla="*/ 390 w 564"/>
                  <a:gd name="T53" fmla="*/ 560 h 594"/>
                  <a:gd name="T54" fmla="*/ 390 w 564"/>
                  <a:gd name="T55" fmla="*/ 422 h 594"/>
                  <a:gd name="T56" fmla="*/ 465 w 564"/>
                  <a:gd name="T57" fmla="*/ 358 h 594"/>
                  <a:gd name="T58" fmla="*/ 390 w 564"/>
                  <a:gd name="T59" fmla="*/ 358 h 594"/>
                  <a:gd name="T60" fmla="*/ 450 w 564"/>
                  <a:gd name="T61" fmla="*/ 309 h 594"/>
                  <a:gd name="T62" fmla="*/ 450 w 564"/>
                  <a:gd name="T63" fmla="*/ 243 h 594"/>
                  <a:gd name="T64" fmla="*/ 121 w 564"/>
                  <a:gd name="T65" fmla="*/ 309 h 594"/>
                  <a:gd name="T66" fmla="*/ 178 w 564"/>
                  <a:gd name="T67" fmla="*/ 309 h 594"/>
                  <a:gd name="T68" fmla="*/ 99 w 564"/>
                  <a:gd name="T69" fmla="*/ 358 h 594"/>
                  <a:gd name="T70" fmla="*/ 99 w 564"/>
                  <a:gd name="T71" fmla="*/ 422 h 594"/>
                  <a:gd name="T72" fmla="*/ 366 w 564"/>
                  <a:gd name="T73" fmla="*/ 85 h 594"/>
                  <a:gd name="T74" fmla="*/ 366 w 564"/>
                  <a:gd name="T75" fmla="*/ 55 h 594"/>
                  <a:gd name="T76" fmla="*/ 485 w 564"/>
                  <a:gd name="T77" fmla="*/ 85 h 594"/>
                  <a:gd name="T78" fmla="*/ 366 w 564"/>
                  <a:gd name="T79" fmla="*/ 127 h 594"/>
                  <a:gd name="T80" fmla="*/ 485 w 564"/>
                  <a:gd name="T81" fmla="*/ 158 h 594"/>
                  <a:gd name="T82" fmla="*/ 366 w 564"/>
                  <a:gd name="T83" fmla="*/ 158 h 594"/>
                  <a:gd name="T84" fmla="*/ 194 w 564"/>
                  <a:gd name="T85" fmla="*/ 57 h 594"/>
                  <a:gd name="T86" fmla="*/ 194 w 564"/>
                  <a:gd name="T87" fmla="*/ 85 h 594"/>
                  <a:gd name="T88" fmla="*/ 79 w 564"/>
                  <a:gd name="T89" fmla="*/ 57 h 594"/>
                  <a:gd name="T90" fmla="*/ 194 w 564"/>
                  <a:gd name="T91" fmla="*/ 57 h 594"/>
                  <a:gd name="T92" fmla="*/ 79 w 564"/>
                  <a:gd name="T93" fmla="*/ 127 h 594"/>
                  <a:gd name="T94" fmla="*/ 194 w 564"/>
                  <a:gd name="T95" fmla="*/ 127 h 594"/>
                  <a:gd name="T96" fmla="*/ 79 w 564"/>
                  <a:gd name="T97" fmla="*/ 158 h 594"/>
                  <a:gd name="T98" fmla="*/ 252 w 564"/>
                  <a:gd name="T99" fmla="*/ 309 h 594"/>
                  <a:gd name="T100" fmla="*/ 315 w 564"/>
                  <a:gd name="T101" fmla="*/ 358 h 594"/>
                  <a:gd name="T102" fmla="*/ 252 w 564"/>
                  <a:gd name="T103" fmla="*/ 358 h 5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64" h="594">
                    <a:moveTo>
                      <a:pt x="297" y="0"/>
                    </a:moveTo>
                    <a:lnTo>
                      <a:pt x="297" y="0"/>
                    </a:lnTo>
                    <a:lnTo>
                      <a:pt x="297" y="212"/>
                    </a:lnTo>
                    <a:lnTo>
                      <a:pt x="297" y="212"/>
                    </a:lnTo>
                    <a:lnTo>
                      <a:pt x="485" y="212"/>
                    </a:lnTo>
                    <a:lnTo>
                      <a:pt x="485" y="212"/>
                    </a:lnTo>
                    <a:lnTo>
                      <a:pt x="485" y="483"/>
                    </a:lnTo>
                    <a:lnTo>
                      <a:pt x="485" y="483"/>
                    </a:lnTo>
                    <a:lnTo>
                      <a:pt x="483" y="499"/>
                    </a:lnTo>
                    <a:lnTo>
                      <a:pt x="479" y="511"/>
                    </a:lnTo>
                    <a:lnTo>
                      <a:pt x="475" y="515"/>
                    </a:lnTo>
                    <a:lnTo>
                      <a:pt x="471" y="517"/>
                    </a:lnTo>
                    <a:lnTo>
                      <a:pt x="465" y="519"/>
                    </a:lnTo>
                    <a:lnTo>
                      <a:pt x="459" y="519"/>
                    </a:lnTo>
                    <a:lnTo>
                      <a:pt x="459" y="519"/>
                    </a:lnTo>
                    <a:lnTo>
                      <a:pt x="426" y="519"/>
                    </a:lnTo>
                    <a:lnTo>
                      <a:pt x="392" y="519"/>
                    </a:lnTo>
                    <a:lnTo>
                      <a:pt x="392" y="519"/>
                    </a:lnTo>
                    <a:lnTo>
                      <a:pt x="400" y="554"/>
                    </a:lnTo>
                    <a:lnTo>
                      <a:pt x="408" y="594"/>
                    </a:lnTo>
                    <a:lnTo>
                      <a:pt x="408" y="594"/>
                    </a:lnTo>
                    <a:lnTo>
                      <a:pt x="457" y="592"/>
                    </a:lnTo>
                    <a:lnTo>
                      <a:pt x="493" y="590"/>
                    </a:lnTo>
                    <a:lnTo>
                      <a:pt x="493" y="590"/>
                    </a:lnTo>
                    <a:lnTo>
                      <a:pt x="509" y="588"/>
                    </a:lnTo>
                    <a:lnTo>
                      <a:pt x="523" y="584"/>
                    </a:lnTo>
                    <a:lnTo>
                      <a:pt x="535" y="578"/>
                    </a:lnTo>
                    <a:lnTo>
                      <a:pt x="545" y="570"/>
                    </a:lnTo>
                    <a:lnTo>
                      <a:pt x="554" y="558"/>
                    </a:lnTo>
                    <a:lnTo>
                      <a:pt x="558" y="546"/>
                    </a:lnTo>
                    <a:lnTo>
                      <a:pt x="562" y="530"/>
                    </a:lnTo>
                    <a:lnTo>
                      <a:pt x="564" y="513"/>
                    </a:lnTo>
                    <a:lnTo>
                      <a:pt x="564" y="513"/>
                    </a:lnTo>
                    <a:lnTo>
                      <a:pt x="564" y="0"/>
                    </a:lnTo>
                    <a:lnTo>
                      <a:pt x="564" y="0"/>
                    </a:lnTo>
                    <a:lnTo>
                      <a:pt x="297" y="0"/>
                    </a:lnTo>
                    <a:lnTo>
                      <a:pt x="297" y="0"/>
                    </a:lnTo>
                    <a:close/>
                    <a:moveTo>
                      <a:pt x="0" y="0"/>
                    </a:moveTo>
                    <a:lnTo>
                      <a:pt x="0" y="0"/>
                    </a:lnTo>
                    <a:lnTo>
                      <a:pt x="0" y="590"/>
                    </a:lnTo>
                    <a:lnTo>
                      <a:pt x="0" y="590"/>
                    </a:lnTo>
                    <a:lnTo>
                      <a:pt x="79" y="590"/>
                    </a:lnTo>
                    <a:lnTo>
                      <a:pt x="79" y="590"/>
                    </a:lnTo>
                    <a:lnTo>
                      <a:pt x="79" y="212"/>
                    </a:lnTo>
                    <a:lnTo>
                      <a:pt x="79" y="212"/>
                    </a:lnTo>
                    <a:lnTo>
                      <a:pt x="260" y="212"/>
                    </a:lnTo>
                    <a:lnTo>
                      <a:pt x="260" y="212"/>
                    </a:lnTo>
                    <a:lnTo>
                      <a:pt x="260" y="0"/>
                    </a:lnTo>
                    <a:lnTo>
                      <a:pt x="260" y="0"/>
                    </a:lnTo>
                    <a:lnTo>
                      <a:pt x="0" y="0"/>
                    </a:lnTo>
                    <a:lnTo>
                      <a:pt x="0" y="0"/>
                    </a:lnTo>
                    <a:close/>
                    <a:moveTo>
                      <a:pt x="99" y="422"/>
                    </a:moveTo>
                    <a:lnTo>
                      <a:pt x="99" y="422"/>
                    </a:lnTo>
                    <a:lnTo>
                      <a:pt x="169" y="422"/>
                    </a:lnTo>
                    <a:lnTo>
                      <a:pt x="169" y="422"/>
                    </a:lnTo>
                    <a:lnTo>
                      <a:pt x="167" y="437"/>
                    </a:lnTo>
                    <a:lnTo>
                      <a:pt x="163" y="451"/>
                    </a:lnTo>
                    <a:lnTo>
                      <a:pt x="157" y="463"/>
                    </a:lnTo>
                    <a:lnTo>
                      <a:pt x="149" y="477"/>
                    </a:lnTo>
                    <a:lnTo>
                      <a:pt x="139" y="489"/>
                    </a:lnTo>
                    <a:lnTo>
                      <a:pt x="127" y="499"/>
                    </a:lnTo>
                    <a:lnTo>
                      <a:pt x="115" y="511"/>
                    </a:lnTo>
                    <a:lnTo>
                      <a:pt x="99" y="521"/>
                    </a:lnTo>
                    <a:lnTo>
                      <a:pt x="99" y="521"/>
                    </a:lnTo>
                    <a:lnTo>
                      <a:pt x="131" y="546"/>
                    </a:lnTo>
                    <a:lnTo>
                      <a:pt x="159" y="570"/>
                    </a:lnTo>
                    <a:lnTo>
                      <a:pt x="159" y="570"/>
                    </a:lnTo>
                    <a:lnTo>
                      <a:pt x="178" y="554"/>
                    </a:lnTo>
                    <a:lnTo>
                      <a:pt x="194" y="538"/>
                    </a:lnTo>
                    <a:lnTo>
                      <a:pt x="210" y="521"/>
                    </a:lnTo>
                    <a:lnTo>
                      <a:pt x="220" y="503"/>
                    </a:lnTo>
                    <a:lnTo>
                      <a:pt x="230" y="485"/>
                    </a:lnTo>
                    <a:lnTo>
                      <a:pt x="238" y="465"/>
                    </a:lnTo>
                    <a:lnTo>
                      <a:pt x="244" y="445"/>
                    </a:lnTo>
                    <a:lnTo>
                      <a:pt x="248" y="422"/>
                    </a:lnTo>
                    <a:lnTo>
                      <a:pt x="248" y="422"/>
                    </a:lnTo>
                    <a:lnTo>
                      <a:pt x="315" y="422"/>
                    </a:lnTo>
                    <a:lnTo>
                      <a:pt x="315" y="422"/>
                    </a:lnTo>
                    <a:lnTo>
                      <a:pt x="315" y="560"/>
                    </a:lnTo>
                    <a:lnTo>
                      <a:pt x="315" y="560"/>
                    </a:lnTo>
                    <a:lnTo>
                      <a:pt x="390" y="560"/>
                    </a:lnTo>
                    <a:lnTo>
                      <a:pt x="390" y="560"/>
                    </a:lnTo>
                    <a:lnTo>
                      <a:pt x="390" y="422"/>
                    </a:lnTo>
                    <a:lnTo>
                      <a:pt x="390" y="422"/>
                    </a:lnTo>
                    <a:lnTo>
                      <a:pt x="465" y="422"/>
                    </a:lnTo>
                    <a:lnTo>
                      <a:pt x="465" y="422"/>
                    </a:lnTo>
                    <a:lnTo>
                      <a:pt x="465" y="358"/>
                    </a:lnTo>
                    <a:lnTo>
                      <a:pt x="465" y="358"/>
                    </a:lnTo>
                    <a:lnTo>
                      <a:pt x="390" y="358"/>
                    </a:lnTo>
                    <a:lnTo>
                      <a:pt x="390" y="358"/>
                    </a:lnTo>
                    <a:lnTo>
                      <a:pt x="390" y="309"/>
                    </a:lnTo>
                    <a:lnTo>
                      <a:pt x="390" y="309"/>
                    </a:lnTo>
                    <a:lnTo>
                      <a:pt x="450" y="309"/>
                    </a:lnTo>
                    <a:lnTo>
                      <a:pt x="450" y="309"/>
                    </a:lnTo>
                    <a:lnTo>
                      <a:pt x="450" y="243"/>
                    </a:lnTo>
                    <a:lnTo>
                      <a:pt x="450" y="243"/>
                    </a:lnTo>
                    <a:lnTo>
                      <a:pt x="121" y="243"/>
                    </a:lnTo>
                    <a:lnTo>
                      <a:pt x="121" y="243"/>
                    </a:lnTo>
                    <a:lnTo>
                      <a:pt x="121" y="309"/>
                    </a:lnTo>
                    <a:lnTo>
                      <a:pt x="121" y="309"/>
                    </a:lnTo>
                    <a:lnTo>
                      <a:pt x="178" y="309"/>
                    </a:lnTo>
                    <a:lnTo>
                      <a:pt x="178" y="309"/>
                    </a:lnTo>
                    <a:lnTo>
                      <a:pt x="178" y="358"/>
                    </a:lnTo>
                    <a:lnTo>
                      <a:pt x="178" y="358"/>
                    </a:lnTo>
                    <a:lnTo>
                      <a:pt x="99" y="358"/>
                    </a:lnTo>
                    <a:lnTo>
                      <a:pt x="99" y="358"/>
                    </a:lnTo>
                    <a:lnTo>
                      <a:pt x="99" y="422"/>
                    </a:lnTo>
                    <a:lnTo>
                      <a:pt x="99" y="422"/>
                    </a:lnTo>
                    <a:close/>
                    <a:moveTo>
                      <a:pt x="485" y="85"/>
                    </a:moveTo>
                    <a:lnTo>
                      <a:pt x="485" y="85"/>
                    </a:lnTo>
                    <a:lnTo>
                      <a:pt x="366" y="85"/>
                    </a:lnTo>
                    <a:lnTo>
                      <a:pt x="366" y="85"/>
                    </a:lnTo>
                    <a:lnTo>
                      <a:pt x="366" y="55"/>
                    </a:lnTo>
                    <a:lnTo>
                      <a:pt x="366" y="55"/>
                    </a:lnTo>
                    <a:lnTo>
                      <a:pt x="485" y="55"/>
                    </a:lnTo>
                    <a:lnTo>
                      <a:pt x="485" y="55"/>
                    </a:lnTo>
                    <a:lnTo>
                      <a:pt x="485" y="85"/>
                    </a:lnTo>
                    <a:lnTo>
                      <a:pt x="485" y="85"/>
                    </a:lnTo>
                    <a:close/>
                    <a:moveTo>
                      <a:pt x="366" y="127"/>
                    </a:moveTo>
                    <a:lnTo>
                      <a:pt x="366" y="127"/>
                    </a:lnTo>
                    <a:lnTo>
                      <a:pt x="485" y="127"/>
                    </a:lnTo>
                    <a:lnTo>
                      <a:pt x="485" y="127"/>
                    </a:lnTo>
                    <a:lnTo>
                      <a:pt x="485" y="158"/>
                    </a:lnTo>
                    <a:lnTo>
                      <a:pt x="485" y="158"/>
                    </a:lnTo>
                    <a:lnTo>
                      <a:pt x="366" y="158"/>
                    </a:lnTo>
                    <a:lnTo>
                      <a:pt x="366" y="158"/>
                    </a:lnTo>
                    <a:lnTo>
                      <a:pt x="366" y="127"/>
                    </a:lnTo>
                    <a:lnTo>
                      <a:pt x="366" y="127"/>
                    </a:lnTo>
                    <a:close/>
                    <a:moveTo>
                      <a:pt x="194" y="57"/>
                    </a:moveTo>
                    <a:lnTo>
                      <a:pt x="194" y="57"/>
                    </a:lnTo>
                    <a:lnTo>
                      <a:pt x="194" y="85"/>
                    </a:lnTo>
                    <a:lnTo>
                      <a:pt x="194" y="85"/>
                    </a:lnTo>
                    <a:lnTo>
                      <a:pt x="79" y="85"/>
                    </a:lnTo>
                    <a:lnTo>
                      <a:pt x="79" y="85"/>
                    </a:lnTo>
                    <a:lnTo>
                      <a:pt x="79" y="57"/>
                    </a:lnTo>
                    <a:lnTo>
                      <a:pt x="79" y="57"/>
                    </a:lnTo>
                    <a:lnTo>
                      <a:pt x="194" y="57"/>
                    </a:lnTo>
                    <a:lnTo>
                      <a:pt x="194" y="57"/>
                    </a:lnTo>
                    <a:close/>
                    <a:moveTo>
                      <a:pt x="79" y="158"/>
                    </a:moveTo>
                    <a:lnTo>
                      <a:pt x="79" y="158"/>
                    </a:lnTo>
                    <a:lnTo>
                      <a:pt x="79" y="127"/>
                    </a:lnTo>
                    <a:lnTo>
                      <a:pt x="79" y="127"/>
                    </a:lnTo>
                    <a:lnTo>
                      <a:pt x="194" y="127"/>
                    </a:lnTo>
                    <a:lnTo>
                      <a:pt x="194" y="127"/>
                    </a:lnTo>
                    <a:lnTo>
                      <a:pt x="194" y="158"/>
                    </a:lnTo>
                    <a:lnTo>
                      <a:pt x="194" y="158"/>
                    </a:lnTo>
                    <a:lnTo>
                      <a:pt x="79" y="158"/>
                    </a:lnTo>
                    <a:lnTo>
                      <a:pt x="79" y="158"/>
                    </a:lnTo>
                    <a:close/>
                    <a:moveTo>
                      <a:pt x="252" y="309"/>
                    </a:moveTo>
                    <a:lnTo>
                      <a:pt x="252" y="309"/>
                    </a:lnTo>
                    <a:lnTo>
                      <a:pt x="315" y="309"/>
                    </a:lnTo>
                    <a:lnTo>
                      <a:pt x="315" y="309"/>
                    </a:lnTo>
                    <a:lnTo>
                      <a:pt x="315" y="358"/>
                    </a:lnTo>
                    <a:lnTo>
                      <a:pt x="315" y="358"/>
                    </a:lnTo>
                    <a:lnTo>
                      <a:pt x="252" y="358"/>
                    </a:lnTo>
                    <a:lnTo>
                      <a:pt x="252" y="358"/>
                    </a:lnTo>
                    <a:lnTo>
                      <a:pt x="252" y="309"/>
                    </a:lnTo>
                    <a:lnTo>
                      <a:pt x="252" y="309"/>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32" name="Freeform 40">
                <a:extLst>
                  <a:ext uri="{FF2B5EF4-FFF2-40B4-BE49-F238E27FC236}">
                    <a16:creationId xmlns="" xmlns:a16="http://schemas.microsoft.com/office/drawing/2014/main" id="{E376FFAC-7C97-40BD-8B81-0C52F99BCEB0}"/>
                  </a:ext>
                </a:extLst>
              </p:cNvPr>
              <p:cNvSpPr>
                <a:spLocks noEditPoints="1"/>
              </p:cNvSpPr>
              <p:nvPr/>
            </p:nvSpPr>
            <p:spPr bwMode="auto">
              <a:xfrm>
                <a:off x="24113" y="84"/>
                <a:ext cx="623" cy="620"/>
              </a:xfrm>
              <a:custGeom>
                <a:avLst/>
                <a:gdLst>
                  <a:gd name="T0" fmla="*/ 315 w 623"/>
                  <a:gd name="T1" fmla="*/ 44 h 620"/>
                  <a:gd name="T2" fmla="*/ 346 w 623"/>
                  <a:gd name="T3" fmla="*/ 127 h 620"/>
                  <a:gd name="T4" fmla="*/ 394 w 623"/>
                  <a:gd name="T5" fmla="*/ 202 h 620"/>
                  <a:gd name="T6" fmla="*/ 196 w 623"/>
                  <a:gd name="T7" fmla="*/ 224 h 620"/>
                  <a:gd name="T8" fmla="*/ 253 w 623"/>
                  <a:gd name="T9" fmla="*/ 157 h 620"/>
                  <a:gd name="T10" fmla="*/ 295 w 623"/>
                  <a:gd name="T11" fmla="*/ 83 h 620"/>
                  <a:gd name="T12" fmla="*/ 38 w 623"/>
                  <a:gd name="T13" fmla="*/ 20 h 620"/>
                  <a:gd name="T14" fmla="*/ 38 w 623"/>
                  <a:gd name="T15" fmla="*/ 85 h 620"/>
                  <a:gd name="T16" fmla="*/ 200 w 623"/>
                  <a:gd name="T17" fmla="*/ 103 h 620"/>
                  <a:gd name="T18" fmla="*/ 156 w 623"/>
                  <a:gd name="T19" fmla="*/ 157 h 620"/>
                  <a:gd name="T20" fmla="*/ 75 w 623"/>
                  <a:gd name="T21" fmla="*/ 93 h 620"/>
                  <a:gd name="T22" fmla="*/ 22 w 623"/>
                  <a:gd name="T23" fmla="*/ 143 h 620"/>
                  <a:gd name="T24" fmla="*/ 51 w 623"/>
                  <a:gd name="T25" fmla="*/ 236 h 620"/>
                  <a:gd name="T26" fmla="*/ 26 w 623"/>
                  <a:gd name="T27" fmla="*/ 301 h 620"/>
                  <a:gd name="T28" fmla="*/ 75 w 623"/>
                  <a:gd name="T29" fmla="*/ 315 h 620"/>
                  <a:gd name="T30" fmla="*/ 156 w 623"/>
                  <a:gd name="T31" fmla="*/ 261 h 620"/>
                  <a:gd name="T32" fmla="*/ 156 w 623"/>
                  <a:gd name="T33" fmla="*/ 299 h 620"/>
                  <a:gd name="T34" fmla="*/ 184 w 623"/>
                  <a:gd name="T35" fmla="*/ 329 h 620"/>
                  <a:gd name="T36" fmla="*/ 30 w 623"/>
                  <a:gd name="T37" fmla="*/ 360 h 620"/>
                  <a:gd name="T38" fmla="*/ 30 w 623"/>
                  <a:gd name="T39" fmla="*/ 434 h 620"/>
                  <a:gd name="T40" fmla="*/ 148 w 623"/>
                  <a:gd name="T41" fmla="*/ 453 h 620"/>
                  <a:gd name="T42" fmla="*/ 101 w 623"/>
                  <a:gd name="T43" fmla="*/ 499 h 620"/>
                  <a:gd name="T44" fmla="*/ 34 w 623"/>
                  <a:gd name="T45" fmla="*/ 527 h 620"/>
                  <a:gd name="T46" fmla="*/ 28 w 623"/>
                  <a:gd name="T47" fmla="*/ 574 h 620"/>
                  <a:gd name="T48" fmla="*/ 87 w 623"/>
                  <a:gd name="T49" fmla="*/ 608 h 620"/>
                  <a:gd name="T50" fmla="*/ 182 w 623"/>
                  <a:gd name="T51" fmla="*/ 552 h 620"/>
                  <a:gd name="T52" fmla="*/ 241 w 623"/>
                  <a:gd name="T53" fmla="*/ 469 h 620"/>
                  <a:gd name="T54" fmla="*/ 344 w 623"/>
                  <a:gd name="T55" fmla="*/ 434 h 620"/>
                  <a:gd name="T56" fmla="*/ 344 w 623"/>
                  <a:gd name="T57" fmla="*/ 529 h 620"/>
                  <a:gd name="T58" fmla="*/ 356 w 623"/>
                  <a:gd name="T59" fmla="*/ 574 h 620"/>
                  <a:gd name="T60" fmla="*/ 390 w 623"/>
                  <a:gd name="T61" fmla="*/ 596 h 620"/>
                  <a:gd name="T62" fmla="*/ 425 w 623"/>
                  <a:gd name="T63" fmla="*/ 602 h 620"/>
                  <a:gd name="T64" fmla="*/ 538 w 623"/>
                  <a:gd name="T65" fmla="*/ 600 h 620"/>
                  <a:gd name="T66" fmla="*/ 576 w 623"/>
                  <a:gd name="T67" fmla="*/ 580 h 620"/>
                  <a:gd name="T68" fmla="*/ 600 w 623"/>
                  <a:gd name="T69" fmla="*/ 537 h 620"/>
                  <a:gd name="T70" fmla="*/ 613 w 623"/>
                  <a:gd name="T71" fmla="*/ 489 h 620"/>
                  <a:gd name="T72" fmla="*/ 578 w 623"/>
                  <a:gd name="T73" fmla="*/ 453 h 620"/>
                  <a:gd name="T74" fmla="*/ 538 w 623"/>
                  <a:gd name="T75" fmla="*/ 465 h 620"/>
                  <a:gd name="T76" fmla="*/ 530 w 623"/>
                  <a:gd name="T77" fmla="*/ 503 h 620"/>
                  <a:gd name="T78" fmla="*/ 511 w 623"/>
                  <a:gd name="T79" fmla="*/ 523 h 620"/>
                  <a:gd name="T80" fmla="*/ 497 w 623"/>
                  <a:gd name="T81" fmla="*/ 525 h 620"/>
                  <a:gd name="T82" fmla="*/ 445 w 623"/>
                  <a:gd name="T83" fmla="*/ 523 h 620"/>
                  <a:gd name="T84" fmla="*/ 429 w 623"/>
                  <a:gd name="T85" fmla="*/ 497 h 620"/>
                  <a:gd name="T86" fmla="*/ 429 w 623"/>
                  <a:gd name="T87" fmla="*/ 434 h 620"/>
                  <a:gd name="T88" fmla="*/ 588 w 623"/>
                  <a:gd name="T89" fmla="*/ 360 h 620"/>
                  <a:gd name="T90" fmla="*/ 429 w 623"/>
                  <a:gd name="T91" fmla="*/ 360 h 620"/>
                  <a:gd name="T92" fmla="*/ 463 w 623"/>
                  <a:gd name="T93" fmla="*/ 299 h 620"/>
                  <a:gd name="T94" fmla="*/ 463 w 623"/>
                  <a:gd name="T95" fmla="*/ 269 h 620"/>
                  <a:gd name="T96" fmla="*/ 538 w 623"/>
                  <a:gd name="T97" fmla="*/ 317 h 620"/>
                  <a:gd name="T98" fmla="*/ 594 w 623"/>
                  <a:gd name="T99" fmla="*/ 291 h 620"/>
                  <a:gd name="T100" fmla="*/ 590 w 623"/>
                  <a:gd name="T101" fmla="*/ 244 h 620"/>
                  <a:gd name="T102" fmla="*/ 509 w 623"/>
                  <a:gd name="T103" fmla="*/ 198 h 620"/>
                  <a:gd name="T104" fmla="*/ 604 w 623"/>
                  <a:gd name="T105" fmla="*/ 153 h 620"/>
                  <a:gd name="T106" fmla="*/ 516 w 623"/>
                  <a:gd name="T107" fmla="*/ 115 h 620"/>
                  <a:gd name="T108" fmla="*/ 445 w 623"/>
                  <a:gd name="T109" fmla="*/ 131 h 620"/>
                  <a:gd name="T110" fmla="*/ 548 w 623"/>
                  <a:gd name="T111" fmla="*/ 64 h 620"/>
                  <a:gd name="T112" fmla="*/ 505 w 623"/>
                  <a:gd name="T113" fmla="*/ 2 h 620"/>
                  <a:gd name="T114" fmla="*/ 402 w 623"/>
                  <a:gd name="T115" fmla="*/ 52 h 620"/>
                  <a:gd name="T116" fmla="*/ 384 w 623"/>
                  <a:gd name="T117" fmla="*/ 0 h 620"/>
                  <a:gd name="T118" fmla="*/ 271 w 623"/>
                  <a:gd name="T119" fmla="*/ 299 h 620"/>
                  <a:gd name="T120" fmla="*/ 344 w 623"/>
                  <a:gd name="T121" fmla="*/ 299 h 620"/>
                  <a:gd name="T122" fmla="*/ 267 w 623"/>
                  <a:gd name="T123" fmla="*/ 360 h 620"/>
                  <a:gd name="T124" fmla="*/ 271 w 623"/>
                  <a:gd name="T125" fmla="*/ 299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3" h="620">
                    <a:moveTo>
                      <a:pt x="309" y="14"/>
                    </a:moveTo>
                    <a:lnTo>
                      <a:pt x="309" y="14"/>
                    </a:lnTo>
                    <a:lnTo>
                      <a:pt x="315" y="44"/>
                    </a:lnTo>
                    <a:lnTo>
                      <a:pt x="323" y="73"/>
                    </a:lnTo>
                    <a:lnTo>
                      <a:pt x="334" y="101"/>
                    </a:lnTo>
                    <a:lnTo>
                      <a:pt x="346" y="127"/>
                    </a:lnTo>
                    <a:lnTo>
                      <a:pt x="360" y="153"/>
                    </a:lnTo>
                    <a:lnTo>
                      <a:pt x="376" y="178"/>
                    </a:lnTo>
                    <a:lnTo>
                      <a:pt x="394" y="202"/>
                    </a:lnTo>
                    <a:lnTo>
                      <a:pt x="414" y="224"/>
                    </a:lnTo>
                    <a:lnTo>
                      <a:pt x="414" y="224"/>
                    </a:lnTo>
                    <a:lnTo>
                      <a:pt x="196" y="224"/>
                    </a:lnTo>
                    <a:lnTo>
                      <a:pt x="196" y="224"/>
                    </a:lnTo>
                    <a:lnTo>
                      <a:pt x="226" y="192"/>
                    </a:lnTo>
                    <a:lnTo>
                      <a:pt x="253" y="157"/>
                    </a:lnTo>
                    <a:lnTo>
                      <a:pt x="275" y="121"/>
                    </a:lnTo>
                    <a:lnTo>
                      <a:pt x="295" y="83"/>
                    </a:lnTo>
                    <a:lnTo>
                      <a:pt x="295" y="83"/>
                    </a:lnTo>
                    <a:lnTo>
                      <a:pt x="295" y="20"/>
                    </a:lnTo>
                    <a:lnTo>
                      <a:pt x="295" y="20"/>
                    </a:lnTo>
                    <a:lnTo>
                      <a:pt x="38" y="20"/>
                    </a:lnTo>
                    <a:lnTo>
                      <a:pt x="38" y="20"/>
                    </a:lnTo>
                    <a:lnTo>
                      <a:pt x="38" y="85"/>
                    </a:lnTo>
                    <a:lnTo>
                      <a:pt x="38" y="85"/>
                    </a:lnTo>
                    <a:lnTo>
                      <a:pt x="210" y="85"/>
                    </a:lnTo>
                    <a:lnTo>
                      <a:pt x="210" y="85"/>
                    </a:lnTo>
                    <a:lnTo>
                      <a:pt x="200" y="103"/>
                    </a:lnTo>
                    <a:lnTo>
                      <a:pt x="188" y="121"/>
                    </a:lnTo>
                    <a:lnTo>
                      <a:pt x="174" y="139"/>
                    </a:lnTo>
                    <a:lnTo>
                      <a:pt x="156" y="157"/>
                    </a:lnTo>
                    <a:lnTo>
                      <a:pt x="156" y="157"/>
                    </a:lnTo>
                    <a:lnTo>
                      <a:pt x="115" y="123"/>
                    </a:lnTo>
                    <a:lnTo>
                      <a:pt x="75" y="93"/>
                    </a:lnTo>
                    <a:lnTo>
                      <a:pt x="75" y="93"/>
                    </a:lnTo>
                    <a:lnTo>
                      <a:pt x="22" y="143"/>
                    </a:lnTo>
                    <a:lnTo>
                      <a:pt x="22" y="143"/>
                    </a:lnTo>
                    <a:lnTo>
                      <a:pt x="95" y="206"/>
                    </a:lnTo>
                    <a:lnTo>
                      <a:pt x="95" y="206"/>
                    </a:lnTo>
                    <a:lnTo>
                      <a:pt x="51" y="236"/>
                    </a:lnTo>
                    <a:lnTo>
                      <a:pt x="0" y="263"/>
                    </a:lnTo>
                    <a:lnTo>
                      <a:pt x="0" y="263"/>
                    </a:lnTo>
                    <a:lnTo>
                      <a:pt x="26" y="301"/>
                    </a:lnTo>
                    <a:lnTo>
                      <a:pt x="43" y="331"/>
                    </a:lnTo>
                    <a:lnTo>
                      <a:pt x="43" y="331"/>
                    </a:lnTo>
                    <a:lnTo>
                      <a:pt x="75" y="315"/>
                    </a:lnTo>
                    <a:lnTo>
                      <a:pt x="103" y="297"/>
                    </a:lnTo>
                    <a:lnTo>
                      <a:pt x="131" y="279"/>
                    </a:lnTo>
                    <a:lnTo>
                      <a:pt x="156" y="261"/>
                    </a:lnTo>
                    <a:lnTo>
                      <a:pt x="156" y="261"/>
                    </a:lnTo>
                    <a:lnTo>
                      <a:pt x="156" y="299"/>
                    </a:lnTo>
                    <a:lnTo>
                      <a:pt x="156" y="299"/>
                    </a:lnTo>
                    <a:lnTo>
                      <a:pt x="186" y="299"/>
                    </a:lnTo>
                    <a:lnTo>
                      <a:pt x="186" y="299"/>
                    </a:lnTo>
                    <a:lnTo>
                      <a:pt x="184" y="329"/>
                    </a:lnTo>
                    <a:lnTo>
                      <a:pt x="182" y="360"/>
                    </a:lnTo>
                    <a:lnTo>
                      <a:pt x="182" y="360"/>
                    </a:lnTo>
                    <a:lnTo>
                      <a:pt x="30" y="360"/>
                    </a:lnTo>
                    <a:lnTo>
                      <a:pt x="30" y="360"/>
                    </a:lnTo>
                    <a:lnTo>
                      <a:pt x="30" y="434"/>
                    </a:lnTo>
                    <a:lnTo>
                      <a:pt x="30" y="434"/>
                    </a:lnTo>
                    <a:lnTo>
                      <a:pt x="160" y="434"/>
                    </a:lnTo>
                    <a:lnTo>
                      <a:pt x="160" y="434"/>
                    </a:lnTo>
                    <a:lnTo>
                      <a:pt x="148" y="453"/>
                    </a:lnTo>
                    <a:lnTo>
                      <a:pt x="136" y="471"/>
                    </a:lnTo>
                    <a:lnTo>
                      <a:pt x="119" y="485"/>
                    </a:lnTo>
                    <a:lnTo>
                      <a:pt x="101" y="499"/>
                    </a:lnTo>
                    <a:lnTo>
                      <a:pt x="81" y="511"/>
                    </a:lnTo>
                    <a:lnTo>
                      <a:pt x="59" y="519"/>
                    </a:lnTo>
                    <a:lnTo>
                      <a:pt x="34" y="527"/>
                    </a:lnTo>
                    <a:lnTo>
                      <a:pt x="8" y="533"/>
                    </a:lnTo>
                    <a:lnTo>
                      <a:pt x="8" y="533"/>
                    </a:lnTo>
                    <a:lnTo>
                      <a:pt x="28" y="574"/>
                    </a:lnTo>
                    <a:lnTo>
                      <a:pt x="49" y="620"/>
                    </a:lnTo>
                    <a:lnTo>
                      <a:pt x="49" y="620"/>
                    </a:lnTo>
                    <a:lnTo>
                      <a:pt x="87" y="608"/>
                    </a:lnTo>
                    <a:lnTo>
                      <a:pt x="121" y="592"/>
                    </a:lnTo>
                    <a:lnTo>
                      <a:pt x="154" y="574"/>
                    </a:lnTo>
                    <a:lnTo>
                      <a:pt x="182" y="552"/>
                    </a:lnTo>
                    <a:lnTo>
                      <a:pt x="204" y="527"/>
                    </a:lnTo>
                    <a:lnTo>
                      <a:pt x="224" y="499"/>
                    </a:lnTo>
                    <a:lnTo>
                      <a:pt x="241" y="469"/>
                    </a:lnTo>
                    <a:lnTo>
                      <a:pt x="255" y="434"/>
                    </a:lnTo>
                    <a:lnTo>
                      <a:pt x="255" y="434"/>
                    </a:lnTo>
                    <a:lnTo>
                      <a:pt x="344" y="434"/>
                    </a:lnTo>
                    <a:lnTo>
                      <a:pt x="344" y="434"/>
                    </a:lnTo>
                    <a:lnTo>
                      <a:pt x="344" y="529"/>
                    </a:lnTo>
                    <a:lnTo>
                      <a:pt x="344" y="529"/>
                    </a:lnTo>
                    <a:lnTo>
                      <a:pt x="346" y="548"/>
                    </a:lnTo>
                    <a:lnTo>
                      <a:pt x="350" y="562"/>
                    </a:lnTo>
                    <a:lnTo>
                      <a:pt x="356" y="574"/>
                    </a:lnTo>
                    <a:lnTo>
                      <a:pt x="364" y="584"/>
                    </a:lnTo>
                    <a:lnTo>
                      <a:pt x="376" y="592"/>
                    </a:lnTo>
                    <a:lnTo>
                      <a:pt x="390" y="596"/>
                    </a:lnTo>
                    <a:lnTo>
                      <a:pt x="404" y="600"/>
                    </a:lnTo>
                    <a:lnTo>
                      <a:pt x="425" y="602"/>
                    </a:lnTo>
                    <a:lnTo>
                      <a:pt x="425" y="602"/>
                    </a:lnTo>
                    <a:lnTo>
                      <a:pt x="522" y="602"/>
                    </a:lnTo>
                    <a:lnTo>
                      <a:pt x="522" y="602"/>
                    </a:lnTo>
                    <a:lnTo>
                      <a:pt x="538" y="600"/>
                    </a:lnTo>
                    <a:lnTo>
                      <a:pt x="552" y="596"/>
                    </a:lnTo>
                    <a:lnTo>
                      <a:pt x="564" y="590"/>
                    </a:lnTo>
                    <a:lnTo>
                      <a:pt x="576" y="580"/>
                    </a:lnTo>
                    <a:lnTo>
                      <a:pt x="586" y="568"/>
                    </a:lnTo>
                    <a:lnTo>
                      <a:pt x="594" y="554"/>
                    </a:lnTo>
                    <a:lnTo>
                      <a:pt x="600" y="537"/>
                    </a:lnTo>
                    <a:lnTo>
                      <a:pt x="606" y="517"/>
                    </a:lnTo>
                    <a:lnTo>
                      <a:pt x="606" y="517"/>
                    </a:lnTo>
                    <a:lnTo>
                      <a:pt x="613" y="489"/>
                    </a:lnTo>
                    <a:lnTo>
                      <a:pt x="615" y="467"/>
                    </a:lnTo>
                    <a:lnTo>
                      <a:pt x="615" y="467"/>
                    </a:lnTo>
                    <a:lnTo>
                      <a:pt x="578" y="453"/>
                    </a:lnTo>
                    <a:lnTo>
                      <a:pt x="542" y="438"/>
                    </a:lnTo>
                    <a:lnTo>
                      <a:pt x="542" y="438"/>
                    </a:lnTo>
                    <a:lnTo>
                      <a:pt x="538" y="465"/>
                    </a:lnTo>
                    <a:lnTo>
                      <a:pt x="534" y="487"/>
                    </a:lnTo>
                    <a:lnTo>
                      <a:pt x="534" y="487"/>
                    </a:lnTo>
                    <a:lnTo>
                      <a:pt x="530" y="503"/>
                    </a:lnTo>
                    <a:lnTo>
                      <a:pt x="522" y="515"/>
                    </a:lnTo>
                    <a:lnTo>
                      <a:pt x="518" y="519"/>
                    </a:lnTo>
                    <a:lnTo>
                      <a:pt x="511" y="523"/>
                    </a:lnTo>
                    <a:lnTo>
                      <a:pt x="505" y="525"/>
                    </a:lnTo>
                    <a:lnTo>
                      <a:pt x="497" y="525"/>
                    </a:lnTo>
                    <a:lnTo>
                      <a:pt x="497" y="525"/>
                    </a:lnTo>
                    <a:lnTo>
                      <a:pt x="457" y="525"/>
                    </a:lnTo>
                    <a:lnTo>
                      <a:pt x="457" y="525"/>
                    </a:lnTo>
                    <a:lnTo>
                      <a:pt x="445" y="523"/>
                    </a:lnTo>
                    <a:lnTo>
                      <a:pt x="437" y="517"/>
                    </a:lnTo>
                    <a:lnTo>
                      <a:pt x="431" y="509"/>
                    </a:lnTo>
                    <a:lnTo>
                      <a:pt x="429" y="497"/>
                    </a:lnTo>
                    <a:lnTo>
                      <a:pt x="429" y="497"/>
                    </a:lnTo>
                    <a:lnTo>
                      <a:pt x="429" y="434"/>
                    </a:lnTo>
                    <a:lnTo>
                      <a:pt x="429" y="434"/>
                    </a:lnTo>
                    <a:lnTo>
                      <a:pt x="588" y="434"/>
                    </a:lnTo>
                    <a:lnTo>
                      <a:pt x="588" y="434"/>
                    </a:lnTo>
                    <a:lnTo>
                      <a:pt x="588" y="360"/>
                    </a:lnTo>
                    <a:lnTo>
                      <a:pt x="588" y="360"/>
                    </a:lnTo>
                    <a:lnTo>
                      <a:pt x="429" y="360"/>
                    </a:lnTo>
                    <a:lnTo>
                      <a:pt x="429" y="360"/>
                    </a:lnTo>
                    <a:lnTo>
                      <a:pt x="429" y="299"/>
                    </a:lnTo>
                    <a:lnTo>
                      <a:pt x="429" y="299"/>
                    </a:lnTo>
                    <a:lnTo>
                      <a:pt x="463" y="299"/>
                    </a:lnTo>
                    <a:lnTo>
                      <a:pt x="463" y="299"/>
                    </a:lnTo>
                    <a:lnTo>
                      <a:pt x="463" y="269"/>
                    </a:lnTo>
                    <a:lnTo>
                      <a:pt x="463" y="269"/>
                    </a:lnTo>
                    <a:lnTo>
                      <a:pt x="487" y="287"/>
                    </a:lnTo>
                    <a:lnTo>
                      <a:pt x="511" y="303"/>
                    </a:lnTo>
                    <a:lnTo>
                      <a:pt x="538" y="317"/>
                    </a:lnTo>
                    <a:lnTo>
                      <a:pt x="568" y="331"/>
                    </a:lnTo>
                    <a:lnTo>
                      <a:pt x="568" y="331"/>
                    </a:lnTo>
                    <a:lnTo>
                      <a:pt x="594" y="291"/>
                    </a:lnTo>
                    <a:lnTo>
                      <a:pt x="623" y="256"/>
                    </a:lnTo>
                    <a:lnTo>
                      <a:pt x="623" y="256"/>
                    </a:lnTo>
                    <a:lnTo>
                      <a:pt x="590" y="244"/>
                    </a:lnTo>
                    <a:lnTo>
                      <a:pt x="562" y="232"/>
                    </a:lnTo>
                    <a:lnTo>
                      <a:pt x="534" y="216"/>
                    </a:lnTo>
                    <a:lnTo>
                      <a:pt x="509" y="198"/>
                    </a:lnTo>
                    <a:lnTo>
                      <a:pt x="509" y="198"/>
                    </a:lnTo>
                    <a:lnTo>
                      <a:pt x="604" y="153"/>
                    </a:lnTo>
                    <a:lnTo>
                      <a:pt x="604" y="153"/>
                    </a:lnTo>
                    <a:lnTo>
                      <a:pt x="562" y="89"/>
                    </a:lnTo>
                    <a:lnTo>
                      <a:pt x="562" y="89"/>
                    </a:lnTo>
                    <a:lnTo>
                      <a:pt x="516" y="115"/>
                    </a:lnTo>
                    <a:lnTo>
                      <a:pt x="457" y="143"/>
                    </a:lnTo>
                    <a:lnTo>
                      <a:pt x="457" y="143"/>
                    </a:lnTo>
                    <a:lnTo>
                      <a:pt x="445" y="131"/>
                    </a:lnTo>
                    <a:lnTo>
                      <a:pt x="435" y="115"/>
                    </a:lnTo>
                    <a:lnTo>
                      <a:pt x="435" y="115"/>
                    </a:lnTo>
                    <a:lnTo>
                      <a:pt x="548" y="64"/>
                    </a:lnTo>
                    <a:lnTo>
                      <a:pt x="548" y="64"/>
                    </a:lnTo>
                    <a:lnTo>
                      <a:pt x="505" y="2"/>
                    </a:lnTo>
                    <a:lnTo>
                      <a:pt x="505" y="2"/>
                    </a:lnTo>
                    <a:lnTo>
                      <a:pt x="455" y="26"/>
                    </a:lnTo>
                    <a:lnTo>
                      <a:pt x="402" y="52"/>
                    </a:lnTo>
                    <a:lnTo>
                      <a:pt x="402" y="52"/>
                    </a:lnTo>
                    <a:lnTo>
                      <a:pt x="392" y="26"/>
                    </a:lnTo>
                    <a:lnTo>
                      <a:pt x="384" y="0"/>
                    </a:lnTo>
                    <a:lnTo>
                      <a:pt x="384" y="0"/>
                    </a:lnTo>
                    <a:lnTo>
                      <a:pt x="309" y="14"/>
                    </a:lnTo>
                    <a:lnTo>
                      <a:pt x="309" y="14"/>
                    </a:lnTo>
                    <a:close/>
                    <a:moveTo>
                      <a:pt x="271" y="299"/>
                    </a:moveTo>
                    <a:lnTo>
                      <a:pt x="271" y="299"/>
                    </a:lnTo>
                    <a:lnTo>
                      <a:pt x="344" y="299"/>
                    </a:lnTo>
                    <a:lnTo>
                      <a:pt x="344" y="299"/>
                    </a:lnTo>
                    <a:lnTo>
                      <a:pt x="344" y="360"/>
                    </a:lnTo>
                    <a:lnTo>
                      <a:pt x="344" y="360"/>
                    </a:lnTo>
                    <a:lnTo>
                      <a:pt x="267" y="360"/>
                    </a:lnTo>
                    <a:lnTo>
                      <a:pt x="267" y="360"/>
                    </a:lnTo>
                    <a:lnTo>
                      <a:pt x="269" y="329"/>
                    </a:lnTo>
                    <a:lnTo>
                      <a:pt x="271" y="299"/>
                    </a:lnTo>
                    <a:lnTo>
                      <a:pt x="271" y="299"/>
                    </a:lnTo>
                    <a:lnTo>
                      <a:pt x="271" y="299"/>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33" name="Freeform 41">
                <a:extLst>
                  <a:ext uri="{FF2B5EF4-FFF2-40B4-BE49-F238E27FC236}">
                    <a16:creationId xmlns="" xmlns:a16="http://schemas.microsoft.com/office/drawing/2014/main" id="{2A2BE06E-064A-4C9E-8DC4-C891FF25A653}"/>
                  </a:ext>
                </a:extLst>
              </p:cNvPr>
              <p:cNvSpPr>
                <a:spLocks/>
              </p:cNvSpPr>
              <p:nvPr/>
            </p:nvSpPr>
            <p:spPr bwMode="auto">
              <a:xfrm>
                <a:off x="12206" y="1216"/>
                <a:ext cx="151" cy="54"/>
              </a:xfrm>
              <a:custGeom>
                <a:avLst/>
                <a:gdLst>
                  <a:gd name="T0" fmla="*/ 151 w 151"/>
                  <a:gd name="T1" fmla="*/ 54 h 54"/>
                  <a:gd name="T2" fmla="*/ 151 w 151"/>
                  <a:gd name="T3" fmla="*/ 0 h 54"/>
                  <a:gd name="T4" fmla="*/ 0 w 151"/>
                  <a:gd name="T5" fmla="*/ 0 h 54"/>
                  <a:gd name="T6" fmla="*/ 0 w 151"/>
                  <a:gd name="T7" fmla="*/ 54 h 54"/>
                  <a:gd name="T8" fmla="*/ 151 w 151"/>
                  <a:gd name="T9" fmla="*/ 54 h 54"/>
                  <a:gd name="T10" fmla="*/ 151 w 151"/>
                  <a:gd name="T11" fmla="*/ 54 h 54"/>
                  <a:gd name="T12" fmla="*/ 151 w 151"/>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151" h="54">
                    <a:moveTo>
                      <a:pt x="151" y="54"/>
                    </a:moveTo>
                    <a:lnTo>
                      <a:pt x="151" y="0"/>
                    </a:lnTo>
                    <a:lnTo>
                      <a:pt x="0" y="0"/>
                    </a:lnTo>
                    <a:lnTo>
                      <a:pt x="0" y="54"/>
                    </a:lnTo>
                    <a:lnTo>
                      <a:pt x="151" y="54"/>
                    </a:lnTo>
                    <a:lnTo>
                      <a:pt x="151" y="54"/>
                    </a:lnTo>
                    <a:lnTo>
                      <a:pt x="151" y="5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34" name="Freeform 42">
                <a:extLst>
                  <a:ext uri="{FF2B5EF4-FFF2-40B4-BE49-F238E27FC236}">
                    <a16:creationId xmlns="" xmlns:a16="http://schemas.microsoft.com/office/drawing/2014/main" id="{88CDCC27-7647-426D-BF1A-5DEDFD5440B3}"/>
                  </a:ext>
                </a:extLst>
              </p:cNvPr>
              <p:cNvSpPr>
                <a:spLocks/>
              </p:cNvSpPr>
              <p:nvPr/>
            </p:nvSpPr>
            <p:spPr bwMode="auto">
              <a:xfrm>
                <a:off x="12553" y="969"/>
                <a:ext cx="512" cy="495"/>
              </a:xfrm>
              <a:custGeom>
                <a:avLst/>
                <a:gdLst>
                  <a:gd name="T0" fmla="*/ 0 w 512"/>
                  <a:gd name="T1" fmla="*/ 342 h 495"/>
                  <a:gd name="T2" fmla="*/ 229 w 512"/>
                  <a:gd name="T3" fmla="*/ 342 h 495"/>
                  <a:gd name="T4" fmla="*/ 229 w 512"/>
                  <a:gd name="T5" fmla="*/ 382 h 495"/>
                  <a:gd name="T6" fmla="*/ 227 w 512"/>
                  <a:gd name="T7" fmla="*/ 400 h 495"/>
                  <a:gd name="T8" fmla="*/ 219 w 512"/>
                  <a:gd name="T9" fmla="*/ 410 h 495"/>
                  <a:gd name="T10" fmla="*/ 206 w 512"/>
                  <a:gd name="T11" fmla="*/ 418 h 495"/>
                  <a:gd name="T12" fmla="*/ 192 w 512"/>
                  <a:gd name="T13" fmla="*/ 420 h 495"/>
                  <a:gd name="T14" fmla="*/ 156 w 512"/>
                  <a:gd name="T15" fmla="*/ 420 h 495"/>
                  <a:gd name="T16" fmla="*/ 109 w 512"/>
                  <a:gd name="T17" fmla="*/ 416 h 495"/>
                  <a:gd name="T18" fmla="*/ 126 w 512"/>
                  <a:gd name="T19" fmla="*/ 495 h 495"/>
                  <a:gd name="T20" fmla="*/ 237 w 512"/>
                  <a:gd name="T21" fmla="*/ 491 h 495"/>
                  <a:gd name="T22" fmla="*/ 251 w 512"/>
                  <a:gd name="T23" fmla="*/ 487 h 495"/>
                  <a:gd name="T24" fmla="*/ 267 w 512"/>
                  <a:gd name="T25" fmla="*/ 479 h 495"/>
                  <a:gd name="T26" fmla="*/ 285 w 512"/>
                  <a:gd name="T27" fmla="*/ 467 h 495"/>
                  <a:gd name="T28" fmla="*/ 295 w 512"/>
                  <a:gd name="T29" fmla="*/ 449 h 495"/>
                  <a:gd name="T30" fmla="*/ 299 w 512"/>
                  <a:gd name="T31" fmla="*/ 441 h 495"/>
                  <a:gd name="T32" fmla="*/ 305 w 512"/>
                  <a:gd name="T33" fmla="*/ 418 h 495"/>
                  <a:gd name="T34" fmla="*/ 305 w 512"/>
                  <a:gd name="T35" fmla="*/ 406 h 495"/>
                  <a:gd name="T36" fmla="*/ 305 w 512"/>
                  <a:gd name="T37" fmla="*/ 342 h 495"/>
                  <a:gd name="T38" fmla="*/ 512 w 512"/>
                  <a:gd name="T39" fmla="*/ 342 h 495"/>
                  <a:gd name="T40" fmla="*/ 512 w 512"/>
                  <a:gd name="T41" fmla="*/ 273 h 495"/>
                  <a:gd name="T42" fmla="*/ 305 w 512"/>
                  <a:gd name="T43" fmla="*/ 273 h 495"/>
                  <a:gd name="T44" fmla="*/ 305 w 512"/>
                  <a:gd name="T45" fmla="*/ 210 h 495"/>
                  <a:gd name="T46" fmla="*/ 473 w 512"/>
                  <a:gd name="T47" fmla="*/ 210 h 495"/>
                  <a:gd name="T48" fmla="*/ 473 w 512"/>
                  <a:gd name="T49" fmla="*/ 140 h 495"/>
                  <a:gd name="T50" fmla="*/ 305 w 512"/>
                  <a:gd name="T51" fmla="*/ 140 h 495"/>
                  <a:gd name="T52" fmla="*/ 305 w 512"/>
                  <a:gd name="T53" fmla="*/ 77 h 495"/>
                  <a:gd name="T54" fmla="*/ 481 w 512"/>
                  <a:gd name="T55" fmla="*/ 69 h 495"/>
                  <a:gd name="T56" fmla="*/ 459 w 512"/>
                  <a:gd name="T57" fmla="*/ 0 h 495"/>
                  <a:gd name="T58" fmla="*/ 277 w 512"/>
                  <a:gd name="T59" fmla="*/ 10 h 495"/>
                  <a:gd name="T60" fmla="*/ 31 w 512"/>
                  <a:gd name="T61" fmla="*/ 16 h 495"/>
                  <a:gd name="T62" fmla="*/ 41 w 512"/>
                  <a:gd name="T63" fmla="*/ 55 h 495"/>
                  <a:gd name="T64" fmla="*/ 49 w 512"/>
                  <a:gd name="T65" fmla="*/ 85 h 495"/>
                  <a:gd name="T66" fmla="*/ 229 w 512"/>
                  <a:gd name="T67" fmla="*/ 79 h 495"/>
                  <a:gd name="T68" fmla="*/ 229 w 512"/>
                  <a:gd name="T69" fmla="*/ 140 h 495"/>
                  <a:gd name="T70" fmla="*/ 39 w 512"/>
                  <a:gd name="T71" fmla="*/ 140 h 495"/>
                  <a:gd name="T72" fmla="*/ 39 w 512"/>
                  <a:gd name="T73" fmla="*/ 210 h 495"/>
                  <a:gd name="T74" fmla="*/ 229 w 512"/>
                  <a:gd name="T75" fmla="*/ 210 h 495"/>
                  <a:gd name="T76" fmla="*/ 229 w 512"/>
                  <a:gd name="T77" fmla="*/ 273 h 495"/>
                  <a:gd name="T78" fmla="*/ 0 w 512"/>
                  <a:gd name="T79" fmla="*/ 273 h 495"/>
                  <a:gd name="T80" fmla="*/ 0 w 512"/>
                  <a:gd name="T81" fmla="*/ 342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12" h="495">
                    <a:moveTo>
                      <a:pt x="0" y="342"/>
                    </a:moveTo>
                    <a:lnTo>
                      <a:pt x="0" y="342"/>
                    </a:lnTo>
                    <a:lnTo>
                      <a:pt x="229" y="342"/>
                    </a:lnTo>
                    <a:lnTo>
                      <a:pt x="229" y="342"/>
                    </a:lnTo>
                    <a:lnTo>
                      <a:pt x="229" y="382"/>
                    </a:lnTo>
                    <a:lnTo>
                      <a:pt x="229" y="382"/>
                    </a:lnTo>
                    <a:lnTo>
                      <a:pt x="227" y="392"/>
                    </a:lnTo>
                    <a:lnTo>
                      <a:pt x="227" y="400"/>
                    </a:lnTo>
                    <a:lnTo>
                      <a:pt x="223" y="406"/>
                    </a:lnTo>
                    <a:lnTo>
                      <a:pt x="219" y="410"/>
                    </a:lnTo>
                    <a:lnTo>
                      <a:pt x="215" y="416"/>
                    </a:lnTo>
                    <a:lnTo>
                      <a:pt x="206" y="418"/>
                    </a:lnTo>
                    <a:lnTo>
                      <a:pt x="200" y="420"/>
                    </a:lnTo>
                    <a:lnTo>
                      <a:pt x="192" y="420"/>
                    </a:lnTo>
                    <a:lnTo>
                      <a:pt x="192" y="420"/>
                    </a:lnTo>
                    <a:lnTo>
                      <a:pt x="156" y="420"/>
                    </a:lnTo>
                    <a:lnTo>
                      <a:pt x="109" y="416"/>
                    </a:lnTo>
                    <a:lnTo>
                      <a:pt x="109" y="416"/>
                    </a:lnTo>
                    <a:lnTo>
                      <a:pt x="117" y="453"/>
                    </a:lnTo>
                    <a:lnTo>
                      <a:pt x="126" y="495"/>
                    </a:lnTo>
                    <a:lnTo>
                      <a:pt x="126" y="495"/>
                    </a:lnTo>
                    <a:lnTo>
                      <a:pt x="237" y="491"/>
                    </a:lnTo>
                    <a:lnTo>
                      <a:pt x="237" y="491"/>
                    </a:lnTo>
                    <a:lnTo>
                      <a:pt x="251" y="487"/>
                    </a:lnTo>
                    <a:lnTo>
                      <a:pt x="267" y="479"/>
                    </a:lnTo>
                    <a:lnTo>
                      <a:pt x="267" y="479"/>
                    </a:lnTo>
                    <a:lnTo>
                      <a:pt x="277" y="473"/>
                    </a:lnTo>
                    <a:lnTo>
                      <a:pt x="285" y="467"/>
                    </a:lnTo>
                    <a:lnTo>
                      <a:pt x="291" y="459"/>
                    </a:lnTo>
                    <a:lnTo>
                      <a:pt x="295" y="449"/>
                    </a:lnTo>
                    <a:lnTo>
                      <a:pt x="295" y="449"/>
                    </a:lnTo>
                    <a:lnTo>
                      <a:pt x="299" y="441"/>
                    </a:lnTo>
                    <a:lnTo>
                      <a:pt x="303" y="429"/>
                    </a:lnTo>
                    <a:lnTo>
                      <a:pt x="305" y="418"/>
                    </a:lnTo>
                    <a:lnTo>
                      <a:pt x="305" y="406"/>
                    </a:lnTo>
                    <a:lnTo>
                      <a:pt x="305" y="406"/>
                    </a:lnTo>
                    <a:lnTo>
                      <a:pt x="305" y="342"/>
                    </a:lnTo>
                    <a:lnTo>
                      <a:pt x="305" y="342"/>
                    </a:lnTo>
                    <a:lnTo>
                      <a:pt x="512" y="342"/>
                    </a:lnTo>
                    <a:lnTo>
                      <a:pt x="512" y="342"/>
                    </a:lnTo>
                    <a:lnTo>
                      <a:pt x="512" y="273"/>
                    </a:lnTo>
                    <a:lnTo>
                      <a:pt x="512" y="273"/>
                    </a:lnTo>
                    <a:lnTo>
                      <a:pt x="305" y="273"/>
                    </a:lnTo>
                    <a:lnTo>
                      <a:pt x="305" y="273"/>
                    </a:lnTo>
                    <a:lnTo>
                      <a:pt x="305" y="210"/>
                    </a:lnTo>
                    <a:lnTo>
                      <a:pt x="305" y="210"/>
                    </a:lnTo>
                    <a:lnTo>
                      <a:pt x="473" y="210"/>
                    </a:lnTo>
                    <a:lnTo>
                      <a:pt x="473" y="210"/>
                    </a:lnTo>
                    <a:lnTo>
                      <a:pt x="473" y="140"/>
                    </a:lnTo>
                    <a:lnTo>
                      <a:pt x="473" y="140"/>
                    </a:lnTo>
                    <a:lnTo>
                      <a:pt x="305" y="140"/>
                    </a:lnTo>
                    <a:lnTo>
                      <a:pt x="305" y="140"/>
                    </a:lnTo>
                    <a:lnTo>
                      <a:pt x="305" y="77"/>
                    </a:lnTo>
                    <a:lnTo>
                      <a:pt x="305" y="77"/>
                    </a:lnTo>
                    <a:lnTo>
                      <a:pt x="481" y="69"/>
                    </a:lnTo>
                    <a:lnTo>
                      <a:pt x="481" y="69"/>
                    </a:lnTo>
                    <a:lnTo>
                      <a:pt x="459" y="0"/>
                    </a:lnTo>
                    <a:lnTo>
                      <a:pt x="459" y="0"/>
                    </a:lnTo>
                    <a:lnTo>
                      <a:pt x="376" y="6"/>
                    </a:lnTo>
                    <a:lnTo>
                      <a:pt x="277" y="10"/>
                    </a:lnTo>
                    <a:lnTo>
                      <a:pt x="162" y="14"/>
                    </a:lnTo>
                    <a:lnTo>
                      <a:pt x="31" y="16"/>
                    </a:lnTo>
                    <a:lnTo>
                      <a:pt x="31" y="16"/>
                    </a:lnTo>
                    <a:lnTo>
                      <a:pt x="41" y="55"/>
                    </a:lnTo>
                    <a:lnTo>
                      <a:pt x="49" y="85"/>
                    </a:lnTo>
                    <a:lnTo>
                      <a:pt x="49" y="85"/>
                    </a:lnTo>
                    <a:lnTo>
                      <a:pt x="229" y="79"/>
                    </a:lnTo>
                    <a:lnTo>
                      <a:pt x="229" y="79"/>
                    </a:lnTo>
                    <a:lnTo>
                      <a:pt x="229" y="140"/>
                    </a:lnTo>
                    <a:lnTo>
                      <a:pt x="229" y="140"/>
                    </a:lnTo>
                    <a:lnTo>
                      <a:pt x="39" y="140"/>
                    </a:lnTo>
                    <a:lnTo>
                      <a:pt x="39" y="140"/>
                    </a:lnTo>
                    <a:lnTo>
                      <a:pt x="39" y="210"/>
                    </a:lnTo>
                    <a:lnTo>
                      <a:pt x="39" y="210"/>
                    </a:lnTo>
                    <a:lnTo>
                      <a:pt x="229" y="210"/>
                    </a:lnTo>
                    <a:lnTo>
                      <a:pt x="229" y="210"/>
                    </a:lnTo>
                    <a:lnTo>
                      <a:pt x="229" y="273"/>
                    </a:lnTo>
                    <a:lnTo>
                      <a:pt x="229" y="273"/>
                    </a:lnTo>
                    <a:lnTo>
                      <a:pt x="0" y="273"/>
                    </a:lnTo>
                    <a:lnTo>
                      <a:pt x="0" y="273"/>
                    </a:lnTo>
                    <a:lnTo>
                      <a:pt x="0" y="342"/>
                    </a:lnTo>
                    <a:lnTo>
                      <a:pt x="0" y="34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35" name="Freeform 43">
                <a:extLst>
                  <a:ext uri="{FF2B5EF4-FFF2-40B4-BE49-F238E27FC236}">
                    <a16:creationId xmlns="" xmlns:a16="http://schemas.microsoft.com/office/drawing/2014/main" id="{F180C453-CACA-4B11-A2FC-9FAFAF9C1FAF}"/>
                  </a:ext>
                </a:extLst>
              </p:cNvPr>
              <p:cNvSpPr>
                <a:spLocks noEditPoints="1"/>
              </p:cNvSpPr>
              <p:nvPr/>
            </p:nvSpPr>
            <p:spPr bwMode="auto">
              <a:xfrm>
                <a:off x="13117" y="1018"/>
                <a:ext cx="449" cy="416"/>
              </a:xfrm>
              <a:custGeom>
                <a:avLst/>
                <a:gdLst>
                  <a:gd name="T0" fmla="*/ 223 w 449"/>
                  <a:gd name="T1" fmla="*/ 66 h 416"/>
                  <a:gd name="T2" fmla="*/ 269 w 449"/>
                  <a:gd name="T3" fmla="*/ 68 h 416"/>
                  <a:gd name="T4" fmla="*/ 309 w 449"/>
                  <a:gd name="T5" fmla="*/ 80 h 416"/>
                  <a:gd name="T6" fmla="*/ 342 w 449"/>
                  <a:gd name="T7" fmla="*/ 101 h 416"/>
                  <a:gd name="T8" fmla="*/ 358 w 449"/>
                  <a:gd name="T9" fmla="*/ 119 h 416"/>
                  <a:gd name="T10" fmla="*/ 374 w 449"/>
                  <a:gd name="T11" fmla="*/ 151 h 416"/>
                  <a:gd name="T12" fmla="*/ 380 w 449"/>
                  <a:gd name="T13" fmla="*/ 188 h 416"/>
                  <a:gd name="T14" fmla="*/ 378 w 449"/>
                  <a:gd name="T15" fmla="*/ 212 h 416"/>
                  <a:gd name="T16" fmla="*/ 358 w 449"/>
                  <a:gd name="T17" fmla="*/ 260 h 416"/>
                  <a:gd name="T18" fmla="*/ 293 w 449"/>
                  <a:gd name="T19" fmla="*/ 323 h 416"/>
                  <a:gd name="T20" fmla="*/ 225 w 449"/>
                  <a:gd name="T21" fmla="*/ 359 h 416"/>
                  <a:gd name="T22" fmla="*/ 307 w 449"/>
                  <a:gd name="T23" fmla="*/ 398 h 416"/>
                  <a:gd name="T24" fmla="*/ 398 w 449"/>
                  <a:gd name="T25" fmla="*/ 323 h 416"/>
                  <a:gd name="T26" fmla="*/ 421 w 449"/>
                  <a:gd name="T27" fmla="*/ 293 h 416"/>
                  <a:gd name="T28" fmla="*/ 441 w 449"/>
                  <a:gd name="T29" fmla="*/ 242 h 416"/>
                  <a:gd name="T30" fmla="*/ 449 w 449"/>
                  <a:gd name="T31" fmla="*/ 188 h 416"/>
                  <a:gd name="T32" fmla="*/ 445 w 449"/>
                  <a:gd name="T33" fmla="*/ 147 h 416"/>
                  <a:gd name="T34" fmla="*/ 425 w 449"/>
                  <a:gd name="T35" fmla="*/ 97 h 416"/>
                  <a:gd name="T36" fmla="*/ 390 w 449"/>
                  <a:gd name="T37" fmla="*/ 52 h 416"/>
                  <a:gd name="T38" fmla="*/ 360 w 449"/>
                  <a:gd name="T39" fmla="*/ 30 h 416"/>
                  <a:gd name="T40" fmla="*/ 305 w 449"/>
                  <a:gd name="T41" fmla="*/ 6 h 416"/>
                  <a:gd name="T42" fmla="*/ 243 w 449"/>
                  <a:gd name="T43" fmla="*/ 0 h 416"/>
                  <a:gd name="T44" fmla="*/ 190 w 449"/>
                  <a:gd name="T45" fmla="*/ 4 h 416"/>
                  <a:gd name="T46" fmla="*/ 123 w 449"/>
                  <a:gd name="T47" fmla="*/ 26 h 416"/>
                  <a:gd name="T48" fmla="*/ 69 w 449"/>
                  <a:gd name="T49" fmla="*/ 68 h 416"/>
                  <a:gd name="T50" fmla="*/ 39 w 449"/>
                  <a:gd name="T51" fmla="*/ 105 h 416"/>
                  <a:gd name="T52" fmla="*/ 10 w 449"/>
                  <a:gd name="T53" fmla="*/ 163 h 416"/>
                  <a:gd name="T54" fmla="*/ 0 w 449"/>
                  <a:gd name="T55" fmla="*/ 228 h 416"/>
                  <a:gd name="T56" fmla="*/ 8 w 449"/>
                  <a:gd name="T57" fmla="*/ 289 h 416"/>
                  <a:gd name="T58" fmla="*/ 26 w 449"/>
                  <a:gd name="T59" fmla="*/ 327 h 416"/>
                  <a:gd name="T60" fmla="*/ 43 w 449"/>
                  <a:gd name="T61" fmla="*/ 347 h 416"/>
                  <a:gd name="T62" fmla="*/ 69 w 449"/>
                  <a:gd name="T63" fmla="*/ 371 h 416"/>
                  <a:gd name="T64" fmla="*/ 99 w 449"/>
                  <a:gd name="T65" fmla="*/ 382 h 416"/>
                  <a:gd name="T66" fmla="*/ 123 w 449"/>
                  <a:gd name="T67" fmla="*/ 382 h 416"/>
                  <a:gd name="T68" fmla="*/ 162 w 449"/>
                  <a:gd name="T69" fmla="*/ 361 h 416"/>
                  <a:gd name="T70" fmla="*/ 184 w 449"/>
                  <a:gd name="T71" fmla="*/ 329 h 416"/>
                  <a:gd name="T72" fmla="*/ 212 w 449"/>
                  <a:gd name="T73" fmla="*/ 272 h 416"/>
                  <a:gd name="T74" fmla="*/ 249 w 449"/>
                  <a:gd name="T75" fmla="*/ 143 h 416"/>
                  <a:gd name="T76" fmla="*/ 206 w 449"/>
                  <a:gd name="T77" fmla="*/ 68 h 416"/>
                  <a:gd name="T78" fmla="*/ 170 w 449"/>
                  <a:gd name="T79" fmla="*/ 177 h 416"/>
                  <a:gd name="T80" fmla="*/ 140 w 449"/>
                  <a:gd name="T81" fmla="*/ 262 h 416"/>
                  <a:gd name="T82" fmla="*/ 117 w 449"/>
                  <a:gd name="T83" fmla="*/ 305 h 416"/>
                  <a:gd name="T84" fmla="*/ 105 w 449"/>
                  <a:gd name="T85" fmla="*/ 307 h 416"/>
                  <a:gd name="T86" fmla="*/ 93 w 449"/>
                  <a:gd name="T87" fmla="*/ 301 h 416"/>
                  <a:gd name="T88" fmla="*/ 81 w 449"/>
                  <a:gd name="T89" fmla="*/ 285 h 416"/>
                  <a:gd name="T90" fmla="*/ 73 w 449"/>
                  <a:gd name="T91" fmla="*/ 246 h 416"/>
                  <a:gd name="T92" fmla="*/ 75 w 449"/>
                  <a:gd name="T93" fmla="*/ 206 h 416"/>
                  <a:gd name="T94" fmla="*/ 105 w 449"/>
                  <a:gd name="T95" fmla="*/ 133 h 416"/>
                  <a:gd name="T96" fmla="*/ 144 w 449"/>
                  <a:gd name="T97" fmla="*/ 95 h 416"/>
                  <a:gd name="T98" fmla="*/ 178 w 449"/>
                  <a:gd name="T99" fmla="*/ 76 h 416"/>
                  <a:gd name="T100" fmla="*/ 186 w 449"/>
                  <a:gd name="T101" fmla="*/ 101 h 416"/>
                  <a:gd name="T102" fmla="*/ 170 w 449"/>
                  <a:gd name="T103" fmla="*/ 17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9" h="416">
                    <a:moveTo>
                      <a:pt x="206" y="68"/>
                    </a:moveTo>
                    <a:lnTo>
                      <a:pt x="206" y="68"/>
                    </a:lnTo>
                    <a:lnTo>
                      <a:pt x="223" y="66"/>
                    </a:lnTo>
                    <a:lnTo>
                      <a:pt x="239" y="66"/>
                    </a:lnTo>
                    <a:lnTo>
                      <a:pt x="239" y="66"/>
                    </a:lnTo>
                    <a:lnTo>
                      <a:pt x="269" y="68"/>
                    </a:lnTo>
                    <a:lnTo>
                      <a:pt x="283" y="72"/>
                    </a:lnTo>
                    <a:lnTo>
                      <a:pt x="297" y="74"/>
                    </a:lnTo>
                    <a:lnTo>
                      <a:pt x="309" y="80"/>
                    </a:lnTo>
                    <a:lnTo>
                      <a:pt x="320" y="86"/>
                    </a:lnTo>
                    <a:lnTo>
                      <a:pt x="332" y="93"/>
                    </a:lnTo>
                    <a:lnTo>
                      <a:pt x="342" y="101"/>
                    </a:lnTo>
                    <a:lnTo>
                      <a:pt x="342" y="101"/>
                    </a:lnTo>
                    <a:lnTo>
                      <a:pt x="350" y="111"/>
                    </a:lnTo>
                    <a:lnTo>
                      <a:pt x="358" y="119"/>
                    </a:lnTo>
                    <a:lnTo>
                      <a:pt x="364" y="129"/>
                    </a:lnTo>
                    <a:lnTo>
                      <a:pt x="370" y="139"/>
                    </a:lnTo>
                    <a:lnTo>
                      <a:pt x="374" y="151"/>
                    </a:lnTo>
                    <a:lnTo>
                      <a:pt x="378" y="163"/>
                    </a:lnTo>
                    <a:lnTo>
                      <a:pt x="380" y="175"/>
                    </a:lnTo>
                    <a:lnTo>
                      <a:pt x="380" y="188"/>
                    </a:lnTo>
                    <a:lnTo>
                      <a:pt x="380" y="188"/>
                    </a:lnTo>
                    <a:lnTo>
                      <a:pt x="380" y="200"/>
                    </a:lnTo>
                    <a:lnTo>
                      <a:pt x="378" y="212"/>
                    </a:lnTo>
                    <a:lnTo>
                      <a:pt x="374" y="224"/>
                    </a:lnTo>
                    <a:lnTo>
                      <a:pt x="370" y="236"/>
                    </a:lnTo>
                    <a:lnTo>
                      <a:pt x="358" y="260"/>
                    </a:lnTo>
                    <a:lnTo>
                      <a:pt x="342" y="283"/>
                    </a:lnTo>
                    <a:lnTo>
                      <a:pt x="320" y="303"/>
                    </a:lnTo>
                    <a:lnTo>
                      <a:pt x="293" y="323"/>
                    </a:lnTo>
                    <a:lnTo>
                      <a:pt x="261" y="341"/>
                    </a:lnTo>
                    <a:lnTo>
                      <a:pt x="225" y="359"/>
                    </a:lnTo>
                    <a:lnTo>
                      <a:pt x="225" y="359"/>
                    </a:lnTo>
                    <a:lnTo>
                      <a:pt x="271" y="416"/>
                    </a:lnTo>
                    <a:lnTo>
                      <a:pt x="271" y="416"/>
                    </a:lnTo>
                    <a:lnTo>
                      <a:pt x="307" y="398"/>
                    </a:lnTo>
                    <a:lnTo>
                      <a:pt x="342" y="375"/>
                    </a:lnTo>
                    <a:lnTo>
                      <a:pt x="372" y="351"/>
                    </a:lnTo>
                    <a:lnTo>
                      <a:pt x="398" y="323"/>
                    </a:lnTo>
                    <a:lnTo>
                      <a:pt x="398" y="323"/>
                    </a:lnTo>
                    <a:lnTo>
                      <a:pt x="411" y="307"/>
                    </a:lnTo>
                    <a:lnTo>
                      <a:pt x="421" y="293"/>
                    </a:lnTo>
                    <a:lnTo>
                      <a:pt x="429" y="276"/>
                    </a:lnTo>
                    <a:lnTo>
                      <a:pt x="435" y="258"/>
                    </a:lnTo>
                    <a:lnTo>
                      <a:pt x="441" y="242"/>
                    </a:lnTo>
                    <a:lnTo>
                      <a:pt x="445" y="224"/>
                    </a:lnTo>
                    <a:lnTo>
                      <a:pt x="447" y="206"/>
                    </a:lnTo>
                    <a:lnTo>
                      <a:pt x="449" y="188"/>
                    </a:lnTo>
                    <a:lnTo>
                      <a:pt x="449" y="188"/>
                    </a:lnTo>
                    <a:lnTo>
                      <a:pt x="447" y="167"/>
                    </a:lnTo>
                    <a:lnTo>
                      <a:pt x="445" y="147"/>
                    </a:lnTo>
                    <a:lnTo>
                      <a:pt x="441" y="129"/>
                    </a:lnTo>
                    <a:lnTo>
                      <a:pt x="433" y="113"/>
                    </a:lnTo>
                    <a:lnTo>
                      <a:pt x="425" y="97"/>
                    </a:lnTo>
                    <a:lnTo>
                      <a:pt x="415" y="80"/>
                    </a:lnTo>
                    <a:lnTo>
                      <a:pt x="404" y="66"/>
                    </a:lnTo>
                    <a:lnTo>
                      <a:pt x="390" y="52"/>
                    </a:lnTo>
                    <a:lnTo>
                      <a:pt x="390" y="52"/>
                    </a:lnTo>
                    <a:lnTo>
                      <a:pt x="376" y="40"/>
                    </a:lnTo>
                    <a:lnTo>
                      <a:pt x="360" y="30"/>
                    </a:lnTo>
                    <a:lnTo>
                      <a:pt x="344" y="20"/>
                    </a:lnTo>
                    <a:lnTo>
                      <a:pt x="326" y="12"/>
                    </a:lnTo>
                    <a:lnTo>
                      <a:pt x="305" y="6"/>
                    </a:lnTo>
                    <a:lnTo>
                      <a:pt x="285" y="2"/>
                    </a:lnTo>
                    <a:lnTo>
                      <a:pt x="265" y="0"/>
                    </a:lnTo>
                    <a:lnTo>
                      <a:pt x="243" y="0"/>
                    </a:lnTo>
                    <a:lnTo>
                      <a:pt x="243" y="0"/>
                    </a:lnTo>
                    <a:lnTo>
                      <a:pt x="216" y="0"/>
                    </a:lnTo>
                    <a:lnTo>
                      <a:pt x="190" y="4"/>
                    </a:lnTo>
                    <a:lnTo>
                      <a:pt x="168" y="10"/>
                    </a:lnTo>
                    <a:lnTo>
                      <a:pt x="146" y="16"/>
                    </a:lnTo>
                    <a:lnTo>
                      <a:pt x="123" y="26"/>
                    </a:lnTo>
                    <a:lnTo>
                      <a:pt x="105" y="38"/>
                    </a:lnTo>
                    <a:lnTo>
                      <a:pt x="85" y="52"/>
                    </a:lnTo>
                    <a:lnTo>
                      <a:pt x="69" y="68"/>
                    </a:lnTo>
                    <a:lnTo>
                      <a:pt x="69" y="68"/>
                    </a:lnTo>
                    <a:lnTo>
                      <a:pt x="53" y="86"/>
                    </a:lnTo>
                    <a:lnTo>
                      <a:pt x="39" y="105"/>
                    </a:lnTo>
                    <a:lnTo>
                      <a:pt x="26" y="123"/>
                    </a:lnTo>
                    <a:lnTo>
                      <a:pt x="18" y="143"/>
                    </a:lnTo>
                    <a:lnTo>
                      <a:pt x="10" y="163"/>
                    </a:lnTo>
                    <a:lnTo>
                      <a:pt x="4" y="183"/>
                    </a:lnTo>
                    <a:lnTo>
                      <a:pt x="2" y="206"/>
                    </a:lnTo>
                    <a:lnTo>
                      <a:pt x="0" y="228"/>
                    </a:lnTo>
                    <a:lnTo>
                      <a:pt x="0" y="228"/>
                    </a:lnTo>
                    <a:lnTo>
                      <a:pt x="2" y="260"/>
                    </a:lnTo>
                    <a:lnTo>
                      <a:pt x="8" y="289"/>
                    </a:lnTo>
                    <a:lnTo>
                      <a:pt x="12" y="303"/>
                    </a:lnTo>
                    <a:lnTo>
                      <a:pt x="18" y="315"/>
                    </a:lnTo>
                    <a:lnTo>
                      <a:pt x="26" y="327"/>
                    </a:lnTo>
                    <a:lnTo>
                      <a:pt x="35" y="337"/>
                    </a:lnTo>
                    <a:lnTo>
                      <a:pt x="35" y="337"/>
                    </a:lnTo>
                    <a:lnTo>
                      <a:pt x="43" y="347"/>
                    </a:lnTo>
                    <a:lnTo>
                      <a:pt x="51" y="357"/>
                    </a:lnTo>
                    <a:lnTo>
                      <a:pt x="61" y="365"/>
                    </a:lnTo>
                    <a:lnTo>
                      <a:pt x="69" y="371"/>
                    </a:lnTo>
                    <a:lnTo>
                      <a:pt x="79" y="375"/>
                    </a:lnTo>
                    <a:lnTo>
                      <a:pt x="89" y="380"/>
                    </a:lnTo>
                    <a:lnTo>
                      <a:pt x="99" y="382"/>
                    </a:lnTo>
                    <a:lnTo>
                      <a:pt x="109" y="382"/>
                    </a:lnTo>
                    <a:lnTo>
                      <a:pt x="109" y="382"/>
                    </a:lnTo>
                    <a:lnTo>
                      <a:pt x="123" y="382"/>
                    </a:lnTo>
                    <a:lnTo>
                      <a:pt x="138" y="378"/>
                    </a:lnTo>
                    <a:lnTo>
                      <a:pt x="150" y="371"/>
                    </a:lnTo>
                    <a:lnTo>
                      <a:pt x="162" y="361"/>
                    </a:lnTo>
                    <a:lnTo>
                      <a:pt x="162" y="361"/>
                    </a:lnTo>
                    <a:lnTo>
                      <a:pt x="172" y="347"/>
                    </a:lnTo>
                    <a:lnTo>
                      <a:pt x="184" y="329"/>
                    </a:lnTo>
                    <a:lnTo>
                      <a:pt x="198" y="303"/>
                    </a:lnTo>
                    <a:lnTo>
                      <a:pt x="212" y="272"/>
                    </a:lnTo>
                    <a:lnTo>
                      <a:pt x="212" y="272"/>
                    </a:lnTo>
                    <a:lnTo>
                      <a:pt x="227" y="236"/>
                    </a:lnTo>
                    <a:lnTo>
                      <a:pt x="239" y="192"/>
                    </a:lnTo>
                    <a:lnTo>
                      <a:pt x="249" y="143"/>
                    </a:lnTo>
                    <a:lnTo>
                      <a:pt x="259" y="88"/>
                    </a:lnTo>
                    <a:lnTo>
                      <a:pt x="259" y="88"/>
                    </a:lnTo>
                    <a:lnTo>
                      <a:pt x="206" y="68"/>
                    </a:lnTo>
                    <a:lnTo>
                      <a:pt x="206" y="68"/>
                    </a:lnTo>
                    <a:close/>
                    <a:moveTo>
                      <a:pt x="170" y="177"/>
                    </a:moveTo>
                    <a:lnTo>
                      <a:pt x="170" y="177"/>
                    </a:lnTo>
                    <a:lnTo>
                      <a:pt x="156" y="222"/>
                    </a:lnTo>
                    <a:lnTo>
                      <a:pt x="140" y="262"/>
                    </a:lnTo>
                    <a:lnTo>
                      <a:pt x="140" y="262"/>
                    </a:lnTo>
                    <a:lnTo>
                      <a:pt x="126" y="291"/>
                    </a:lnTo>
                    <a:lnTo>
                      <a:pt x="121" y="299"/>
                    </a:lnTo>
                    <a:lnTo>
                      <a:pt x="117" y="305"/>
                    </a:lnTo>
                    <a:lnTo>
                      <a:pt x="117" y="305"/>
                    </a:lnTo>
                    <a:lnTo>
                      <a:pt x="111" y="307"/>
                    </a:lnTo>
                    <a:lnTo>
                      <a:pt x="105" y="307"/>
                    </a:lnTo>
                    <a:lnTo>
                      <a:pt x="105" y="307"/>
                    </a:lnTo>
                    <a:lnTo>
                      <a:pt x="99" y="307"/>
                    </a:lnTo>
                    <a:lnTo>
                      <a:pt x="93" y="301"/>
                    </a:lnTo>
                    <a:lnTo>
                      <a:pt x="87" y="295"/>
                    </a:lnTo>
                    <a:lnTo>
                      <a:pt x="81" y="285"/>
                    </a:lnTo>
                    <a:lnTo>
                      <a:pt x="81" y="285"/>
                    </a:lnTo>
                    <a:lnTo>
                      <a:pt x="77" y="272"/>
                    </a:lnTo>
                    <a:lnTo>
                      <a:pt x="75" y="260"/>
                    </a:lnTo>
                    <a:lnTo>
                      <a:pt x="73" y="246"/>
                    </a:lnTo>
                    <a:lnTo>
                      <a:pt x="71" y="234"/>
                    </a:lnTo>
                    <a:lnTo>
                      <a:pt x="71" y="234"/>
                    </a:lnTo>
                    <a:lnTo>
                      <a:pt x="75" y="206"/>
                    </a:lnTo>
                    <a:lnTo>
                      <a:pt x="81" y="181"/>
                    </a:lnTo>
                    <a:lnTo>
                      <a:pt x="91" y="157"/>
                    </a:lnTo>
                    <a:lnTo>
                      <a:pt x="105" y="133"/>
                    </a:lnTo>
                    <a:lnTo>
                      <a:pt x="105" y="133"/>
                    </a:lnTo>
                    <a:lnTo>
                      <a:pt x="123" y="111"/>
                    </a:lnTo>
                    <a:lnTo>
                      <a:pt x="144" y="95"/>
                    </a:lnTo>
                    <a:lnTo>
                      <a:pt x="154" y="86"/>
                    </a:lnTo>
                    <a:lnTo>
                      <a:pt x="166" y="82"/>
                    </a:lnTo>
                    <a:lnTo>
                      <a:pt x="178" y="76"/>
                    </a:lnTo>
                    <a:lnTo>
                      <a:pt x="190" y="72"/>
                    </a:lnTo>
                    <a:lnTo>
                      <a:pt x="190" y="72"/>
                    </a:lnTo>
                    <a:lnTo>
                      <a:pt x="186" y="101"/>
                    </a:lnTo>
                    <a:lnTo>
                      <a:pt x="182" y="127"/>
                    </a:lnTo>
                    <a:lnTo>
                      <a:pt x="170" y="177"/>
                    </a:lnTo>
                    <a:lnTo>
                      <a:pt x="170" y="177"/>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38" name="Freeform 44">
                <a:extLst>
                  <a:ext uri="{FF2B5EF4-FFF2-40B4-BE49-F238E27FC236}">
                    <a16:creationId xmlns="" xmlns:a16="http://schemas.microsoft.com/office/drawing/2014/main" id="{95F65F86-DED3-4C6A-A837-7D2CDB6D4A43}"/>
                  </a:ext>
                </a:extLst>
              </p:cNvPr>
              <p:cNvSpPr>
                <a:spLocks noEditPoints="1"/>
              </p:cNvSpPr>
              <p:nvPr/>
            </p:nvSpPr>
            <p:spPr bwMode="auto">
              <a:xfrm>
                <a:off x="13608" y="955"/>
                <a:ext cx="498" cy="517"/>
              </a:xfrm>
              <a:custGeom>
                <a:avLst/>
                <a:gdLst>
                  <a:gd name="T0" fmla="*/ 397 w 498"/>
                  <a:gd name="T1" fmla="*/ 93 h 517"/>
                  <a:gd name="T2" fmla="*/ 399 w 498"/>
                  <a:gd name="T3" fmla="*/ 0 h 517"/>
                  <a:gd name="T4" fmla="*/ 336 w 498"/>
                  <a:gd name="T5" fmla="*/ 0 h 517"/>
                  <a:gd name="T6" fmla="*/ 310 w 498"/>
                  <a:gd name="T7" fmla="*/ 93 h 517"/>
                  <a:gd name="T8" fmla="*/ 310 w 498"/>
                  <a:gd name="T9" fmla="*/ 160 h 517"/>
                  <a:gd name="T10" fmla="*/ 336 w 498"/>
                  <a:gd name="T11" fmla="*/ 208 h 517"/>
                  <a:gd name="T12" fmla="*/ 324 w 498"/>
                  <a:gd name="T13" fmla="*/ 331 h 517"/>
                  <a:gd name="T14" fmla="*/ 295 w 498"/>
                  <a:gd name="T15" fmla="*/ 418 h 517"/>
                  <a:gd name="T16" fmla="*/ 235 w 498"/>
                  <a:gd name="T17" fmla="*/ 441 h 517"/>
                  <a:gd name="T18" fmla="*/ 182 w 498"/>
                  <a:gd name="T19" fmla="*/ 416 h 517"/>
                  <a:gd name="T20" fmla="*/ 283 w 498"/>
                  <a:gd name="T21" fmla="*/ 416 h 517"/>
                  <a:gd name="T22" fmla="*/ 182 w 498"/>
                  <a:gd name="T23" fmla="*/ 370 h 517"/>
                  <a:gd name="T24" fmla="*/ 182 w 498"/>
                  <a:gd name="T25" fmla="*/ 344 h 517"/>
                  <a:gd name="T26" fmla="*/ 287 w 498"/>
                  <a:gd name="T27" fmla="*/ 164 h 517"/>
                  <a:gd name="T28" fmla="*/ 182 w 498"/>
                  <a:gd name="T29" fmla="*/ 164 h 517"/>
                  <a:gd name="T30" fmla="*/ 297 w 498"/>
                  <a:gd name="T31" fmla="*/ 139 h 517"/>
                  <a:gd name="T32" fmla="*/ 297 w 498"/>
                  <a:gd name="T33" fmla="*/ 91 h 517"/>
                  <a:gd name="T34" fmla="*/ 182 w 498"/>
                  <a:gd name="T35" fmla="*/ 63 h 517"/>
                  <a:gd name="T36" fmla="*/ 287 w 498"/>
                  <a:gd name="T37" fmla="*/ 56 h 517"/>
                  <a:gd name="T38" fmla="*/ 144 w 498"/>
                  <a:gd name="T39" fmla="*/ 16 h 517"/>
                  <a:gd name="T40" fmla="*/ 23 w 498"/>
                  <a:gd name="T41" fmla="*/ 69 h 517"/>
                  <a:gd name="T42" fmla="*/ 120 w 498"/>
                  <a:gd name="T43" fmla="*/ 65 h 517"/>
                  <a:gd name="T44" fmla="*/ 4 w 498"/>
                  <a:gd name="T45" fmla="*/ 91 h 517"/>
                  <a:gd name="T46" fmla="*/ 4 w 498"/>
                  <a:gd name="T47" fmla="*/ 139 h 517"/>
                  <a:gd name="T48" fmla="*/ 120 w 498"/>
                  <a:gd name="T49" fmla="*/ 164 h 517"/>
                  <a:gd name="T50" fmla="*/ 15 w 498"/>
                  <a:gd name="T51" fmla="*/ 164 h 517"/>
                  <a:gd name="T52" fmla="*/ 120 w 498"/>
                  <a:gd name="T53" fmla="*/ 344 h 517"/>
                  <a:gd name="T54" fmla="*/ 120 w 498"/>
                  <a:gd name="T55" fmla="*/ 370 h 517"/>
                  <a:gd name="T56" fmla="*/ 21 w 498"/>
                  <a:gd name="T57" fmla="*/ 416 h 517"/>
                  <a:gd name="T58" fmla="*/ 120 w 498"/>
                  <a:gd name="T59" fmla="*/ 416 h 517"/>
                  <a:gd name="T60" fmla="*/ 0 w 498"/>
                  <a:gd name="T61" fmla="*/ 449 h 517"/>
                  <a:gd name="T62" fmla="*/ 8 w 498"/>
                  <a:gd name="T63" fmla="*/ 501 h 517"/>
                  <a:gd name="T64" fmla="*/ 279 w 498"/>
                  <a:gd name="T65" fmla="*/ 491 h 517"/>
                  <a:gd name="T66" fmla="*/ 281 w 498"/>
                  <a:gd name="T67" fmla="*/ 479 h 517"/>
                  <a:gd name="T68" fmla="*/ 316 w 498"/>
                  <a:gd name="T69" fmla="*/ 517 h 517"/>
                  <a:gd name="T70" fmla="*/ 368 w 498"/>
                  <a:gd name="T71" fmla="*/ 410 h 517"/>
                  <a:gd name="T72" fmla="*/ 386 w 498"/>
                  <a:gd name="T73" fmla="*/ 325 h 517"/>
                  <a:gd name="T74" fmla="*/ 395 w 498"/>
                  <a:gd name="T75" fmla="*/ 160 h 517"/>
                  <a:gd name="T76" fmla="*/ 435 w 498"/>
                  <a:gd name="T77" fmla="*/ 160 h 517"/>
                  <a:gd name="T78" fmla="*/ 433 w 498"/>
                  <a:gd name="T79" fmla="*/ 410 h 517"/>
                  <a:gd name="T80" fmla="*/ 417 w 498"/>
                  <a:gd name="T81" fmla="*/ 438 h 517"/>
                  <a:gd name="T82" fmla="*/ 386 w 498"/>
                  <a:gd name="T83" fmla="*/ 441 h 517"/>
                  <a:gd name="T84" fmla="*/ 372 w 498"/>
                  <a:gd name="T85" fmla="*/ 473 h 517"/>
                  <a:gd name="T86" fmla="*/ 427 w 498"/>
                  <a:gd name="T87" fmla="*/ 505 h 517"/>
                  <a:gd name="T88" fmla="*/ 455 w 498"/>
                  <a:gd name="T89" fmla="*/ 497 h 517"/>
                  <a:gd name="T90" fmla="*/ 481 w 498"/>
                  <a:gd name="T91" fmla="*/ 469 h 517"/>
                  <a:gd name="T92" fmla="*/ 492 w 498"/>
                  <a:gd name="T93" fmla="*/ 420 h 517"/>
                  <a:gd name="T94" fmla="*/ 498 w 498"/>
                  <a:gd name="T95" fmla="*/ 93 h 517"/>
                  <a:gd name="T96" fmla="*/ 67 w 498"/>
                  <a:gd name="T97" fmla="*/ 273 h 517"/>
                  <a:gd name="T98" fmla="*/ 120 w 498"/>
                  <a:gd name="T99" fmla="*/ 299 h 517"/>
                  <a:gd name="T100" fmla="*/ 67 w 498"/>
                  <a:gd name="T101" fmla="*/ 299 h 517"/>
                  <a:gd name="T102" fmla="*/ 67 w 498"/>
                  <a:gd name="T103" fmla="*/ 210 h 517"/>
                  <a:gd name="T104" fmla="*/ 120 w 498"/>
                  <a:gd name="T105" fmla="*/ 210 h 517"/>
                  <a:gd name="T106" fmla="*/ 67 w 498"/>
                  <a:gd name="T107" fmla="*/ 236 h 517"/>
                  <a:gd name="T108" fmla="*/ 67 w 498"/>
                  <a:gd name="T109" fmla="*/ 210 h 517"/>
                  <a:gd name="T110" fmla="*/ 182 w 498"/>
                  <a:gd name="T111" fmla="*/ 273 h 517"/>
                  <a:gd name="T112" fmla="*/ 237 w 498"/>
                  <a:gd name="T113" fmla="*/ 273 h 517"/>
                  <a:gd name="T114" fmla="*/ 182 w 498"/>
                  <a:gd name="T115" fmla="*/ 299 h 517"/>
                  <a:gd name="T116" fmla="*/ 237 w 498"/>
                  <a:gd name="T117" fmla="*/ 236 h 517"/>
                  <a:gd name="T118" fmla="*/ 182 w 498"/>
                  <a:gd name="T119" fmla="*/ 210 h 517"/>
                  <a:gd name="T120" fmla="*/ 237 w 498"/>
                  <a:gd name="T121" fmla="*/ 210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8" h="517">
                    <a:moveTo>
                      <a:pt x="498" y="93"/>
                    </a:moveTo>
                    <a:lnTo>
                      <a:pt x="498" y="93"/>
                    </a:lnTo>
                    <a:lnTo>
                      <a:pt x="397" y="93"/>
                    </a:lnTo>
                    <a:lnTo>
                      <a:pt x="397" y="93"/>
                    </a:lnTo>
                    <a:lnTo>
                      <a:pt x="397" y="48"/>
                    </a:lnTo>
                    <a:lnTo>
                      <a:pt x="399" y="0"/>
                    </a:lnTo>
                    <a:lnTo>
                      <a:pt x="399" y="0"/>
                    </a:lnTo>
                    <a:lnTo>
                      <a:pt x="336" y="0"/>
                    </a:lnTo>
                    <a:lnTo>
                      <a:pt x="336" y="0"/>
                    </a:lnTo>
                    <a:lnTo>
                      <a:pt x="336" y="93"/>
                    </a:lnTo>
                    <a:lnTo>
                      <a:pt x="336" y="93"/>
                    </a:lnTo>
                    <a:lnTo>
                      <a:pt x="310" y="93"/>
                    </a:lnTo>
                    <a:lnTo>
                      <a:pt x="310" y="93"/>
                    </a:lnTo>
                    <a:lnTo>
                      <a:pt x="310" y="160"/>
                    </a:lnTo>
                    <a:lnTo>
                      <a:pt x="310" y="160"/>
                    </a:lnTo>
                    <a:lnTo>
                      <a:pt x="336" y="160"/>
                    </a:lnTo>
                    <a:lnTo>
                      <a:pt x="336" y="160"/>
                    </a:lnTo>
                    <a:lnTo>
                      <a:pt x="336" y="208"/>
                    </a:lnTo>
                    <a:lnTo>
                      <a:pt x="334" y="255"/>
                    </a:lnTo>
                    <a:lnTo>
                      <a:pt x="330" y="295"/>
                    </a:lnTo>
                    <a:lnTo>
                      <a:pt x="324" y="331"/>
                    </a:lnTo>
                    <a:lnTo>
                      <a:pt x="316" y="364"/>
                    </a:lnTo>
                    <a:lnTo>
                      <a:pt x="308" y="392"/>
                    </a:lnTo>
                    <a:lnTo>
                      <a:pt x="295" y="418"/>
                    </a:lnTo>
                    <a:lnTo>
                      <a:pt x="283" y="438"/>
                    </a:lnTo>
                    <a:lnTo>
                      <a:pt x="283" y="438"/>
                    </a:lnTo>
                    <a:lnTo>
                      <a:pt x="235" y="441"/>
                    </a:lnTo>
                    <a:lnTo>
                      <a:pt x="182" y="443"/>
                    </a:lnTo>
                    <a:lnTo>
                      <a:pt x="182" y="443"/>
                    </a:lnTo>
                    <a:lnTo>
                      <a:pt x="182" y="416"/>
                    </a:lnTo>
                    <a:lnTo>
                      <a:pt x="182" y="416"/>
                    </a:lnTo>
                    <a:lnTo>
                      <a:pt x="283" y="416"/>
                    </a:lnTo>
                    <a:lnTo>
                      <a:pt x="283" y="416"/>
                    </a:lnTo>
                    <a:lnTo>
                      <a:pt x="283" y="370"/>
                    </a:lnTo>
                    <a:lnTo>
                      <a:pt x="283" y="370"/>
                    </a:lnTo>
                    <a:lnTo>
                      <a:pt x="182" y="370"/>
                    </a:lnTo>
                    <a:lnTo>
                      <a:pt x="182" y="370"/>
                    </a:lnTo>
                    <a:lnTo>
                      <a:pt x="182" y="344"/>
                    </a:lnTo>
                    <a:lnTo>
                      <a:pt x="182" y="344"/>
                    </a:lnTo>
                    <a:lnTo>
                      <a:pt x="287" y="344"/>
                    </a:lnTo>
                    <a:lnTo>
                      <a:pt x="287" y="344"/>
                    </a:lnTo>
                    <a:lnTo>
                      <a:pt x="287" y="164"/>
                    </a:lnTo>
                    <a:lnTo>
                      <a:pt x="287" y="164"/>
                    </a:lnTo>
                    <a:lnTo>
                      <a:pt x="182" y="164"/>
                    </a:lnTo>
                    <a:lnTo>
                      <a:pt x="182" y="164"/>
                    </a:lnTo>
                    <a:lnTo>
                      <a:pt x="182" y="139"/>
                    </a:lnTo>
                    <a:lnTo>
                      <a:pt x="182" y="139"/>
                    </a:lnTo>
                    <a:lnTo>
                      <a:pt x="297" y="139"/>
                    </a:lnTo>
                    <a:lnTo>
                      <a:pt x="297" y="139"/>
                    </a:lnTo>
                    <a:lnTo>
                      <a:pt x="297" y="91"/>
                    </a:lnTo>
                    <a:lnTo>
                      <a:pt x="297" y="91"/>
                    </a:lnTo>
                    <a:lnTo>
                      <a:pt x="182" y="91"/>
                    </a:lnTo>
                    <a:lnTo>
                      <a:pt x="182" y="91"/>
                    </a:lnTo>
                    <a:lnTo>
                      <a:pt x="182" y="63"/>
                    </a:lnTo>
                    <a:lnTo>
                      <a:pt x="182" y="63"/>
                    </a:lnTo>
                    <a:lnTo>
                      <a:pt x="287" y="56"/>
                    </a:lnTo>
                    <a:lnTo>
                      <a:pt x="287" y="56"/>
                    </a:lnTo>
                    <a:lnTo>
                      <a:pt x="273" y="10"/>
                    </a:lnTo>
                    <a:lnTo>
                      <a:pt x="273" y="10"/>
                    </a:lnTo>
                    <a:lnTo>
                      <a:pt x="144" y="16"/>
                    </a:lnTo>
                    <a:lnTo>
                      <a:pt x="12" y="20"/>
                    </a:lnTo>
                    <a:lnTo>
                      <a:pt x="12" y="20"/>
                    </a:lnTo>
                    <a:lnTo>
                      <a:pt x="23" y="69"/>
                    </a:lnTo>
                    <a:lnTo>
                      <a:pt x="23" y="69"/>
                    </a:lnTo>
                    <a:lnTo>
                      <a:pt x="120" y="65"/>
                    </a:lnTo>
                    <a:lnTo>
                      <a:pt x="120" y="65"/>
                    </a:lnTo>
                    <a:lnTo>
                      <a:pt x="120" y="91"/>
                    </a:lnTo>
                    <a:lnTo>
                      <a:pt x="120" y="91"/>
                    </a:lnTo>
                    <a:lnTo>
                      <a:pt x="4" y="91"/>
                    </a:lnTo>
                    <a:lnTo>
                      <a:pt x="4" y="91"/>
                    </a:lnTo>
                    <a:lnTo>
                      <a:pt x="4" y="139"/>
                    </a:lnTo>
                    <a:lnTo>
                      <a:pt x="4" y="139"/>
                    </a:lnTo>
                    <a:lnTo>
                      <a:pt x="120" y="139"/>
                    </a:lnTo>
                    <a:lnTo>
                      <a:pt x="120" y="139"/>
                    </a:lnTo>
                    <a:lnTo>
                      <a:pt x="120" y="164"/>
                    </a:lnTo>
                    <a:lnTo>
                      <a:pt x="120" y="164"/>
                    </a:lnTo>
                    <a:lnTo>
                      <a:pt x="15" y="164"/>
                    </a:lnTo>
                    <a:lnTo>
                      <a:pt x="15" y="164"/>
                    </a:lnTo>
                    <a:lnTo>
                      <a:pt x="15" y="344"/>
                    </a:lnTo>
                    <a:lnTo>
                      <a:pt x="15" y="344"/>
                    </a:lnTo>
                    <a:lnTo>
                      <a:pt x="120" y="344"/>
                    </a:lnTo>
                    <a:lnTo>
                      <a:pt x="120" y="344"/>
                    </a:lnTo>
                    <a:lnTo>
                      <a:pt x="120" y="370"/>
                    </a:lnTo>
                    <a:lnTo>
                      <a:pt x="120" y="370"/>
                    </a:lnTo>
                    <a:lnTo>
                      <a:pt x="21" y="370"/>
                    </a:lnTo>
                    <a:lnTo>
                      <a:pt x="21" y="370"/>
                    </a:lnTo>
                    <a:lnTo>
                      <a:pt x="21" y="416"/>
                    </a:lnTo>
                    <a:lnTo>
                      <a:pt x="21" y="416"/>
                    </a:lnTo>
                    <a:lnTo>
                      <a:pt x="120" y="416"/>
                    </a:lnTo>
                    <a:lnTo>
                      <a:pt x="120" y="416"/>
                    </a:lnTo>
                    <a:lnTo>
                      <a:pt x="120" y="445"/>
                    </a:lnTo>
                    <a:lnTo>
                      <a:pt x="120" y="445"/>
                    </a:lnTo>
                    <a:lnTo>
                      <a:pt x="0" y="449"/>
                    </a:lnTo>
                    <a:lnTo>
                      <a:pt x="0" y="449"/>
                    </a:lnTo>
                    <a:lnTo>
                      <a:pt x="8" y="501"/>
                    </a:lnTo>
                    <a:lnTo>
                      <a:pt x="8" y="501"/>
                    </a:lnTo>
                    <a:lnTo>
                      <a:pt x="148" y="495"/>
                    </a:lnTo>
                    <a:lnTo>
                      <a:pt x="279" y="491"/>
                    </a:lnTo>
                    <a:lnTo>
                      <a:pt x="279" y="491"/>
                    </a:lnTo>
                    <a:lnTo>
                      <a:pt x="281" y="485"/>
                    </a:lnTo>
                    <a:lnTo>
                      <a:pt x="281" y="479"/>
                    </a:lnTo>
                    <a:lnTo>
                      <a:pt x="281" y="479"/>
                    </a:lnTo>
                    <a:lnTo>
                      <a:pt x="300" y="499"/>
                    </a:lnTo>
                    <a:lnTo>
                      <a:pt x="316" y="517"/>
                    </a:lnTo>
                    <a:lnTo>
                      <a:pt x="316" y="517"/>
                    </a:lnTo>
                    <a:lnTo>
                      <a:pt x="336" y="485"/>
                    </a:lnTo>
                    <a:lnTo>
                      <a:pt x="354" y="449"/>
                    </a:lnTo>
                    <a:lnTo>
                      <a:pt x="368" y="410"/>
                    </a:lnTo>
                    <a:lnTo>
                      <a:pt x="380" y="368"/>
                    </a:lnTo>
                    <a:lnTo>
                      <a:pt x="380" y="368"/>
                    </a:lnTo>
                    <a:lnTo>
                      <a:pt x="386" y="325"/>
                    </a:lnTo>
                    <a:lnTo>
                      <a:pt x="390" y="277"/>
                    </a:lnTo>
                    <a:lnTo>
                      <a:pt x="392" y="222"/>
                    </a:lnTo>
                    <a:lnTo>
                      <a:pt x="395" y="160"/>
                    </a:lnTo>
                    <a:lnTo>
                      <a:pt x="395" y="160"/>
                    </a:lnTo>
                    <a:lnTo>
                      <a:pt x="435" y="160"/>
                    </a:lnTo>
                    <a:lnTo>
                      <a:pt x="435" y="160"/>
                    </a:lnTo>
                    <a:lnTo>
                      <a:pt x="437" y="295"/>
                    </a:lnTo>
                    <a:lnTo>
                      <a:pt x="433" y="410"/>
                    </a:lnTo>
                    <a:lnTo>
                      <a:pt x="433" y="410"/>
                    </a:lnTo>
                    <a:lnTo>
                      <a:pt x="431" y="422"/>
                    </a:lnTo>
                    <a:lnTo>
                      <a:pt x="425" y="432"/>
                    </a:lnTo>
                    <a:lnTo>
                      <a:pt x="417" y="438"/>
                    </a:lnTo>
                    <a:lnTo>
                      <a:pt x="409" y="441"/>
                    </a:lnTo>
                    <a:lnTo>
                      <a:pt x="409" y="441"/>
                    </a:lnTo>
                    <a:lnTo>
                      <a:pt x="386" y="441"/>
                    </a:lnTo>
                    <a:lnTo>
                      <a:pt x="364" y="438"/>
                    </a:lnTo>
                    <a:lnTo>
                      <a:pt x="364" y="438"/>
                    </a:lnTo>
                    <a:lnTo>
                      <a:pt x="372" y="473"/>
                    </a:lnTo>
                    <a:lnTo>
                      <a:pt x="376" y="505"/>
                    </a:lnTo>
                    <a:lnTo>
                      <a:pt x="376" y="505"/>
                    </a:lnTo>
                    <a:lnTo>
                      <a:pt x="427" y="505"/>
                    </a:lnTo>
                    <a:lnTo>
                      <a:pt x="427" y="505"/>
                    </a:lnTo>
                    <a:lnTo>
                      <a:pt x="443" y="501"/>
                    </a:lnTo>
                    <a:lnTo>
                      <a:pt x="455" y="497"/>
                    </a:lnTo>
                    <a:lnTo>
                      <a:pt x="465" y="489"/>
                    </a:lnTo>
                    <a:lnTo>
                      <a:pt x="475" y="479"/>
                    </a:lnTo>
                    <a:lnTo>
                      <a:pt x="481" y="469"/>
                    </a:lnTo>
                    <a:lnTo>
                      <a:pt x="487" y="455"/>
                    </a:lnTo>
                    <a:lnTo>
                      <a:pt x="490" y="438"/>
                    </a:lnTo>
                    <a:lnTo>
                      <a:pt x="492" y="420"/>
                    </a:lnTo>
                    <a:lnTo>
                      <a:pt x="492" y="420"/>
                    </a:lnTo>
                    <a:lnTo>
                      <a:pt x="498" y="93"/>
                    </a:lnTo>
                    <a:lnTo>
                      <a:pt x="498" y="93"/>
                    </a:lnTo>
                    <a:lnTo>
                      <a:pt x="498" y="93"/>
                    </a:lnTo>
                    <a:close/>
                    <a:moveTo>
                      <a:pt x="67" y="273"/>
                    </a:moveTo>
                    <a:lnTo>
                      <a:pt x="67" y="273"/>
                    </a:lnTo>
                    <a:lnTo>
                      <a:pt x="120" y="273"/>
                    </a:lnTo>
                    <a:lnTo>
                      <a:pt x="120" y="273"/>
                    </a:lnTo>
                    <a:lnTo>
                      <a:pt x="120" y="299"/>
                    </a:lnTo>
                    <a:lnTo>
                      <a:pt x="120" y="299"/>
                    </a:lnTo>
                    <a:lnTo>
                      <a:pt x="67" y="299"/>
                    </a:lnTo>
                    <a:lnTo>
                      <a:pt x="67" y="299"/>
                    </a:lnTo>
                    <a:lnTo>
                      <a:pt x="67" y="273"/>
                    </a:lnTo>
                    <a:lnTo>
                      <a:pt x="67" y="273"/>
                    </a:lnTo>
                    <a:close/>
                    <a:moveTo>
                      <a:pt x="67" y="210"/>
                    </a:moveTo>
                    <a:lnTo>
                      <a:pt x="67" y="210"/>
                    </a:lnTo>
                    <a:lnTo>
                      <a:pt x="120" y="210"/>
                    </a:lnTo>
                    <a:lnTo>
                      <a:pt x="120" y="210"/>
                    </a:lnTo>
                    <a:lnTo>
                      <a:pt x="120" y="236"/>
                    </a:lnTo>
                    <a:lnTo>
                      <a:pt x="120" y="236"/>
                    </a:lnTo>
                    <a:lnTo>
                      <a:pt x="67" y="236"/>
                    </a:lnTo>
                    <a:lnTo>
                      <a:pt x="67" y="236"/>
                    </a:lnTo>
                    <a:lnTo>
                      <a:pt x="67" y="210"/>
                    </a:lnTo>
                    <a:lnTo>
                      <a:pt x="67" y="210"/>
                    </a:lnTo>
                    <a:close/>
                    <a:moveTo>
                      <a:pt x="182" y="299"/>
                    </a:moveTo>
                    <a:lnTo>
                      <a:pt x="182" y="299"/>
                    </a:lnTo>
                    <a:lnTo>
                      <a:pt x="182" y="273"/>
                    </a:lnTo>
                    <a:lnTo>
                      <a:pt x="182" y="273"/>
                    </a:lnTo>
                    <a:lnTo>
                      <a:pt x="237" y="273"/>
                    </a:lnTo>
                    <a:lnTo>
                      <a:pt x="237" y="273"/>
                    </a:lnTo>
                    <a:lnTo>
                      <a:pt x="237" y="299"/>
                    </a:lnTo>
                    <a:lnTo>
                      <a:pt x="237" y="299"/>
                    </a:lnTo>
                    <a:lnTo>
                      <a:pt x="182" y="299"/>
                    </a:lnTo>
                    <a:lnTo>
                      <a:pt x="182" y="299"/>
                    </a:lnTo>
                    <a:close/>
                    <a:moveTo>
                      <a:pt x="237" y="236"/>
                    </a:moveTo>
                    <a:lnTo>
                      <a:pt x="237" y="236"/>
                    </a:lnTo>
                    <a:lnTo>
                      <a:pt x="182" y="236"/>
                    </a:lnTo>
                    <a:lnTo>
                      <a:pt x="182" y="236"/>
                    </a:lnTo>
                    <a:lnTo>
                      <a:pt x="182" y="210"/>
                    </a:lnTo>
                    <a:lnTo>
                      <a:pt x="182" y="210"/>
                    </a:lnTo>
                    <a:lnTo>
                      <a:pt x="237" y="210"/>
                    </a:lnTo>
                    <a:lnTo>
                      <a:pt x="237" y="210"/>
                    </a:lnTo>
                    <a:lnTo>
                      <a:pt x="237" y="236"/>
                    </a:lnTo>
                    <a:lnTo>
                      <a:pt x="237" y="236"/>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39" name="Freeform 45">
                <a:extLst>
                  <a:ext uri="{FF2B5EF4-FFF2-40B4-BE49-F238E27FC236}">
                    <a16:creationId xmlns="" xmlns:a16="http://schemas.microsoft.com/office/drawing/2014/main" id="{B22E868F-8BE9-4026-AD13-6D6650B21479}"/>
                  </a:ext>
                </a:extLst>
              </p:cNvPr>
              <p:cNvSpPr>
                <a:spLocks/>
              </p:cNvSpPr>
              <p:nvPr/>
            </p:nvSpPr>
            <p:spPr bwMode="auto">
              <a:xfrm>
                <a:off x="14186" y="959"/>
                <a:ext cx="427" cy="491"/>
              </a:xfrm>
              <a:custGeom>
                <a:avLst/>
                <a:gdLst>
                  <a:gd name="T0" fmla="*/ 338 w 427"/>
                  <a:gd name="T1" fmla="*/ 162 h 491"/>
                  <a:gd name="T2" fmla="*/ 271 w 427"/>
                  <a:gd name="T3" fmla="*/ 174 h 491"/>
                  <a:gd name="T4" fmla="*/ 253 w 427"/>
                  <a:gd name="T5" fmla="*/ 139 h 491"/>
                  <a:gd name="T6" fmla="*/ 370 w 427"/>
                  <a:gd name="T7" fmla="*/ 113 h 491"/>
                  <a:gd name="T8" fmla="*/ 342 w 427"/>
                  <a:gd name="T9" fmla="*/ 55 h 491"/>
                  <a:gd name="T10" fmla="*/ 257 w 427"/>
                  <a:gd name="T11" fmla="*/ 75 h 491"/>
                  <a:gd name="T12" fmla="*/ 215 w 427"/>
                  <a:gd name="T13" fmla="*/ 40 h 491"/>
                  <a:gd name="T14" fmla="*/ 136 w 427"/>
                  <a:gd name="T15" fmla="*/ 14 h 491"/>
                  <a:gd name="T16" fmla="*/ 158 w 427"/>
                  <a:gd name="T17" fmla="*/ 87 h 491"/>
                  <a:gd name="T18" fmla="*/ 2 w 427"/>
                  <a:gd name="T19" fmla="*/ 97 h 491"/>
                  <a:gd name="T20" fmla="*/ 15 w 427"/>
                  <a:gd name="T21" fmla="*/ 160 h 491"/>
                  <a:gd name="T22" fmla="*/ 182 w 427"/>
                  <a:gd name="T23" fmla="*/ 150 h 491"/>
                  <a:gd name="T24" fmla="*/ 199 w 427"/>
                  <a:gd name="T25" fmla="*/ 184 h 491"/>
                  <a:gd name="T26" fmla="*/ 0 w 427"/>
                  <a:gd name="T27" fmla="*/ 198 h 491"/>
                  <a:gd name="T28" fmla="*/ 65 w 427"/>
                  <a:gd name="T29" fmla="*/ 259 h 491"/>
                  <a:gd name="T30" fmla="*/ 233 w 427"/>
                  <a:gd name="T31" fmla="*/ 245 h 491"/>
                  <a:gd name="T32" fmla="*/ 255 w 427"/>
                  <a:gd name="T33" fmla="*/ 279 h 491"/>
                  <a:gd name="T34" fmla="*/ 190 w 427"/>
                  <a:gd name="T35" fmla="*/ 275 h 491"/>
                  <a:gd name="T36" fmla="*/ 126 w 427"/>
                  <a:gd name="T37" fmla="*/ 281 h 491"/>
                  <a:gd name="T38" fmla="*/ 91 w 427"/>
                  <a:gd name="T39" fmla="*/ 297 h 491"/>
                  <a:gd name="T40" fmla="*/ 69 w 427"/>
                  <a:gd name="T41" fmla="*/ 319 h 491"/>
                  <a:gd name="T42" fmla="*/ 51 w 427"/>
                  <a:gd name="T43" fmla="*/ 376 h 491"/>
                  <a:gd name="T44" fmla="*/ 59 w 427"/>
                  <a:gd name="T45" fmla="*/ 418 h 491"/>
                  <a:gd name="T46" fmla="*/ 85 w 427"/>
                  <a:gd name="T47" fmla="*/ 455 h 491"/>
                  <a:gd name="T48" fmla="*/ 120 w 427"/>
                  <a:gd name="T49" fmla="*/ 477 h 491"/>
                  <a:gd name="T50" fmla="*/ 174 w 427"/>
                  <a:gd name="T51" fmla="*/ 489 h 491"/>
                  <a:gd name="T52" fmla="*/ 249 w 427"/>
                  <a:gd name="T53" fmla="*/ 489 h 491"/>
                  <a:gd name="T54" fmla="*/ 346 w 427"/>
                  <a:gd name="T55" fmla="*/ 475 h 491"/>
                  <a:gd name="T56" fmla="*/ 346 w 427"/>
                  <a:gd name="T57" fmla="*/ 408 h 491"/>
                  <a:gd name="T58" fmla="*/ 245 w 427"/>
                  <a:gd name="T59" fmla="*/ 422 h 491"/>
                  <a:gd name="T60" fmla="*/ 186 w 427"/>
                  <a:gd name="T61" fmla="*/ 422 h 491"/>
                  <a:gd name="T62" fmla="*/ 136 w 427"/>
                  <a:gd name="T63" fmla="*/ 410 h 491"/>
                  <a:gd name="T64" fmla="*/ 124 w 427"/>
                  <a:gd name="T65" fmla="*/ 396 h 491"/>
                  <a:gd name="T66" fmla="*/ 118 w 427"/>
                  <a:gd name="T67" fmla="*/ 378 h 491"/>
                  <a:gd name="T68" fmla="*/ 128 w 427"/>
                  <a:gd name="T69" fmla="*/ 358 h 491"/>
                  <a:gd name="T70" fmla="*/ 144 w 427"/>
                  <a:gd name="T71" fmla="*/ 346 h 491"/>
                  <a:gd name="T72" fmla="*/ 199 w 427"/>
                  <a:gd name="T73" fmla="*/ 340 h 491"/>
                  <a:gd name="T74" fmla="*/ 267 w 427"/>
                  <a:gd name="T75" fmla="*/ 346 h 491"/>
                  <a:gd name="T76" fmla="*/ 340 w 427"/>
                  <a:gd name="T77" fmla="*/ 360 h 491"/>
                  <a:gd name="T78" fmla="*/ 334 w 427"/>
                  <a:gd name="T79" fmla="*/ 267 h 491"/>
                  <a:gd name="T80" fmla="*/ 306 w 427"/>
                  <a:gd name="T81" fmla="*/ 232 h 491"/>
                  <a:gd name="T82" fmla="*/ 427 w 427"/>
                  <a:gd name="T83" fmla="*/ 204 h 4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27" h="491">
                    <a:moveTo>
                      <a:pt x="407" y="143"/>
                    </a:moveTo>
                    <a:lnTo>
                      <a:pt x="407" y="143"/>
                    </a:lnTo>
                    <a:lnTo>
                      <a:pt x="338" y="162"/>
                    </a:lnTo>
                    <a:lnTo>
                      <a:pt x="306" y="168"/>
                    </a:lnTo>
                    <a:lnTo>
                      <a:pt x="271" y="174"/>
                    </a:lnTo>
                    <a:lnTo>
                      <a:pt x="271" y="174"/>
                    </a:lnTo>
                    <a:lnTo>
                      <a:pt x="261" y="158"/>
                    </a:lnTo>
                    <a:lnTo>
                      <a:pt x="253" y="139"/>
                    </a:lnTo>
                    <a:lnTo>
                      <a:pt x="253" y="139"/>
                    </a:lnTo>
                    <a:lnTo>
                      <a:pt x="320" y="125"/>
                    </a:lnTo>
                    <a:lnTo>
                      <a:pt x="348" y="119"/>
                    </a:lnTo>
                    <a:lnTo>
                      <a:pt x="370" y="113"/>
                    </a:lnTo>
                    <a:lnTo>
                      <a:pt x="370" y="113"/>
                    </a:lnTo>
                    <a:lnTo>
                      <a:pt x="342" y="55"/>
                    </a:lnTo>
                    <a:lnTo>
                      <a:pt x="342" y="55"/>
                    </a:lnTo>
                    <a:lnTo>
                      <a:pt x="314" y="63"/>
                    </a:lnTo>
                    <a:lnTo>
                      <a:pt x="285" y="69"/>
                    </a:lnTo>
                    <a:lnTo>
                      <a:pt x="257" y="75"/>
                    </a:lnTo>
                    <a:lnTo>
                      <a:pt x="227" y="79"/>
                    </a:lnTo>
                    <a:lnTo>
                      <a:pt x="227" y="79"/>
                    </a:lnTo>
                    <a:lnTo>
                      <a:pt x="215" y="40"/>
                    </a:lnTo>
                    <a:lnTo>
                      <a:pt x="203" y="0"/>
                    </a:lnTo>
                    <a:lnTo>
                      <a:pt x="203" y="0"/>
                    </a:lnTo>
                    <a:lnTo>
                      <a:pt x="136" y="14"/>
                    </a:lnTo>
                    <a:lnTo>
                      <a:pt x="136" y="14"/>
                    </a:lnTo>
                    <a:lnTo>
                      <a:pt x="144" y="44"/>
                    </a:lnTo>
                    <a:lnTo>
                      <a:pt x="158" y="87"/>
                    </a:lnTo>
                    <a:lnTo>
                      <a:pt x="158" y="87"/>
                    </a:lnTo>
                    <a:lnTo>
                      <a:pt x="87" y="93"/>
                    </a:lnTo>
                    <a:lnTo>
                      <a:pt x="2" y="97"/>
                    </a:lnTo>
                    <a:lnTo>
                      <a:pt x="2" y="97"/>
                    </a:lnTo>
                    <a:lnTo>
                      <a:pt x="15" y="160"/>
                    </a:lnTo>
                    <a:lnTo>
                      <a:pt x="15" y="160"/>
                    </a:lnTo>
                    <a:lnTo>
                      <a:pt x="100" y="156"/>
                    </a:lnTo>
                    <a:lnTo>
                      <a:pt x="182" y="150"/>
                    </a:lnTo>
                    <a:lnTo>
                      <a:pt x="182" y="150"/>
                    </a:lnTo>
                    <a:lnTo>
                      <a:pt x="188" y="166"/>
                    </a:lnTo>
                    <a:lnTo>
                      <a:pt x="199" y="184"/>
                    </a:lnTo>
                    <a:lnTo>
                      <a:pt x="199" y="184"/>
                    </a:lnTo>
                    <a:lnTo>
                      <a:pt x="110" y="192"/>
                    </a:lnTo>
                    <a:lnTo>
                      <a:pt x="0" y="198"/>
                    </a:lnTo>
                    <a:lnTo>
                      <a:pt x="0" y="198"/>
                    </a:lnTo>
                    <a:lnTo>
                      <a:pt x="13" y="261"/>
                    </a:lnTo>
                    <a:lnTo>
                      <a:pt x="13" y="261"/>
                    </a:lnTo>
                    <a:lnTo>
                      <a:pt x="65" y="259"/>
                    </a:lnTo>
                    <a:lnTo>
                      <a:pt x="120" y="257"/>
                    </a:lnTo>
                    <a:lnTo>
                      <a:pt x="174" y="251"/>
                    </a:lnTo>
                    <a:lnTo>
                      <a:pt x="233" y="245"/>
                    </a:lnTo>
                    <a:lnTo>
                      <a:pt x="233" y="245"/>
                    </a:lnTo>
                    <a:lnTo>
                      <a:pt x="241" y="257"/>
                    </a:lnTo>
                    <a:lnTo>
                      <a:pt x="255" y="279"/>
                    </a:lnTo>
                    <a:lnTo>
                      <a:pt x="255" y="279"/>
                    </a:lnTo>
                    <a:lnTo>
                      <a:pt x="223" y="275"/>
                    </a:lnTo>
                    <a:lnTo>
                      <a:pt x="190" y="275"/>
                    </a:lnTo>
                    <a:lnTo>
                      <a:pt x="190" y="275"/>
                    </a:lnTo>
                    <a:lnTo>
                      <a:pt x="156" y="277"/>
                    </a:lnTo>
                    <a:lnTo>
                      <a:pt x="126" y="281"/>
                    </a:lnTo>
                    <a:lnTo>
                      <a:pt x="114" y="285"/>
                    </a:lnTo>
                    <a:lnTo>
                      <a:pt x="102" y="291"/>
                    </a:lnTo>
                    <a:lnTo>
                      <a:pt x="91" y="297"/>
                    </a:lnTo>
                    <a:lnTo>
                      <a:pt x="81" y="303"/>
                    </a:lnTo>
                    <a:lnTo>
                      <a:pt x="81" y="303"/>
                    </a:lnTo>
                    <a:lnTo>
                      <a:pt x="69" y="319"/>
                    </a:lnTo>
                    <a:lnTo>
                      <a:pt x="59" y="337"/>
                    </a:lnTo>
                    <a:lnTo>
                      <a:pt x="53" y="356"/>
                    </a:lnTo>
                    <a:lnTo>
                      <a:pt x="51" y="376"/>
                    </a:lnTo>
                    <a:lnTo>
                      <a:pt x="51" y="376"/>
                    </a:lnTo>
                    <a:lnTo>
                      <a:pt x="53" y="398"/>
                    </a:lnTo>
                    <a:lnTo>
                      <a:pt x="59" y="418"/>
                    </a:lnTo>
                    <a:lnTo>
                      <a:pt x="71" y="439"/>
                    </a:lnTo>
                    <a:lnTo>
                      <a:pt x="85" y="455"/>
                    </a:lnTo>
                    <a:lnTo>
                      <a:pt x="85" y="455"/>
                    </a:lnTo>
                    <a:lnTo>
                      <a:pt x="95" y="463"/>
                    </a:lnTo>
                    <a:lnTo>
                      <a:pt x="108" y="471"/>
                    </a:lnTo>
                    <a:lnTo>
                      <a:pt x="120" y="477"/>
                    </a:lnTo>
                    <a:lnTo>
                      <a:pt x="136" y="481"/>
                    </a:lnTo>
                    <a:lnTo>
                      <a:pt x="154" y="485"/>
                    </a:lnTo>
                    <a:lnTo>
                      <a:pt x="174" y="489"/>
                    </a:lnTo>
                    <a:lnTo>
                      <a:pt x="219" y="491"/>
                    </a:lnTo>
                    <a:lnTo>
                      <a:pt x="219" y="491"/>
                    </a:lnTo>
                    <a:lnTo>
                      <a:pt x="249" y="489"/>
                    </a:lnTo>
                    <a:lnTo>
                      <a:pt x="279" y="487"/>
                    </a:lnTo>
                    <a:lnTo>
                      <a:pt x="312" y="481"/>
                    </a:lnTo>
                    <a:lnTo>
                      <a:pt x="346" y="475"/>
                    </a:lnTo>
                    <a:lnTo>
                      <a:pt x="346" y="475"/>
                    </a:lnTo>
                    <a:lnTo>
                      <a:pt x="346" y="408"/>
                    </a:lnTo>
                    <a:lnTo>
                      <a:pt x="346" y="408"/>
                    </a:lnTo>
                    <a:lnTo>
                      <a:pt x="314" y="414"/>
                    </a:lnTo>
                    <a:lnTo>
                      <a:pt x="279" y="418"/>
                    </a:lnTo>
                    <a:lnTo>
                      <a:pt x="245" y="422"/>
                    </a:lnTo>
                    <a:lnTo>
                      <a:pt x="211" y="422"/>
                    </a:lnTo>
                    <a:lnTo>
                      <a:pt x="211" y="422"/>
                    </a:lnTo>
                    <a:lnTo>
                      <a:pt x="186" y="422"/>
                    </a:lnTo>
                    <a:lnTo>
                      <a:pt x="164" y="418"/>
                    </a:lnTo>
                    <a:lnTo>
                      <a:pt x="148" y="414"/>
                    </a:lnTo>
                    <a:lnTo>
                      <a:pt x="136" y="410"/>
                    </a:lnTo>
                    <a:lnTo>
                      <a:pt x="136" y="410"/>
                    </a:lnTo>
                    <a:lnTo>
                      <a:pt x="130" y="402"/>
                    </a:lnTo>
                    <a:lnTo>
                      <a:pt x="124" y="396"/>
                    </a:lnTo>
                    <a:lnTo>
                      <a:pt x="120" y="388"/>
                    </a:lnTo>
                    <a:lnTo>
                      <a:pt x="118" y="378"/>
                    </a:lnTo>
                    <a:lnTo>
                      <a:pt x="118" y="378"/>
                    </a:lnTo>
                    <a:lnTo>
                      <a:pt x="120" y="370"/>
                    </a:lnTo>
                    <a:lnTo>
                      <a:pt x="122" y="364"/>
                    </a:lnTo>
                    <a:lnTo>
                      <a:pt x="128" y="358"/>
                    </a:lnTo>
                    <a:lnTo>
                      <a:pt x="134" y="352"/>
                    </a:lnTo>
                    <a:lnTo>
                      <a:pt x="134" y="352"/>
                    </a:lnTo>
                    <a:lnTo>
                      <a:pt x="144" y="346"/>
                    </a:lnTo>
                    <a:lnTo>
                      <a:pt x="158" y="344"/>
                    </a:lnTo>
                    <a:lnTo>
                      <a:pt x="176" y="342"/>
                    </a:lnTo>
                    <a:lnTo>
                      <a:pt x="199" y="340"/>
                    </a:lnTo>
                    <a:lnTo>
                      <a:pt x="199" y="340"/>
                    </a:lnTo>
                    <a:lnTo>
                      <a:pt x="233" y="342"/>
                    </a:lnTo>
                    <a:lnTo>
                      <a:pt x="267" y="346"/>
                    </a:lnTo>
                    <a:lnTo>
                      <a:pt x="304" y="352"/>
                    </a:lnTo>
                    <a:lnTo>
                      <a:pt x="340" y="360"/>
                    </a:lnTo>
                    <a:lnTo>
                      <a:pt x="340" y="360"/>
                    </a:lnTo>
                    <a:lnTo>
                      <a:pt x="370" y="305"/>
                    </a:lnTo>
                    <a:lnTo>
                      <a:pt x="370" y="305"/>
                    </a:lnTo>
                    <a:lnTo>
                      <a:pt x="334" y="267"/>
                    </a:lnTo>
                    <a:lnTo>
                      <a:pt x="320" y="249"/>
                    </a:lnTo>
                    <a:lnTo>
                      <a:pt x="306" y="232"/>
                    </a:lnTo>
                    <a:lnTo>
                      <a:pt x="306" y="232"/>
                    </a:lnTo>
                    <a:lnTo>
                      <a:pt x="370" y="220"/>
                    </a:lnTo>
                    <a:lnTo>
                      <a:pt x="427" y="204"/>
                    </a:lnTo>
                    <a:lnTo>
                      <a:pt x="427" y="204"/>
                    </a:lnTo>
                    <a:lnTo>
                      <a:pt x="407" y="143"/>
                    </a:lnTo>
                    <a:lnTo>
                      <a:pt x="407" y="143"/>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40" name="Freeform 46">
                <a:extLst>
                  <a:ext uri="{FF2B5EF4-FFF2-40B4-BE49-F238E27FC236}">
                    <a16:creationId xmlns="" xmlns:a16="http://schemas.microsoft.com/office/drawing/2014/main" id="{14E70295-4E6F-453A-AF8F-2C48AEE27052}"/>
                  </a:ext>
                </a:extLst>
              </p:cNvPr>
              <p:cNvSpPr>
                <a:spLocks noEditPoints="1"/>
              </p:cNvSpPr>
              <p:nvPr/>
            </p:nvSpPr>
            <p:spPr bwMode="auto">
              <a:xfrm>
                <a:off x="14714" y="987"/>
                <a:ext cx="429" cy="435"/>
              </a:xfrm>
              <a:custGeom>
                <a:avLst/>
                <a:gdLst>
                  <a:gd name="T0" fmla="*/ 30 w 429"/>
                  <a:gd name="T1" fmla="*/ 0 h 435"/>
                  <a:gd name="T2" fmla="*/ 18 w 429"/>
                  <a:gd name="T3" fmla="*/ 61 h 435"/>
                  <a:gd name="T4" fmla="*/ 2 w 429"/>
                  <a:gd name="T5" fmla="*/ 192 h 435"/>
                  <a:gd name="T6" fmla="*/ 0 w 429"/>
                  <a:gd name="T7" fmla="*/ 265 h 435"/>
                  <a:gd name="T8" fmla="*/ 2 w 429"/>
                  <a:gd name="T9" fmla="*/ 348 h 435"/>
                  <a:gd name="T10" fmla="*/ 10 w 429"/>
                  <a:gd name="T11" fmla="*/ 435 h 435"/>
                  <a:gd name="T12" fmla="*/ 85 w 429"/>
                  <a:gd name="T13" fmla="*/ 427 h 435"/>
                  <a:gd name="T14" fmla="*/ 77 w 429"/>
                  <a:gd name="T15" fmla="*/ 380 h 435"/>
                  <a:gd name="T16" fmla="*/ 71 w 429"/>
                  <a:gd name="T17" fmla="*/ 299 h 435"/>
                  <a:gd name="T18" fmla="*/ 71 w 429"/>
                  <a:gd name="T19" fmla="*/ 263 h 435"/>
                  <a:gd name="T20" fmla="*/ 79 w 429"/>
                  <a:gd name="T21" fmla="*/ 152 h 435"/>
                  <a:gd name="T22" fmla="*/ 99 w 429"/>
                  <a:gd name="T23" fmla="*/ 20 h 435"/>
                  <a:gd name="T24" fmla="*/ 30 w 429"/>
                  <a:gd name="T25" fmla="*/ 0 h 435"/>
                  <a:gd name="T26" fmla="*/ 293 w 429"/>
                  <a:gd name="T27" fmla="*/ 67 h 435"/>
                  <a:gd name="T28" fmla="*/ 253 w 429"/>
                  <a:gd name="T29" fmla="*/ 69 h 435"/>
                  <a:gd name="T30" fmla="*/ 142 w 429"/>
                  <a:gd name="T31" fmla="*/ 79 h 435"/>
                  <a:gd name="T32" fmla="*/ 148 w 429"/>
                  <a:gd name="T33" fmla="*/ 148 h 435"/>
                  <a:gd name="T34" fmla="*/ 186 w 429"/>
                  <a:gd name="T35" fmla="*/ 144 h 435"/>
                  <a:gd name="T36" fmla="*/ 267 w 429"/>
                  <a:gd name="T37" fmla="*/ 138 h 435"/>
                  <a:gd name="T38" fmla="*/ 307 w 429"/>
                  <a:gd name="T39" fmla="*/ 138 h 435"/>
                  <a:gd name="T40" fmla="*/ 400 w 429"/>
                  <a:gd name="T41" fmla="*/ 140 h 435"/>
                  <a:gd name="T42" fmla="*/ 402 w 429"/>
                  <a:gd name="T43" fmla="*/ 73 h 435"/>
                  <a:gd name="T44" fmla="*/ 346 w 429"/>
                  <a:gd name="T45" fmla="*/ 69 h 435"/>
                  <a:gd name="T46" fmla="*/ 293 w 429"/>
                  <a:gd name="T47" fmla="*/ 67 h 435"/>
                  <a:gd name="T48" fmla="*/ 429 w 429"/>
                  <a:gd name="T49" fmla="*/ 322 h 435"/>
                  <a:gd name="T50" fmla="*/ 376 w 429"/>
                  <a:gd name="T51" fmla="*/ 328 h 435"/>
                  <a:gd name="T52" fmla="*/ 332 w 429"/>
                  <a:gd name="T53" fmla="*/ 328 h 435"/>
                  <a:gd name="T54" fmla="*/ 275 w 429"/>
                  <a:gd name="T55" fmla="*/ 326 h 435"/>
                  <a:gd name="T56" fmla="*/ 228 w 429"/>
                  <a:gd name="T57" fmla="*/ 316 h 435"/>
                  <a:gd name="T58" fmla="*/ 190 w 429"/>
                  <a:gd name="T59" fmla="*/ 297 h 435"/>
                  <a:gd name="T60" fmla="*/ 162 w 429"/>
                  <a:gd name="T61" fmla="*/ 275 h 435"/>
                  <a:gd name="T62" fmla="*/ 115 w 429"/>
                  <a:gd name="T63" fmla="*/ 326 h 435"/>
                  <a:gd name="T64" fmla="*/ 133 w 429"/>
                  <a:gd name="T65" fmla="*/ 342 h 435"/>
                  <a:gd name="T66" fmla="*/ 178 w 429"/>
                  <a:gd name="T67" fmla="*/ 368 h 435"/>
                  <a:gd name="T68" fmla="*/ 232 w 429"/>
                  <a:gd name="T69" fmla="*/ 386 h 435"/>
                  <a:gd name="T70" fmla="*/ 297 w 429"/>
                  <a:gd name="T71" fmla="*/ 394 h 435"/>
                  <a:gd name="T72" fmla="*/ 332 w 429"/>
                  <a:gd name="T73" fmla="*/ 396 h 435"/>
                  <a:gd name="T74" fmla="*/ 429 w 429"/>
                  <a:gd name="T75" fmla="*/ 392 h 435"/>
                  <a:gd name="T76" fmla="*/ 429 w 429"/>
                  <a:gd name="T77" fmla="*/ 32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35">
                    <a:moveTo>
                      <a:pt x="30" y="0"/>
                    </a:moveTo>
                    <a:lnTo>
                      <a:pt x="30" y="0"/>
                    </a:lnTo>
                    <a:lnTo>
                      <a:pt x="24" y="31"/>
                    </a:lnTo>
                    <a:lnTo>
                      <a:pt x="18" y="61"/>
                    </a:lnTo>
                    <a:lnTo>
                      <a:pt x="8" y="126"/>
                    </a:lnTo>
                    <a:lnTo>
                      <a:pt x="2" y="192"/>
                    </a:lnTo>
                    <a:lnTo>
                      <a:pt x="0" y="265"/>
                    </a:lnTo>
                    <a:lnTo>
                      <a:pt x="0" y="265"/>
                    </a:lnTo>
                    <a:lnTo>
                      <a:pt x="0" y="305"/>
                    </a:lnTo>
                    <a:lnTo>
                      <a:pt x="2" y="348"/>
                    </a:lnTo>
                    <a:lnTo>
                      <a:pt x="6" y="390"/>
                    </a:lnTo>
                    <a:lnTo>
                      <a:pt x="10" y="435"/>
                    </a:lnTo>
                    <a:lnTo>
                      <a:pt x="10" y="435"/>
                    </a:lnTo>
                    <a:lnTo>
                      <a:pt x="85" y="427"/>
                    </a:lnTo>
                    <a:lnTo>
                      <a:pt x="85" y="427"/>
                    </a:lnTo>
                    <a:lnTo>
                      <a:pt x="77" y="380"/>
                    </a:lnTo>
                    <a:lnTo>
                      <a:pt x="73" y="338"/>
                    </a:lnTo>
                    <a:lnTo>
                      <a:pt x="71" y="299"/>
                    </a:lnTo>
                    <a:lnTo>
                      <a:pt x="71" y="263"/>
                    </a:lnTo>
                    <a:lnTo>
                      <a:pt x="71" y="263"/>
                    </a:lnTo>
                    <a:lnTo>
                      <a:pt x="73" y="208"/>
                    </a:lnTo>
                    <a:lnTo>
                      <a:pt x="79" y="152"/>
                    </a:lnTo>
                    <a:lnTo>
                      <a:pt x="87" y="87"/>
                    </a:lnTo>
                    <a:lnTo>
                      <a:pt x="99" y="20"/>
                    </a:lnTo>
                    <a:lnTo>
                      <a:pt x="99" y="20"/>
                    </a:lnTo>
                    <a:lnTo>
                      <a:pt x="30" y="0"/>
                    </a:lnTo>
                    <a:lnTo>
                      <a:pt x="30" y="0"/>
                    </a:lnTo>
                    <a:close/>
                    <a:moveTo>
                      <a:pt x="293" y="67"/>
                    </a:moveTo>
                    <a:lnTo>
                      <a:pt x="293" y="67"/>
                    </a:lnTo>
                    <a:lnTo>
                      <a:pt x="253" y="69"/>
                    </a:lnTo>
                    <a:lnTo>
                      <a:pt x="214" y="71"/>
                    </a:lnTo>
                    <a:lnTo>
                      <a:pt x="142" y="79"/>
                    </a:lnTo>
                    <a:lnTo>
                      <a:pt x="142" y="79"/>
                    </a:lnTo>
                    <a:lnTo>
                      <a:pt x="148" y="148"/>
                    </a:lnTo>
                    <a:lnTo>
                      <a:pt x="148" y="148"/>
                    </a:lnTo>
                    <a:lnTo>
                      <a:pt x="186" y="144"/>
                    </a:lnTo>
                    <a:lnTo>
                      <a:pt x="226" y="140"/>
                    </a:lnTo>
                    <a:lnTo>
                      <a:pt x="267" y="138"/>
                    </a:lnTo>
                    <a:lnTo>
                      <a:pt x="307" y="138"/>
                    </a:lnTo>
                    <a:lnTo>
                      <a:pt x="307" y="138"/>
                    </a:lnTo>
                    <a:lnTo>
                      <a:pt x="352" y="138"/>
                    </a:lnTo>
                    <a:lnTo>
                      <a:pt x="400" y="140"/>
                    </a:lnTo>
                    <a:lnTo>
                      <a:pt x="400" y="140"/>
                    </a:lnTo>
                    <a:lnTo>
                      <a:pt x="402" y="73"/>
                    </a:lnTo>
                    <a:lnTo>
                      <a:pt x="402" y="73"/>
                    </a:lnTo>
                    <a:lnTo>
                      <a:pt x="346" y="69"/>
                    </a:lnTo>
                    <a:lnTo>
                      <a:pt x="293" y="67"/>
                    </a:lnTo>
                    <a:lnTo>
                      <a:pt x="293" y="67"/>
                    </a:lnTo>
                    <a:lnTo>
                      <a:pt x="293" y="67"/>
                    </a:lnTo>
                    <a:close/>
                    <a:moveTo>
                      <a:pt x="429" y="322"/>
                    </a:moveTo>
                    <a:lnTo>
                      <a:pt x="429" y="322"/>
                    </a:lnTo>
                    <a:lnTo>
                      <a:pt x="376" y="328"/>
                    </a:lnTo>
                    <a:lnTo>
                      <a:pt x="332" y="328"/>
                    </a:lnTo>
                    <a:lnTo>
                      <a:pt x="332" y="328"/>
                    </a:lnTo>
                    <a:lnTo>
                      <a:pt x="303" y="328"/>
                    </a:lnTo>
                    <a:lnTo>
                      <a:pt x="275" y="326"/>
                    </a:lnTo>
                    <a:lnTo>
                      <a:pt x="251" y="322"/>
                    </a:lnTo>
                    <a:lnTo>
                      <a:pt x="228" y="316"/>
                    </a:lnTo>
                    <a:lnTo>
                      <a:pt x="208" y="307"/>
                    </a:lnTo>
                    <a:lnTo>
                      <a:pt x="190" y="297"/>
                    </a:lnTo>
                    <a:lnTo>
                      <a:pt x="176" y="287"/>
                    </a:lnTo>
                    <a:lnTo>
                      <a:pt x="162" y="275"/>
                    </a:lnTo>
                    <a:lnTo>
                      <a:pt x="162" y="275"/>
                    </a:lnTo>
                    <a:lnTo>
                      <a:pt x="115" y="326"/>
                    </a:lnTo>
                    <a:lnTo>
                      <a:pt x="115" y="326"/>
                    </a:lnTo>
                    <a:lnTo>
                      <a:pt x="133" y="342"/>
                    </a:lnTo>
                    <a:lnTo>
                      <a:pt x="156" y="356"/>
                    </a:lnTo>
                    <a:lnTo>
                      <a:pt x="178" y="368"/>
                    </a:lnTo>
                    <a:lnTo>
                      <a:pt x="204" y="378"/>
                    </a:lnTo>
                    <a:lnTo>
                      <a:pt x="232" y="386"/>
                    </a:lnTo>
                    <a:lnTo>
                      <a:pt x="263" y="392"/>
                    </a:lnTo>
                    <a:lnTo>
                      <a:pt x="297" y="394"/>
                    </a:lnTo>
                    <a:lnTo>
                      <a:pt x="332" y="396"/>
                    </a:lnTo>
                    <a:lnTo>
                      <a:pt x="332" y="396"/>
                    </a:lnTo>
                    <a:lnTo>
                      <a:pt x="376" y="394"/>
                    </a:lnTo>
                    <a:lnTo>
                      <a:pt x="429" y="392"/>
                    </a:lnTo>
                    <a:lnTo>
                      <a:pt x="429" y="392"/>
                    </a:lnTo>
                    <a:lnTo>
                      <a:pt x="429" y="322"/>
                    </a:lnTo>
                    <a:lnTo>
                      <a:pt x="429" y="32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41" name="Freeform 47">
                <a:extLst>
                  <a:ext uri="{FF2B5EF4-FFF2-40B4-BE49-F238E27FC236}">
                    <a16:creationId xmlns="" xmlns:a16="http://schemas.microsoft.com/office/drawing/2014/main" id="{566B7A90-44E5-4E45-81C5-FC0BC77B245A}"/>
                  </a:ext>
                </a:extLst>
              </p:cNvPr>
              <p:cNvSpPr>
                <a:spLocks noEditPoints="1"/>
              </p:cNvSpPr>
              <p:nvPr/>
            </p:nvSpPr>
            <p:spPr bwMode="auto">
              <a:xfrm>
                <a:off x="15248" y="975"/>
                <a:ext cx="422" cy="467"/>
              </a:xfrm>
              <a:custGeom>
                <a:avLst/>
                <a:gdLst>
                  <a:gd name="T0" fmla="*/ 242 w 422"/>
                  <a:gd name="T1" fmla="*/ 293 h 467"/>
                  <a:gd name="T2" fmla="*/ 242 w 422"/>
                  <a:gd name="T3" fmla="*/ 190 h 467"/>
                  <a:gd name="T4" fmla="*/ 301 w 422"/>
                  <a:gd name="T5" fmla="*/ 186 h 467"/>
                  <a:gd name="T6" fmla="*/ 396 w 422"/>
                  <a:gd name="T7" fmla="*/ 178 h 467"/>
                  <a:gd name="T8" fmla="*/ 388 w 422"/>
                  <a:gd name="T9" fmla="*/ 107 h 467"/>
                  <a:gd name="T10" fmla="*/ 270 w 422"/>
                  <a:gd name="T11" fmla="*/ 119 h 467"/>
                  <a:gd name="T12" fmla="*/ 240 w 422"/>
                  <a:gd name="T13" fmla="*/ 121 h 467"/>
                  <a:gd name="T14" fmla="*/ 234 w 422"/>
                  <a:gd name="T15" fmla="*/ 0 h 467"/>
                  <a:gd name="T16" fmla="*/ 161 w 422"/>
                  <a:gd name="T17" fmla="*/ 8 h 467"/>
                  <a:gd name="T18" fmla="*/ 167 w 422"/>
                  <a:gd name="T19" fmla="*/ 140 h 467"/>
                  <a:gd name="T20" fmla="*/ 169 w 422"/>
                  <a:gd name="T21" fmla="*/ 275 h 467"/>
                  <a:gd name="T22" fmla="*/ 145 w 422"/>
                  <a:gd name="T23" fmla="*/ 271 h 467"/>
                  <a:gd name="T24" fmla="*/ 121 w 422"/>
                  <a:gd name="T25" fmla="*/ 269 h 467"/>
                  <a:gd name="T26" fmla="*/ 68 w 422"/>
                  <a:gd name="T27" fmla="*/ 277 h 467"/>
                  <a:gd name="T28" fmla="*/ 48 w 422"/>
                  <a:gd name="T29" fmla="*/ 287 h 467"/>
                  <a:gd name="T30" fmla="*/ 30 w 422"/>
                  <a:gd name="T31" fmla="*/ 301 h 467"/>
                  <a:gd name="T32" fmla="*/ 16 w 422"/>
                  <a:gd name="T33" fmla="*/ 317 h 467"/>
                  <a:gd name="T34" fmla="*/ 2 w 422"/>
                  <a:gd name="T35" fmla="*/ 352 h 467"/>
                  <a:gd name="T36" fmla="*/ 0 w 422"/>
                  <a:gd name="T37" fmla="*/ 370 h 467"/>
                  <a:gd name="T38" fmla="*/ 8 w 422"/>
                  <a:gd name="T39" fmla="*/ 408 h 467"/>
                  <a:gd name="T40" fmla="*/ 34 w 422"/>
                  <a:gd name="T41" fmla="*/ 439 h 467"/>
                  <a:gd name="T42" fmla="*/ 50 w 422"/>
                  <a:gd name="T43" fmla="*/ 451 h 467"/>
                  <a:gd name="T44" fmla="*/ 93 w 422"/>
                  <a:gd name="T45" fmla="*/ 465 h 467"/>
                  <a:gd name="T46" fmla="*/ 117 w 422"/>
                  <a:gd name="T47" fmla="*/ 467 h 467"/>
                  <a:gd name="T48" fmla="*/ 163 w 422"/>
                  <a:gd name="T49" fmla="*/ 461 h 467"/>
                  <a:gd name="T50" fmla="*/ 200 w 422"/>
                  <a:gd name="T51" fmla="*/ 443 h 467"/>
                  <a:gd name="T52" fmla="*/ 224 w 422"/>
                  <a:gd name="T53" fmla="*/ 410 h 467"/>
                  <a:gd name="T54" fmla="*/ 238 w 422"/>
                  <a:gd name="T55" fmla="*/ 368 h 467"/>
                  <a:gd name="T56" fmla="*/ 273 w 422"/>
                  <a:gd name="T57" fmla="*/ 382 h 467"/>
                  <a:gd name="T58" fmla="*/ 345 w 422"/>
                  <a:gd name="T59" fmla="*/ 421 h 467"/>
                  <a:gd name="T60" fmla="*/ 384 w 422"/>
                  <a:gd name="T61" fmla="*/ 447 h 467"/>
                  <a:gd name="T62" fmla="*/ 422 w 422"/>
                  <a:gd name="T63" fmla="*/ 386 h 467"/>
                  <a:gd name="T64" fmla="*/ 333 w 422"/>
                  <a:gd name="T65" fmla="*/ 332 h 467"/>
                  <a:gd name="T66" fmla="*/ 242 w 422"/>
                  <a:gd name="T67" fmla="*/ 293 h 467"/>
                  <a:gd name="T68" fmla="*/ 242 w 422"/>
                  <a:gd name="T69" fmla="*/ 293 h 467"/>
                  <a:gd name="T70" fmla="*/ 115 w 422"/>
                  <a:gd name="T71" fmla="*/ 394 h 467"/>
                  <a:gd name="T72" fmla="*/ 85 w 422"/>
                  <a:gd name="T73" fmla="*/ 388 h 467"/>
                  <a:gd name="T74" fmla="*/ 78 w 422"/>
                  <a:gd name="T75" fmla="*/ 384 h 467"/>
                  <a:gd name="T76" fmla="*/ 72 w 422"/>
                  <a:gd name="T77" fmla="*/ 374 h 467"/>
                  <a:gd name="T78" fmla="*/ 72 w 422"/>
                  <a:gd name="T79" fmla="*/ 368 h 467"/>
                  <a:gd name="T80" fmla="*/ 74 w 422"/>
                  <a:gd name="T81" fmla="*/ 358 h 467"/>
                  <a:gd name="T82" fmla="*/ 80 w 422"/>
                  <a:gd name="T83" fmla="*/ 350 h 467"/>
                  <a:gd name="T84" fmla="*/ 89 w 422"/>
                  <a:gd name="T85" fmla="*/ 346 h 467"/>
                  <a:gd name="T86" fmla="*/ 111 w 422"/>
                  <a:gd name="T87" fmla="*/ 342 h 467"/>
                  <a:gd name="T88" fmla="*/ 127 w 422"/>
                  <a:gd name="T89" fmla="*/ 340 h 467"/>
                  <a:gd name="T90" fmla="*/ 167 w 422"/>
                  <a:gd name="T91" fmla="*/ 346 h 467"/>
                  <a:gd name="T92" fmla="*/ 165 w 422"/>
                  <a:gd name="T93" fmla="*/ 358 h 467"/>
                  <a:gd name="T94" fmla="*/ 159 w 422"/>
                  <a:gd name="T95" fmla="*/ 376 h 467"/>
                  <a:gd name="T96" fmla="*/ 145 w 422"/>
                  <a:gd name="T97" fmla="*/ 388 h 467"/>
                  <a:gd name="T98" fmla="*/ 127 w 422"/>
                  <a:gd name="T99" fmla="*/ 394 h 467"/>
                  <a:gd name="T100" fmla="*/ 115 w 422"/>
                  <a:gd name="T101" fmla="*/ 394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22" h="467">
                    <a:moveTo>
                      <a:pt x="242" y="293"/>
                    </a:moveTo>
                    <a:lnTo>
                      <a:pt x="242" y="293"/>
                    </a:lnTo>
                    <a:lnTo>
                      <a:pt x="242" y="190"/>
                    </a:lnTo>
                    <a:lnTo>
                      <a:pt x="242" y="190"/>
                    </a:lnTo>
                    <a:lnTo>
                      <a:pt x="266" y="190"/>
                    </a:lnTo>
                    <a:lnTo>
                      <a:pt x="301" y="186"/>
                    </a:lnTo>
                    <a:lnTo>
                      <a:pt x="396" y="178"/>
                    </a:lnTo>
                    <a:lnTo>
                      <a:pt x="396" y="178"/>
                    </a:lnTo>
                    <a:lnTo>
                      <a:pt x="388" y="107"/>
                    </a:lnTo>
                    <a:lnTo>
                      <a:pt x="388" y="107"/>
                    </a:lnTo>
                    <a:lnTo>
                      <a:pt x="307" y="117"/>
                    </a:lnTo>
                    <a:lnTo>
                      <a:pt x="270" y="119"/>
                    </a:lnTo>
                    <a:lnTo>
                      <a:pt x="240" y="121"/>
                    </a:lnTo>
                    <a:lnTo>
                      <a:pt x="240" y="121"/>
                    </a:lnTo>
                    <a:lnTo>
                      <a:pt x="234" y="0"/>
                    </a:lnTo>
                    <a:lnTo>
                      <a:pt x="234" y="0"/>
                    </a:lnTo>
                    <a:lnTo>
                      <a:pt x="161" y="8"/>
                    </a:lnTo>
                    <a:lnTo>
                      <a:pt x="161" y="8"/>
                    </a:lnTo>
                    <a:lnTo>
                      <a:pt x="165" y="73"/>
                    </a:lnTo>
                    <a:lnTo>
                      <a:pt x="167" y="140"/>
                    </a:lnTo>
                    <a:lnTo>
                      <a:pt x="169" y="206"/>
                    </a:lnTo>
                    <a:lnTo>
                      <a:pt x="169" y="275"/>
                    </a:lnTo>
                    <a:lnTo>
                      <a:pt x="169" y="275"/>
                    </a:lnTo>
                    <a:lnTo>
                      <a:pt x="145" y="271"/>
                    </a:lnTo>
                    <a:lnTo>
                      <a:pt x="121" y="269"/>
                    </a:lnTo>
                    <a:lnTo>
                      <a:pt x="121" y="269"/>
                    </a:lnTo>
                    <a:lnTo>
                      <a:pt x="93" y="271"/>
                    </a:lnTo>
                    <a:lnTo>
                      <a:pt x="68" y="277"/>
                    </a:lnTo>
                    <a:lnTo>
                      <a:pt x="58" y="281"/>
                    </a:lnTo>
                    <a:lnTo>
                      <a:pt x="48" y="287"/>
                    </a:lnTo>
                    <a:lnTo>
                      <a:pt x="38" y="293"/>
                    </a:lnTo>
                    <a:lnTo>
                      <a:pt x="30" y="301"/>
                    </a:lnTo>
                    <a:lnTo>
                      <a:pt x="30" y="301"/>
                    </a:lnTo>
                    <a:lnTo>
                      <a:pt x="16" y="317"/>
                    </a:lnTo>
                    <a:lnTo>
                      <a:pt x="6" y="334"/>
                    </a:lnTo>
                    <a:lnTo>
                      <a:pt x="2" y="352"/>
                    </a:lnTo>
                    <a:lnTo>
                      <a:pt x="0" y="370"/>
                    </a:lnTo>
                    <a:lnTo>
                      <a:pt x="0" y="370"/>
                    </a:lnTo>
                    <a:lnTo>
                      <a:pt x="2" y="390"/>
                    </a:lnTo>
                    <a:lnTo>
                      <a:pt x="8" y="408"/>
                    </a:lnTo>
                    <a:lnTo>
                      <a:pt x="18" y="425"/>
                    </a:lnTo>
                    <a:lnTo>
                      <a:pt x="34" y="439"/>
                    </a:lnTo>
                    <a:lnTo>
                      <a:pt x="34" y="439"/>
                    </a:lnTo>
                    <a:lnTo>
                      <a:pt x="50" y="451"/>
                    </a:lnTo>
                    <a:lnTo>
                      <a:pt x="70" y="461"/>
                    </a:lnTo>
                    <a:lnTo>
                      <a:pt x="93" y="465"/>
                    </a:lnTo>
                    <a:lnTo>
                      <a:pt x="117" y="467"/>
                    </a:lnTo>
                    <a:lnTo>
                      <a:pt x="117" y="467"/>
                    </a:lnTo>
                    <a:lnTo>
                      <a:pt x="141" y="467"/>
                    </a:lnTo>
                    <a:lnTo>
                      <a:pt x="163" y="461"/>
                    </a:lnTo>
                    <a:lnTo>
                      <a:pt x="182" y="453"/>
                    </a:lnTo>
                    <a:lnTo>
                      <a:pt x="200" y="443"/>
                    </a:lnTo>
                    <a:lnTo>
                      <a:pt x="212" y="429"/>
                    </a:lnTo>
                    <a:lnTo>
                      <a:pt x="224" y="410"/>
                    </a:lnTo>
                    <a:lnTo>
                      <a:pt x="232" y="390"/>
                    </a:lnTo>
                    <a:lnTo>
                      <a:pt x="238" y="368"/>
                    </a:lnTo>
                    <a:lnTo>
                      <a:pt x="238" y="368"/>
                    </a:lnTo>
                    <a:lnTo>
                      <a:pt x="273" y="382"/>
                    </a:lnTo>
                    <a:lnTo>
                      <a:pt x="307" y="398"/>
                    </a:lnTo>
                    <a:lnTo>
                      <a:pt x="345" y="421"/>
                    </a:lnTo>
                    <a:lnTo>
                      <a:pt x="384" y="447"/>
                    </a:lnTo>
                    <a:lnTo>
                      <a:pt x="384" y="447"/>
                    </a:lnTo>
                    <a:lnTo>
                      <a:pt x="422" y="386"/>
                    </a:lnTo>
                    <a:lnTo>
                      <a:pt x="422" y="386"/>
                    </a:lnTo>
                    <a:lnTo>
                      <a:pt x="380" y="358"/>
                    </a:lnTo>
                    <a:lnTo>
                      <a:pt x="333" y="332"/>
                    </a:lnTo>
                    <a:lnTo>
                      <a:pt x="289" y="311"/>
                    </a:lnTo>
                    <a:lnTo>
                      <a:pt x="242" y="293"/>
                    </a:lnTo>
                    <a:lnTo>
                      <a:pt x="242" y="293"/>
                    </a:lnTo>
                    <a:lnTo>
                      <a:pt x="242" y="293"/>
                    </a:lnTo>
                    <a:close/>
                    <a:moveTo>
                      <a:pt x="115" y="394"/>
                    </a:moveTo>
                    <a:lnTo>
                      <a:pt x="115" y="394"/>
                    </a:lnTo>
                    <a:lnTo>
                      <a:pt x="99" y="394"/>
                    </a:lnTo>
                    <a:lnTo>
                      <a:pt x="85" y="388"/>
                    </a:lnTo>
                    <a:lnTo>
                      <a:pt x="85" y="388"/>
                    </a:lnTo>
                    <a:lnTo>
                      <a:pt x="78" y="384"/>
                    </a:lnTo>
                    <a:lnTo>
                      <a:pt x="74" y="380"/>
                    </a:lnTo>
                    <a:lnTo>
                      <a:pt x="72" y="374"/>
                    </a:lnTo>
                    <a:lnTo>
                      <a:pt x="72" y="368"/>
                    </a:lnTo>
                    <a:lnTo>
                      <a:pt x="72" y="368"/>
                    </a:lnTo>
                    <a:lnTo>
                      <a:pt x="72" y="362"/>
                    </a:lnTo>
                    <a:lnTo>
                      <a:pt x="74" y="358"/>
                    </a:lnTo>
                    <a:lnTo>
                      <a:pt x="76" y="354"/>
                    </a:lnTo>
                    <a:lnTo>
                      <a:pt x="80" y="350"/>
                    </a:lnTo>
                    <a:lnTo>
                      <a:pt x="80" y="350"/>
                    </a:lnTo>
                    <a:lnTo>
                      <a:pt x="89" y="346"/>
                    </a:lnTo>
                    <a:lnTo>
                      <a:pt x="99" y="344"/>
                    </a:lnTo>
                    <a:lnTo>
                      <a:pt x="111" y="342"/>
                    </a:lnTo>
                    <a:lnTo>
                      <a:pt x="127" y="340"/>
                    </a:lnTo>
                    <a:lnTo>
                      <a:pt x="127" y="340"/>
                    </a:lnTo>
                    <a:lnTo>
                      <a:pt x="149" y="342"/>
                    </a:lnTo>
                    <a:lnTo>
                      <a:pt x="167" y="346"/>
                    </a:lnTo>
                    <a:lnTo>
                      <a:pt x="167" y="346"/>
                    </a:lnTo>
                    <a:lnTo>
                      <a:pt x="165" y="358"/>
                    </a:lnTo>
                    <a:lnTo>
                      <a:pt x="163" y="368"/>
                    </a:lnTo>
                    <a:lnTo>
                      <a:pt x="159" y="376"/>
                    </a:lnTo>
                    <a:lnTo>
                      <a:pt x="153" y="382"/>
                    </a:lnTo>
                    <a:lnTo>
                      <a:pt x="145" y="388"/>
                    </a:lnTo>
                    <a:lnTo>
                      <a:pt x="137" y="392"/>
                    </a:lnTo>
                    <a:lnTo>
                      <a:pt x="127" y="394"/>
                    </a:lnTo>
                    <a:lnTo>
                      <a:pt x="115" y="394"/>
                    </a:lnTo>
                    <a:lnTo>
                      <a:pt x="115" y="394"/>
                    </a:lnTo>
                    <a:lnTo>
                      <a:pt x="115" y="39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42" name="Freeform 48">
                <a:extLst>
                  <a:ext uri="{FF2B5EF4-FFF2-40B4-BE49-F238E27FC236}">
                    <a16:creationId xmlns="" xmlns:a16="http://schemas.microsoft.com/office/drawing/2014/main" id="{E7C4B61B-B0A6-4F6F-9D81-685498D6A8A8}"/>
                  </a:ext>
                </a:extLst>
              </p:cNvPr>
              <p:cNvSpPr>
                <a:spLocks noEditPoints="1"/>
              </p:cNvSpPr>
              <p:nvPr/>
            </p:nvSpPr>
            <p:spPr bwMode="auto">
              <a:xfrm>
                <a:off x="15838" y="961"/>
                <a:ext cx="287" cy="495"/>
              </a:xfrm>
              <a:custGeom>
                <a:avLst/>
                <a:gdLst>
                  <a:gd name="T0" fmla="*/ 196 w 287"/>
                  <a:gd name="T1" fmla="*/ 10 h 495"/>
                  <a:gd name="T2" fmla="*/ 210 w 287"/>
                  <a:gd name="T3" fmla="*/ 107 h 495"/>
                  <a:gd name="T4" fmla="*/ 214 w 287"/>
                  <a:gd name="T5" fmla="*/ 188 h 495"/>
                  <a:gd name="T6" fmla="*/ 212 w 287"/>
                  <a:gd name="T7" fmla="*/ 238 h 495"/>
                  <a:gd name="T8" fmla="*/ 206 w 287"/>
                  <a:gd name="T9" fmla="*/ 281 h 495"/>
                  <a:gd name="T10" fmla="*/ 196 w 287"/>
                  <a:gd name="T11" fmla="*/ 317 h 495"/>
                  <a:gd name="T12" fmla="*/ 184 w 287"/>
                  <a:gd name="T13" fmla="*/ 346 h 495"/>
                  <a:gd name="T14" fmla="*/ 174 w 287"/>
                  <a:gd name="T15" fmla="*/ 358 h 495"/>
                  <a:gd name="T16" fmla="*/ 139 w 287"/>
                  <a:gd name="T17" fmla="*/ 394 h 495"/>
                  <a:gd name="T18" fmla="*/ 77 w 287"/>
                  <a:gd name="T19" fmla="*/ 437 h 495"/>
                  <a:gd name="T20" fmla="*/ 129 w 287"/>
                  <a:gd name="T21" fmla="*/ 495 h 495"/>
                  <a:gd name="T22" fmla="*/ 166 w 287"/>
                  <a:gd name="T23" fmla="*/ 471 h 495"/>
                  <a:gd name="T24" fmla="*/ 210 w 287"/>
                  <a:gd name="T25" fmla="*/ 430 h 495"/>
                  <a:gd name="T26" fmla="*/ 234 w 287"/>
                  <a:gd name="T27" fmla="*/ 400 h 495"/>
                  <a:gd name="T28" fmla="*/ 246 w 287"/>
                  <a:gd name="T29" fmla="*/ 384 h 495"/>
                  <a:gd name="T30" fmla="*/ 265 w 287"/>
                  <a:gd name="T31" fmla="*/ 348 h 495"/>
                  <a:gd name="T32" fmla="*/ 277 w 287"/>
                  <a:gd name="T33" fmla="*/ 305 h 495"/>
                  <a:gd name="T34" fmla="*/ 285 w 287"/>
                  <a:gd name="T35" fmla="*/ 255 h 495"/>
                  <a:gd name="T36" fmla="*/ 287 w 287"/>
                  <a:gd name="T37" fmla="*/ 198 h 495"/>
                  <a:gd name="T38" fmla="*/ 287 w 287"/>
                  <a:gd name="T39" fmla="*/ 156 h 495"/>
                  <a:gd name="T40" fmla="*/ 279 w 287"/>
                  <a:gd name="T41" fmla="*/ 57 h 495"/>
                  <a:gd name="T42" fmla="*/ 271 w 287"/>
                  <a:gd name="T43" fmla="*/ 0 h 495"/>
                  <a:gd name="T44" fmla="*/ 196 w 287"/>
                  <a:gd name="T45" fmla="*/ 10 h 495"/>
                  <a:gd name="T46" fmla="*/ 131 w 287"/>
                  <a:gd name="T47" fmla="*/ 188 h 495"/>
                  <a:gd name="T48" fmla="*/ 101 w 287"/>
                  <a:gd name="T49" fmla="*/ 236 h 495"/>
                  <a:gd name="T50" fmla="*/ 87 w 287"/>
                  <a:gd name="T51" fmla="*/ 251 h 495"/>
                  <a:gd name="T52" fmla="*/ 85 w 287"/>
                  <a:gd name="T53" fmla="*/ 253 h 495"/>
                  <a:gd name="T54" fmla="*/ 77 w 287"/>
                  <a:gd name="T55" fmla="*/ 247 h 495"/>
                  <a:gd name="T56" fmla="*/ 75 w 287"/>
                  <a:gd name="T57" fmla="*/ 243 h 495"/>
                  <a:gd name="T58" fmla="*/ 75 w 287"/>
                  <a:gd name="T59" fmla="*/ 198 h 495"/>
                  <a:gd name="T60" fmla="*/ 75 w 287"/>
                  <a:gd name="T61" fmla="*/ 158 h 495"/>
                  <a:gd name="T62" fmla="*/ 89 w 287"/>
                  <a:gd name="T63" fmla="*/ 67 h 495"/>
                  <a:gd name="T64" fmla="*/ 101 w 287"/>
                  <a:gd name="T65" fmla="*/ 16 h 495"/>
                  <a:gd name="T66" fmla="*/ 28 w 287"/>
                  <a:gd name="T67" fmla="*/ 2 h 495"/>
                  <a:gd name="T68" fmla="*/ 8 w 287"/>
                  <a:gd name="T69" fmla="*/ 103 h 495"/>
                  <a:gd name="T70" fmla="*/ 0 w 287"/>
                  <a:gd name="T71" fmla="*/ 200 h 495"/>
                  <a:gd name="T72" fmla="*/ 2 w 287"/>
                  <a:gd name="T73" fmla="*/ 236 h 495"/>
                  <a:gd name="T74" fmla="*/ 4 w 287"/>
                  <a:gd name="T75" fmla="*/ 269 h 495"/>
                  <a:gd name="T76" fmla="*/ 12 w 287"/>
                  <a:gd name="T77" fmla="*/ 295 h 495"/>
                  <a:gd name="T78" fmla="*/ 28 w 287"/>
                  <a:gd name="T79" fmla="*/ 317 h 495"/>
                  <a:gd name="T80" fmla="*/ 38 w 287"/>
                  <a:gd name="T81" fmla="*/ 323 h 495"/>
                  <a:gd name="T82" fmla="*/ 58 w 287"/>
                  <a:gd name="T83" fmla="*/ 331 h 495"/>
                  <a:gd name="T84" fmla="*/ 71 w 287"/>
                  <a:gd name="T85" fmla="*/ 333 h 495"/>
                  <a:gd name="T86" fmla="*/ 99 w 287"/>
                  <a:gd name="T87" fmla="*/ 327 h 495"/>
                  <a:gd name="T88" fmla="*/ 127 w 287"/>
                  <a:gd name="T89" fmla="*/ 307 h 495"/>
                  <a:gd name="T90" fmla="*/ 158 w 287"/>
                  <a:gd name="T91" fmla="*/ 277 h 495"/>
                  <a:gd name="T92" fmla="*/ 186 w 287"/>
                  <a:gd name="T93" fmla="*/ 230 h 495"/>
                  <a:gd name="T94" fmla="*/ 131 w 287"/>
                  <a:gd name="T95" fmla="*/ 188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7" h="495">
                    <a:moveTo>
                      <a:pt x="196" y="10"/>
                    </a:moveTo>
                    <a:lnTo>
                      <a:pt x="196" y="10"/>
                    </a:lnTo>
                    <a:lnTo>
                      <a:pt x="204" y="61"/>
                    </a:lnTo>
                    <a:lnTo>
                      <a:pt x="210" y="107"/>
                    </a:lnTo>
                    <a:lnTo>
                      <a:pt x="214" y="150"/>
                    </a:lnTo>
                    <a:lnTo>
                      <a:pt x="214" y="188"/>
                    </a:lnTo>
                    <a:lnTo>
                      <a:pt x="214" y="188"/>
                    </a:lnTo>
                    <a:lnTo>
                      <a:pt x="212" y="238"/>
                    </a:lnTo>
                    <a:lnTo>
                      <a:pt x="210" y="261"/>
                    </a:lnTo>
                    <a:lnTo>
                      <a:pt x="206" y="281"/>
                    </a:lnTo>
                    <a:lnTo>
                      <a:pt x="202" y="299"/>
                    </a:lnTo>
                    <a:lnTo>
                      <a:pt x="196" y="317"/>
                    </a:lnTo>
                    <a:lnTo>
                      <a:pt x="190" y="331"/>
                    </a:lnTo>
                    <a:lnTo>
                      <a:pt x="184" y="346"/>
                    </a:lnTo>
                    <a:lnTo>
                      <a:pt x="184" y="346"/>
                    </a:lnTo>
                    <a:lnTo>
                      <a:pt x="174" y="358"/>
                    </a:lnTo>
                    <a:lnTo>
                      <a:pt x="164" y="370"/>
                    </a:lnTo>
                    <a:lnTo>
                      <a:pt x="139" y="394"/>
                    </a:lnTo>
                    <a:lnTo>
                      <a:pt x="111" y="416"/>
                    </a:lnTo>
                    <a:lnTo>
                      <a:pt x="77" y="437"/>
                    </a:lnTo>
                    <a:lnTo>
                      <a:pt x="77" y="437"/>
                    </a:lnTo>
                    <a:lnTo>
                      <a:pt x="129" y="495"/>
                    </a:lnTo>
                    <a:lnTo>
                      <a:pt x="129" y="495"/>
                    </a:lnTo>
                    <a:lnTo>
                      <a:pt x="166" y="471"/>
                    </a:lnTo>
                    <a:lnTo>
                      <a:pt x="198" y="445"/>
                    </a:lnTo>
                    <a:lnTo>
                      <a:pt x="210" y="430"/>
                    </a:lnTo>
                    <a:lnTo>
                      <a:pt x="224" y="416"/>
                    </a:lnTo>
                    <a:lnTo>
                      <a:pt x="234" y="400"/>
                    </a:lnTo>
                    <a:lnTo>
                      <a:pt x="246" y="384"/>
                    </a:lnTo>
                    <a:lnTo>
                      <a:pt x="246" y="384"/>
                    </a:lnTo>
                    <a:lnTo>
                      <a:pt x="255" y="368"/>
                    </a:lnTo>
                    <a:lnTo>
                      <a:pt x="265" y="348"/>
                    </a:lnTo>
                    <a:lnTo>
                      <a:pt x="271" y="327"/>
                    </a:lnTo>
                    <a:lnTo>
                      <a:pt x="277" y="305"/>
                    </a:lnTo>
                    <a:lnTo>
                      <a:pt x="281" y="281"/>
                    </a:lnTo>
                    <a:lnTo>
                      <a:pt x="285" y="255"/>
                    </a:lnTo>
                    <a:lnTo>
                      <a:pt x="287" y="228"/>
                    </a:lnTo>
                    <a:lnTo>
                      <a:pt x="287" y="198"/>
                    </a:lnTo>
                    <a:lnTo>
                      <a:pt x="287" y="198"/>
                    </a:lnTo>
                    <a:lnTo>
                      <a:pt x="287" y="156"/>
                    </a:lnTo>
                    <a:lnTo>
                      <a:pt x="283" y="107"/>
                    </a:lnTo>
                    <a:lnTo>
                      <a:pt x="279" y="57"/>
                    </a:lnTo>
                    <a:lnTo>
                      <a:pt x="271" y="0"/>
                    </a:lnTo>
                    <a:lnTo>
                      <a:pt x="271" y="0"/>
                    </a:lnTo>
                    <a:lnTo>
                      <a:pt x="196" y="10"/>
                    </a:lnTo>
                    <a:lnTo>
                      <a:pt x="196" y="10"/>
                    </a:lnTo>
                    <a:close/>
                    <a:moveTo>
                      <a:pt x="131" y="188"/>
                    </a:moveTo>
                    <a:lnTo>
                      <a:pt x="131" y="188"/>
                    </a:lnTo>
                    <a:lnTo>
                      <a:pt x="115" y="216"/>
                    </a:lnTo>
                    <a:lnTo>
                      <a:pt x="101" y="236"/>
                    </a:lnTo>
                    <a:lnTo>
                      <a:pt x="91" y="249"/>
                    </a:lnTo>
                    <a:lnTo>
                      <a:pt x="87" y="251"/>
                    </a:lnTo>
                    <a:lnTo>
                      <a:pt x="85" y="253"/>
                    </a:lnTo>
                    <a:lnTo>
                      <a:pt x="85" y="253"/>
                    </a:lnTo>
                    <a:lnTo>
                      <a:pt x="81" y="251"/>
                    </a:lnTo>
                    <a:lnTo>
                      <a:pt x="77" y="247"/>
                    </a:lnTo>
                    <a:lnTo>
                      <a:pt x="77" y="247"/>
                    </a:lnTo>
                    <a:lnTo>
                      <a:pt x="75" y="243"/>
                    </a:lnTo>
                    <a:lnTo>
                      <a:pt x="75" y="232"/>
                    </a:lnTo>
                    <a:lnTo>
                      <a:pt x="75" y="198"/>
                    </a:lnTo>
                    <a:lnTo>
                      <a:pt x="75" y="198"/>
                    </a:lnTo>
                    <a:lnTo>
                      <a:pt x="75" y="158"/>
                    </a:lnTo>
                    <a:lnTo>
                      <a:pt x="81" y="113"/>
                    </a:lnTo>
                    <a:lnTo>
                      <a:pt x="89" y="67"/>
                    </a:lnTo>
                    <a:lnTo>
                      <a:pt x="101" y="16"/>
                    </a:lnTo>
                    <a:lnTo>
                      <a:pt x="101" y="16"/>
                    </a:lnTo>
                    <a:lnTo>
                      <a:pt x="28" y="2"/>
                    </a:lnTo>
                    <a:lnTo>
                      <a:pt x="28" y="2"/>
                    </a:lnTo>
                    <a:lnTo>
                      <a:pt x="16" y="53"/>
                    </a:lnTo>
                    <a:lnTo>
                      <a:pt x="8" y="103"/>
                    </a:lnTo>
                    <a:lnTo>
                      <a:pt x="2" y="152"/>
                    </a:lnTo>
                    <a:lnTo>
                      <a:pt x="0" y="200"/>
                    </a:lnTo>
                    <a:lnTo>
                      <a:pt x="0" y="200"/>
                    </a:lnTo>
                    <a:lnTo>
                      <a:pt x="2" y="236"/>
                    </a:lnTo>
                    <a:lnTo>
                      <a:pt x="4" y="269"/>
                    </a:lnTo>
                    <a:lnTo>
                      <a:pt x="4" y="269"/>
                    </a:lnTo>
                    <a:lnTo>
                      <a:pt x="8" y="283"/>
                    </a:lnTo>
                    <a:lnTo>
                      <a:pt x="12" y="295"/>
                    </a:lnTo>
                    <a:lnTo>
                      <a:pt x="18" y="307"/>
                    </a:lnTo>
                    <a:lnTo>
                      <a:pt x="28" y="317"/>
                    </a:lnTo>
                    <a:lnTo>
                      <a:pt x="28" y="317"/>
                    </a:lnTo>
                    <a:lnTo>
                      <a:pt x="38" y="323"/>
                    </a:lnTo>
                    <a:lnTo>
                      <a:pt x="48" y="329"/>
                    </a:lnTo>
                    <a:lnTo>
                      <a:pt x="58" y="331"/>
                    </a:lnTo>
                    <a:lnTo>
                      <a:pt x="71" y="333"/>
                    </a:lnTo>
                    <a:lnTo>
                      <a:pt x="71" y="333"/>
                    </a:lnTo>
                    <a:lnTo>
                      <a:pt x="85" y="331"/>
                    </a:lnTo>
                    <a:lnTo>
                      <a:pt x="99" y="327"/>
                    </a:lnTo>
                    <a:lnTo>
                      <a:pt x="113" y="319"/>
                    </a:lnTo>
                    <a:lnTo>
                      <a:pt x="127" y="307"/>
                    </a:lnTo>
                    <a:lnTo>
                      <a:pt x="141" y="293"/>
                    </a:lnTo>
                    <a:lnTo>
                      <a:pt x="158" y="277"/>
                    </a:lnTo>
                    <a:lnTo>
                      <a:pt x="172" y="255"/>
                    </a:lnTo>
                    <a:lnTo>
                      <a:pt x="186" y="230"/>
                    </a:lnTo>
                    <a:lnTo>
                      <a:pt x="186" y="230"/>
                    </a:lnTo>
                    <a:lnTo>
                      <a:pt x="131" y="188"/>
                    </a:lnTo>
                    <a:lnTo>
                      <a:pt x="131" y="188"/>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43" name="Freeform 49">
                <a:extLst>
                  <a:ext uri="{FF2B5EF4-FFF2-40B4-BE49-F238E27FC236}">
                    <a16:creationId xmlns="" xmlns:a16="http://schemas.microsoft.com/office/drawing/2014/main" id="{E316C796-4254-413B-BCA5-40BFC8813ABE}"/>
                  </a:ext>
                </a:extLst>
              </p:cNvPr>
              <p:cNvSpPr>
                <a:spLocks noEditPoints="1"/>
              </p:cNvSpPr>
              <p:nvPr/>
            </p:nvSpPr>
            <p:spPr bwMode="auto">
              <a:xfrm>
                <a:off x="16246" y="955"/>
                <a:ext cx="518" cy="505"/>
              </a:xfrm>
              <a:custGeom>
                <a:avLst/>
                <a:gdLst>
                  <a:gd name="T0" fmla="*/ 45 w 518"/>
                  <a:gd name="T1" fmla="*/ 216 h 505"/>
                  <a:gd name="T2" fmla="*/ 22 w 518"/>
                  <a:gd name="T3" fmla="*/ 297 h 505"/>
                  <a:gd name="T4" fmla="*/ 24 w 518"/>
                  <a:gd name="T5" fmla="*/ 346 h 505"/>
                  <a:gd name="T6" fmla="*/ 4 w 518"/>
                  <a:gd name="T7" fmla="*/ 463 h 505"/>
                  <a:gd name="T8" fmla="*/ 81 w 518"/>
                  <a:gd name="T9" fmla="*/ 459 h 505"/>
                  <a:gd name="T10" fmla="*/ 75 w 518"/>
                  <a:gd name="T11" fmla="*/ 350 h 505"/>
                  <a:gd name="T12" fmla="*/ 97 w 518"/>
                  <a:gd name="T13" fmla="*/ 293 h 505"/>
                  <a:gd name="T14" fmla="*/ 111 w 518"/>
                  <a:gd name="T15" fmla="*/ 172 h 505"/>
                  <a:gd name="T16" fmla="*/ 309 w 518"/>
                  <a:gd name="T17" fmla="*/ 107 h 505"/>
                  <a:gd name="T18" fmla="*/ 330 w 518"/>
                  <a:gd name="T19" fmla="*/ 232 h 505"/>
                  <a:gd name="T20" fmla="*/ 297 w 518"/>
                  <a:gd name="T21" fmla="*/ 299 h 505"/>
                  <a:gd name="T22" fmla="*/ 128 w 518"/>
                  <a:gd name="T23" fmla="*/ 198 h 505"/>
                  <a:gd name="T24" fmla="*/ 247 w 518"/>
                  <a:gd name="T25" fmla="*/ 325 h 505"/>
                  <a:gd name="T26" fmla="*/ 243 w 518"/>
                  <a:gd name="T27" fmla="*/ 392 h 505"/>
                  <a:gd name="T28" fmla="*/ 320 w 518"/>
                  <a:gd name="T29" fmla="*/ 392 h 505"/>
                  <a:gd name="T30" fmla="*/ 297 w 518"/>
                  <a:gd name="T31" fmla="*/ 325 h 505"/>
                  <a:gd name="T32" fmla="*/ 313 w 518"/>
                  <a:gd name="T33" fmla="*/ 333 h 505"/>
                  <a:gd name="T34" fmla="*/ 366 w 518"/>
                  <a:gd name="T35" fmla="*/ 321 h 505"/>
                  <a:gd name="T36" fmla="*/ 406 w 518"/>
                  <a:gd name="T37" fmla="*/ 356 h 505"/>
                  <a:gd name="T38" fmla="*/ 433 w 518"/>
                  <a:gd name="T39" fmla="*/ 362 h 505"/>
                  <a:gd name="T40" fmla="*/ 445 w 518"/>
                  <a:gd name="T41" fmla="*/ 455 h 505"/>
                  <a:gd name="T42" fmla="*/ 516 w 518"/>
                  <a:gd name="T43" fmla="*/ 445 h 505"/>
                  <a:gd name="T44" fmla="*/ 469 w 518"/>
                  <a:gd name="T45" fmla="*/ 356 h 505"/>
                  <a:gd name="T46" fmla="*/ 493 w 518"/>
                  <a:gd name="T47" fmla="*/ 333 h 505"/>
                  <a:gd name="T48" fmla="*/ 518 w 518"/>
                  <a:gd name="T49" fmla="*/ 253 h 505"/>
                  <a:gd name="T50" fmla="*/ 451 w 518"/>
                  <a:gd name="T51" fmla="*/ 273 h 505"/>
                  <a:gd name="T52" fmla="*/ 441 w 518"/>
                  <a:gd name="T53" fmla="*/ 291 h 505"/>
                  <a:gd name="T54" fmla="*/ 425 w 518"/>
                  <a:gd name="T55" fmla="*/ 285 h 505"/>
                  <a:gd name="T56" fmla="*/ 449 w 518"/>
                  <a:gd name="T57" fmla="*/ 216 h 505"/>
                  <a:gd name="T58" fmla="*/ 431 w 518"/>
                  <a:gd name="T59" fmla="*/ 127 h 505"/>
                  <a:gd name="T60" fmla="*/ 382 w 518"/>
                  <a:gd name="T61" fmla="*/ 156 h 505"/>
                  <a:gd name="T62" fmla="*/ 510 w 518"/>
                  <a:gd name="T63" fmla="*/ 107 h 505"/>
                  <a:gd name="T64" fmla="*/ 475 w 518"/>
                  <a:gd name="T65" fmla="*/ 46 h 505"/>
                  <a:gd name="T66" fmla="*/ 392 w 518"/>
                  <a:gd name="T67" fmla="*/ 18 h 505"/>
                  <a:gd name="T68" fmla="*/ 372 w 518"/>
                  <a:gd name="T69" fmla="*/ 46 h 505"/>
                  <a:gd name="T70" fmla="*/ 305 w 518"/>
                  <a:gd name="T71" fmla="*/ 0 h 505"/>
                  <a:gd name="T72" fmla="*/ 47 w 518"/>
                  <a:gd name="T73" fmla="*/ 46 h 505"/>
                  <a:gd name="T74" fmla="*/ 186 w 518"/>
                  <a:gd name="T75" fmla="*/ 279 h 505"/>
                  <a:gd name="T76" fmla="*/ 243 w 518"/>
                  <a:gd name="T77" fmla="*/ 244 h 505"/>
                  <a:gd name="T78" fmla="*/ 186 w 518"/>
                  <a:gd name="T79" fmla="*/ 279 h 505"/>
                  <a:gd name="T80" fmla="*/ 125 w 518"/>
                  <a:gd name="T81" fmla="*/ 129 h 505"/>
                  <a:gd name="T82" fmla="*/ 299 w 518"/>
                  <a:gd name="T83" fmla="*/ 176 h 505"/>
                  <a:gd name="T84" fmla="*/ 330 w 518"/>
                  <a:gd name="T85" fmla="*/ 432 h 505"/>
                  <a:gd name="T86" fmla="*/ 303 w 518"/>
                  <a:gd name="T87" fmla="*/ 445 h 505"/>
                  <a:gd name="T88" fmla="*/ 225 w 518"/>
                  <a:gd name="T89" fmla="*/ 447 h 505"/>
                  <a:gd name="T90" fmla="*/ 196 w 518"/>
                  <a:gd name="T91" fmla="*/ 422 h 505"/>
                  <a:gd name="T92" fmla="*/ 125 w 518"/>
                  <a:gd name="T93" fmla="*/ 356 h 505"/>
                  <a:gd name="T94" fmla="*/ 128 w 518"/>
                  <a:gd name="T95" fmla="*/ 455 h 505"/>
                  <a:gd name="T96" fmla="*/ 158 w 518"/>
                  <a:gd name="T97" fmla="*/ 495 h 505"/>
                  <a:gd name="T98" fmla="*/ 204 w 518"/>
                  <a:gd name="T99" fmla="*/ 505 h 505"/>
                  <a:gd name="T100" fmla="*/ 344 w 518"/>
                  <a:gd name="T101" fmla="*/ 501 h 505"/>
                  <a:gd name="T102" fmla="*/ 372 w 518"/>
                  <a:gd name="T103" fmla="*/ 487 h 505"/>
                  <a:gd name="T104" fmla="*/ 413 w 518"/>
                  <a:gd name="T105" fmla="*/ 410 h 505"/>
                  <a:gd name="T106" fmla="*/ 346 w 518"/>
                  <a:gd name="T107" fmla="*/ 378 h 505"/>
                  <a:gd name="T108" fmla="*/ 330 w 518"/>
                  <a:gd name="T109" fmla="*/ 432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8" h="505">
                    <a:moveTo>
                      <a:pt x="47" y="164"/>
                    </a:moveTo>
                    <a:lnTo>
                      <a:pt x="47" y="164"/>
                    </a:lnTo>
                    <a:lnTo>
                      <a:pt x="47" y="192"/>
                    </a:lnTo>
                    <a:lnTo>
                      <a:pt x="45" y="216"/>
                    </a:lnTo>
                    <a:lnTo>
                      <a:pt x="41" y="240"/>
                    </a:lnTo>
                    <a:lnTo>
                      <a:pt x="37" y="261"/>
                    </a:lnTo>
                    <a:lnTo>
                      <a:pt x="28" y="281"/>
                    </a:lnTo>
                    <a:lnTo>
                      <a:pt x="22" y="297"/>
                    </a:lnTo>
                    <a:lnTo>
                      <a:pt x="12" y="313"/>
                    </a:lnTo>
                    <a:lnTo>
                      <a:pt x="0" y="327"/>
                    </a:lnTo>
                    <a:lnTo>
                      <a:pt x="0" y="327"/>
                    </a:lnTo>
                    <a:lnTo>
                      <a:pt x="24" y="346"/>
                    </a:lnTo>
                    <a:lnTo>
                      <a:pt x="47" y="370"/>
                    </a:lnTo>
                    <a:lnTo>
                      <a:pt x="47" y="370"/>
                    </a:lnTo>
                    <a:lnTo>
                      <a:pt x="28" y="414"/>
                    </a:lnTo>
                    <a:lnTo>
                      <a:pt x="4" y="463"/>
                    </a:lnTo>
                    <a:lnTo>
                      <a:pt x="4" y="463"/>
                    </a:lnTo>
                    <a:lnTo>
                      <a:pt x="63" y="491"/>
                    </a:lnTo>
                    <a:lnTo>
                      <a:pt x="63" y="491"/>
                    </a:lnTo>
                    <a:lnTo>
                      <a:pt x="81" y="459"/>
                    </a:lnTo>
                    <a:lnTo>
                      <a:pt x="95" y="426"/>
                    </a:lnTo>
                    <a:lnTo>
                      <a:pt x="121" y="366"/>
                    </a:lnTo>
                    <a:lnTo>
                      <a:pt x="121" y="366"/>
                    </a:lnTo>
                    <a:lnTo>
                      <a:pt x="75" y="350"/>
                    </a:lnTo>
                    <a:lnTo>
                      <a:pt x="75" y="350"/>
                    </a:lnTo>
                    <a:lnTo>
                      <a:pt x="83" y="331"/>
                    </a:lnTo>
                    <a:lnTo>
                      <a:pt x="91" y="313"/>
                    </a:lnTo>
                    <a:lnTo>
                      <a:pt x="97" y="293"/>
                    </a:lnTo>
                    <a:lnTo>
                      <a:pt x="103" y="271"/>
                    </a:lnTo>
                    <a:lnTo>
                      <a:pt x="107" y="249"/>
                    </a:lnTo>
                    <a:lnTo>
                      <a:pt x="109" y="224"/>
                    </a:lnTo>
                    <a:lnTo>
                      <a:pt x="111" y="172"/>
                    </a:lnTo>
                    <a:lnTo>
                      <a:pt x="111" y="172"/>
                    </a:lnTo>
                    <a:lnTo>
                      <a:pt x="111" y="107"/>
                    </a:lnTo>
                    <a:lnTo>
                      <a:pt x="111" y="107"/>
                    </a:lnTo>
                    <a:lnTo>
                      <a:pt x="309" y="107"/>
                    </a:lnTo>
                    <a:lnTo>
                      <a:pt x="309" y="107"/>
                    </a:lnTo>
                    <a:lnTo>
                      <a:pt x="315" y="154"/>
                    </a:lnTo>
                    <a:lnTo>
                      <a:pt x="322" y="196"/>
                    </a:lnTo>
                    <a:lnTo>
                      <a:pt x="330" y="232"/>
                    </a:lnTo>
                    <a:lnTo>
                      <a:pt x="338" y="263"/>
                    </a:lnTo>
                    <a:lnTo>
                      <a:pt x="338" y="263"/>
                    </a:lnTo>
                    <a:lnTo>
                      <a:pt x="318" y="283"/>
                    </a:lnTo>
                    <a:lnTo>
                      <a:pt x="297" y="299"/>
                    </a:lnTo>
                    <a:lnTo>
                      <a:pt x="297" y="299"/>
                    </a:lnTo>
                    <a:lnTo>
                      <a:pt x="297" y="198"/>
                    </a:lnTo>
                    <a:lnTo>
                      <a:pt x="297" y="198"/>
                    </a:lnTo>
                    <a:lnTo>
                      <a:pt x="128" y="198"/>
                    </a:lnTo>
                    <a:lnTo>
                      <a:pt x="128" y="198"/>
                    </a:lnTo>
                    <a:lnTo>
                      <a:pt x="128" y="325"/>
                    </a:lnTo>
                    <a:lnTo>
                      <a:pt x="128" y="325"/>
                    </a:lnTo>
                    <a:lnTo>
                      <a:pt x="247" y="325"/>
                    </a:lnTo>
                    <a:lnTo>
                      <a:pt x="247" y="325"/>
                    </a:lnTo>
                    <a:lnTo>
                      <a:pt x="212" y="350"/>
                    </a:lnTo>
                    <a:lnTo>
                      <a:pt x="212" y="350"/>
                    </a:lnTo>
                    <a:lnTo>
                      <a:pt x="243" y="392"/>
                    </a:lnTo>
                    <a:lnTo>
                      <a:pt x="269" y="428"/>
                    </a:lnTo>
                    <a:lnTo>
                      <a:pt x="269" y="428"/>
                    </a:lnTo>
                    <a:lnTo>
                      <a:pt x="320" y="392"/>
                    </a:lnTo>
                    <a:lnTo>
                      <a:pt x="320" y="392"/>
                    </a:lnTo>
                    <a:lnTo>
                      <a:pt x="295" y="358"/>
                    </a:lnTo>
                    <a:lnTo>
                      <a:pt x="269" y="325"/>
                    </a:lnTo>
                    <a:lnTo>
                      <a:pt x="269" y="325"/>
                    </a:lnTo>
                    <a:lnTo>
                      <a:pt x="297" y="325"/>
                    </a:lnTo>
                    <a:lnTo>
                      <a:pt x="297" y="325"/>
                    </a:lnTo>
                    <a:lnTo>
                      <a:pt x="297" y="315"/>
                    </a:lnTo>
                    <a:lnTo>
                      <a:pt x="297" y="315"/>
                    </a:lnTo>
                    <a:lnTo>
                      <a:pt x="313" y="333"/>
                    </a:lnTo>
                    <a:lnTo>
                      <a:pt x="330" y="354"/>
                    </a:lnTo>
                    <a:lnTo>
                      <a:pt x="330" y="354"/>
                    </a:lnTo>
                    <a:lnTo>
                      <a:pt x="348" y="337"/>
                    </a:lnTo>
                    <a:lnTo>
                      <a:pt x="366" y="321"/>
                    </a:lnTo>
                    <a:lnTo>
                      <a:pt x="366" y="321"/>
                    </a:lnTo>
                    <a:lnTo>
                      <a:pt x="380" y="339"/>
                    </a:lnTo>
                    <a:lnTo>
                      <a:pt x="396" y="352"/>
                    </a:lnTo>
                    <a:lnTo>
                      <a:pt x="406" y="356"/>
                    </a:lnTo>
                    <a:lnTo>
                      <a:pt x="415" y="360"/>
                    </a:lnTo>
                    <a:lnTo>
                      <a:pt x="425" y="362"/>
                    </a:lnTo>
                    <a:lnTo>
                      <a:pt x="433" y="362"/>
                    </a:lnTo>
                    <a:lnTo>
                      <a:pt x="433" y="362"/>
                    </a:lnTo>
                    <a:lnTo>
                      <a:pt x="398" y="382"/>
                    </a:lnTo>
                    <a:lnTo>
                      <a:pt x="398" y="382"/>
                    </a:lnTo>
                    <a:lnTo>
                      <a:pt x="431" y="430"/>
                    </a:lnTo>
                    <a:lnTo>
                      <a:pt x="445" y="455"/>
                    </a:lnTo>
                    <a:lnTo>
                      <a:pt x="459" y="481"/>
                    </a:lnTo>
                    <a:lnTo>
                      <a:pt x="459" y="481"/>
                    </a:lnTo>
                    <a:lnTo>
                      <a:pt x="516" y="445"/>
                    </a:lnTo>
                    <a:lnTo>
                      <a:pt x="516" y="445"/>
                    </a:lnTo>
                    <a:lnTo>
                      <a:pt x="487" y="402"/>
                    </a:lnTo>
                    <a:lnTo>
                      <a:pt x="459" y="360"/>
                    </a:lnTo>
                    <a:lnTo>
                      <a:pt x="459" y="360"/>
                    </a:lnTo>
                    <a:lnTo>
                      <a:pt x="469" y="356"/>
                    </a:lnTo>
                    <a:lnTo>
                      <a:pt x="477" y="350"/>
                    </a:lnTo>
                    <a:lnTo>
                      <a:pt x="485" y="344"/>
                    </a:lnTo>
                    <a:lnTo>
                      <a:pt x="493" y="333"/>
                    </a:lnTo>
                    <a:lnTo>
                      <a:pt x="493" y="333"/>
                    </a:lnTo>
                    <a:lnTo>
                      <a:pt x="499" y="319"/>
                    </a:lnTo>
                    <a:lnTo>
                      <a:pt x="505" y="303"/>
                    </a:lnTo>
                    <a:lnTo>
                      <a:pt x="518" y="253"/>
                    </a:lnTo>
                    <a:lnTo>
                      <a:pt x="518" y="253"/>
                    </a:lnTo>
                    <a:lnTo>
                      <a:pt x="491" y="240"/>
                    </a:lnTo>
                    <a:lnTo>
                      <a:pt x="463" y="226"/>
                    </a:lnTo>
                    <a:lnTo>
                      <a:pt x="463" y="226"/>
                    </a:lnTo>
                    <a:lnTo>
                      <a:pt x="451" y="273"/>
                    </a:lnTo>
                    <a:lnTo>
                      <a:pt x="451" y="273"/>
                    </a:lnTo>
                    <a:lnTo>
                      <a:pt x="449" y="281"/>
                    </a:lnTo>
                    <a:lnTo>
                      <a:pt x="445" y="287"/>
                    </a:lnTo>
                    <a:lnTo>
                      <a:pt x="441" y="291"/>
                    </a:lnTo>
                    <a:lnTo>
                      <a:pt x="437" y="291"/>
                    </a:lnTo>
                    <a:lnTo>
                      <a:pt x="437" y="291"/>
                    </a:lnTo>
                    <a:lnTo>
                      <a:pt x="431" y="289"/>
                    </a:lnTo>
                    <a:lnTo>
                      <a:pt x="425" y="285"/>
                    </a:lnTo>
                    <a:lnTo>
                      <a:pt x="419" y="279"/>
                    </a:lnTo>
                    <a:lnTo>
                      <a:pt x="415" y="269"/>
                    </a:lnTo>
                    <a:lnTo>
                      <a:pt x="415" y="269"/>
                    </a:lnTo>
                    <a:lnTo>
                      <a:pt x="449" y="216"/>
                    </a:lnTo>
                    <a:lnTo>
                      <a:pt x="485" y="158"/>
                    </a:lnTo>
                    <a:lnTo>
                      <a:pt x="485" y="158"/>
                    </a:lnTo>
                    <a:lnTo>
                      <a:pt x="431" y="127"/>
                    </a:lnTo>
                    <a:lnTo>
                      <a:pt x="431" y="127"/>
                    </a:lnTo>
                    <a:lnTo>
                      <a:pt x="413" y="164"/>
                    </a:lnTo>
                    <a:lnTo>
                      <a:pt x="390" y="198"/>
                    </a:lnTo>
                    <a:lnTo>
                      <a:pt x="390" y="198"/>
                    </a:lnTo>
                    <a:lnTo>
                      <a:pt x="382" y="156"/>
                    </a:lnTo>
                    <a:lnTo>
                      <a:pt x="376" y="107"/>
                    </a:lnTo>
                    <a:lnTo>
                      <a:pt x="376" y="107"/>
                    </a:lnTo>
                    <a:lnTo>
                      <a:pt x="510" y="107"/>
                    </a:lnTo>
                    <a:lnTo>
                      <a:pt x="510" y="107"/>
                    </a:lnTo>
                    <a:lnTo>
                      <a:pt x="510" y="46"/>
                    </a:lnTo>
                    <a:lnTo>
                      <a:pt x="510" y="46"/>
                    </a:lnTo>
                    <a:lnTo>
                      <a:pt x="475" y="46"/>
                    </a:lnTo>
                    <a:lnTo>
                      <a:pt x="475" y="46"/>
                    </a:lnTo>
                    <a:lnTo>
                      <a:pt x="465" y="26"/>
                    </a:lnTo>
                    <a:lnTo>
                      <a:pt x="451" y="0"/>
                    </a:lnTo>
                    <a:lnTo>
                      <a:pt x="451" y="0"/>
                    </a:lnTo>
                    <a:lnTo>
                      <a:pt x="392" y="18"/>
                    </a:lnTo>
                    <a:lnTo>
                      <a:pt x="392" y="18"/>
                    </a:lnTo>
                    <a:lnTo>
                      <a:pt x="408" y="46"/>
                    </a:lnTo>
                    <a:lnTo>
                      <a:pt x="408" y="46"/>
                    </a:lnTo>
                    <a:lnTo>
                      <a:pt x="372" y="46"/>
                    </a:lnTo>
                    <a:lnTo>
                      <a:pt x="372" y="46"/>
                    </a:lnTo>
                    <a:lnTo>
                      <a:pt x="370" y="0"/>
                    </a:lnTo>
                    <a:lnTo>
                      <a:pt x="370" y="0"/>
                    </a:lnTo>
                    <a:lnTo>
                      <a:pt x="305" y="0"/>
                    </a:lnTo>
                    <a:lnTo>
                      <a:pt x="305" y="0"/>
                    </a:lnTo>
                    <a:lnTo>
                      <a:pt x="305" y="46"/>
                    </a:lnTo>
                    <a:lnTo>
                      <a:pt x="305" y="46"/>
                    </a:lnTo>
                    <a:lnTo>
                      <a:pt x="47" y="46"/>
                    </a:lnTo>
                    <a:lnTo>
                      <a:pt x="47" y="46"/>
                    </a:lnTo>
                    <a:lnTo>
                      <a:pt x="47" y="164"/>
                    </a:lnTo>
                    <a:lnTo>
                      <a:pt x="47" y="164"/>
                    </a:lnTo>
                    <a:close/>
                    <a:moveTo>
                      <a:pt x="186" y="279"/>
                    </a:moveTo>
                    <a:lnTo>
                      <a:pt x="186" y="279"/>
                    </a:lnTo>
                    <a:lnTo>
                      <a:pt x="186" y="244"/>
                    </a:lnTo>
                    <a:lnTo>
                      <a:pt x="186" y="244"/>
                    </a:lnTo>
                    <a:lnTo>
                      <a:pt x="243" y="244"/>
                    </a:lnTo>
                    <a:lnTo>
                      <a:pt x="243" y="244"/>
                    </a:lnTo>
                    <a:lnTo>
                      <a:pt x="243" y="279"/>
                    </a:lnTo>
                    <a:lnTo>
                      <a:pt x="243" y="279"/>
                    </a:lnTo>
                    <a:lnTo>
                      <a:pt x="186" y="279"/>
                    </a:lnTo>
                    <a:lnTo>
                      <a:pt x="186" y="279"/>
                    </a:lnTo>
                    <a:close/>
                    <a:moveTo>
                      <a:pt x="299" y="129"/>
                    </a:moveTo>
                    <a:lnTo>
                      <a:pt x="299" y="129"/>
                    </a:lnTo>
                    <a:lnTo>
                      <a:pt x="125" y="129"/>
                    </a:lnTo>
                    <a:lnTo>
                      <a:pt x="125" y="129"/>
                    </a:lnTo>
                    <a:lnTo>
                      <a:pt x="125" y="176"/>
                    </a:lnTo>
                    <a:lnTo>
                      <a:pt x="125" y="176"/>
                    </a:lnTo>
                    <a:lnTo>
                      <a:pt x="299" y="176"/>
                    </a:lnTo>
                    <a:lnTo>
                      <a:pt x="299" y="176"/>
                    </a:lnTo>
                    <a:lnTo>
                      <a:pt x="299" y="129"/>
                    </a:lnTo>
                    <a:lnTo>
                      <a:pt x="299" y="129"/>
                    </a:lnTo>
                    <a:close/>
                    <a:moveTo>
                      <a:pt x="330" y="432"/>
                    </a:moveTo>
                    <a:lnTo>
                      <a:pt x="330" y="432"/>
                    </a:lnTo>
                    <a:lnTo>
                      <a:pt x="324" y="438"/>
                    </a:lnTo>
                    <a:lnTo>
                      <a:pt x="313" y="443"/>
                    </a:lnTo>
                    <a:lnTo>
                      <a:pt x="303" y="445"/>
                    </a:lnTo>
                    <a:lnTo>
                      <a:pt x="291" y="447"/>
                    </a:lnTo>
                    <a:lnTo>
                      <a:pt x="291" y="447"/>
                    </a:lnTo>
                    <a:lnTo>
                      <a:pt x="225" y="447"/>
                    </a:lnTo>
                    <a:lnTo>
                      <a:pt x="225" y="447"/>
                    </a:lnTo>
                    <a:lnTo>
                      <a:pt x="210" y="445"/>
                    </a:lnTo>
                    <a:lnTo>
                      <a:pt x="202" y="441"/>
                    </a:lnTo>
                    <a:lnTo>
                      <a:pt x="198" y="432"/>
                    </a:lnTo>
                    <a:lnTo>
                      <a:pt x="196" y="422"/>
                    </a:lnTo>
                    <a:lnTo>
                      <a:pt x="196" y="422"/>
                    </a:lnTo>
                    <a:lnTo>
                      <a:pt x="196" y="356"/>
                    </a:lnTo>
                    <a:lnTo>
                      <a:pt x="196" y="356"/>
                    </a:lnTo>
                    <a:lnTo>
                      <a:pt x="125" y="356"/>
                    </a:lnTo>
                    <a:lnTo>
                      <a:pt x="125" y="356"/>
                    </a:lnTo>
                    <a:lnTo>
                      <a:pt x="125" y="438"/>
                    </a:lnTo>
                    <a:lnTo>
                      <a:pt x="125" y="438"/>
                    </a:lnTo>
                    <a:lnTo>
                      <a:pt x="128" y="455"/>
                    </a:lnTo>
                    <a:lnTo>
                      <a:pt x="132" y="467"/>
                    </a:lnTo>
                    <a:lnTo>
                      <a:pt x="138" y="479"/>
                    </a:lnTo>
                    <a:lnTo>
                      <a:pt x="146" y="487"/>
                    </a:lnTo>
                    <a:lnTo>
                      <a:pt x="158" y="495"/>
                    </a:lnTo>
                    <a:lnTo>
                      <a:pt x="170" y="501"/>
                    </a:lnTo>
                    <a:lnTo>
                      <a:pt x="186" y="503"/>
                    </a:lnTo>
                    <a:lnTo>
                      <a:pt x="204" y="505"/>
                    </a:lnTo>
                    <a:lnTo>
                      <a:pt x="204" y="505"/>
                    </a:lnTo>
                    <a:lnTo>
                      <a:pt x="313" y="505"/>
                    </a:lnTo>
                    <a:lnTo>
                      <a:pt x="313" y="505"/>
                    </a:lnTo>
                    <a:lnTo>
                      <a:pt x="330" y="503"/>
                    </a:lnTo>
                    <a:lnTo>
                      <a:pt x="344" y="501"/>
                    </a:lnTo>
                    <a:lnTo>
                      <a:pt x="356" y="497"/>
                    </a:lnTo>
                    <a:lnTo>
                      <a:pt x="368" y="491"/>
                    </a:lnTo>
                    <a:lnTo>
                      <a:pt x="368" y="491"/>
                    </a:lnTo>
                    <a:lnTo>
                      <a:pt x="372" y="487"/>
                    </a:lnTo>
                    <a:lnTo>
                      <a:pt x="378" y="481"/>
                    </a:lnTo>
                    <a:lnTo>
                      <a:pt x="390" y="465"/>
                    </a:lnTo>
                    <a:lnTo>
                      <a:pt x="400" y="441"/>
                    </a:lnTo>
                    <a:lnTo>
                      <a:pt x="413" y="410"/>
                    </a:lnTo>
                    <a:lnTo>
                      <a:pt x="413" y="410"/>
                    </a:lnTo>
                    <a:lnTo>
                      <a:pt x="378" y="396"/>
                    </a:lnTo>
                    <a:lnTo>
                      <a:pt x="362" y="388"/>
                    </a:lnTo>
                    <a:lnTo>
                      <a:pt x="346" y="378"/>
                    </a:lnTo>
                    <a:lnTo>
                      <a:pt x="346" y="378"/>
                    </a:lnTo>
                    <a:lnTo>
                      <a:pt x="338" y="414"/>
                    </a:lnTo>
                    <a:lnTo>
                      <a:pt x="334" y="426"/>
                    </a:lnTo>
                    <a:lnTo>
                      <a:pt x="330" y="432"/>
                    </a:lnTo>
                    <a:lnTo>
                      <a:pt x="330" y="43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44" name="Freeform 50">
                <a:extLst>
                  <a:ext uri="{FF2B5EF4-FFF2-40B4-BE49-F238E27FC236}">
                    <a16:creationId xmlns="" xmlns:a16="http://schemas.microsoft.com/office/drawing/2014/main" id="{7D753969-4E8E-45B5-9985-4713FB1FC62B}"/>
                  </a:ext>
                </a:extLst>
              </p:cNvPr>
              <p:cNvSpPr>
                <a:spLocks noEditPoints="1"/>
              </p:cNvSpPr>
              <p:nvPr/>
            </p:nvSpPr>
            <p:spPr bwMode="auto">
              <a:xfrm>
                <a:off x="16782" y="953"/>
                <a:ext cx="511" cy="519"/>
              </a:xfrm>
              <a:custGeom>
                <a:avLst/>
                <a:gdLst>
                  <a:gd name="T0" fmla="*/ 430 w 511"/>
                  <a:gd name="T1" fmla="*/ 445 h 519"/>
                  <a:gd name="T2" fmla="*/ 408 w 511"/>
                  <a:gd name="T3" fmla="*/ 455 h 519"/>
                  <a:gd name="T4" fmla="*/ 370 w 511"/>
                  <a:gd name="T5" fmla="*/ 455 h 519"/>
                  <a:gd name="T6" fmla="*/ 345 w 511"/>
                  <a:gd name="T7" fmla="*/ 447 h 519"/>
                  <a:gd name="T8" fmla="*/ 345 w 511"/>
                  <a:gd name="T9" fmla="*/ 412 h 519"/>
                  <a:gd name="T10" fmla="*/ 430 w 511"/>
                  <a:gd name="T11" fmla="*/ 412 h 519"/>
                  <a:gd name="T12" fmla="*/ 489 w 511"/>
                  <a:gd name="T13" fmla="*/ 204 h 519"/>
                  <a:gd name="T14" fmla="*/ 489 w 511"/>
                  <a:gd name="T15" fmla="*/ 91 h 519"/>
                  <a:gd name="T16" fmla="*/ 451 w 511"/>
                  <a:gd name="T17" fmla="*/ 36 h 519"/>
                  <a:gd name="T18" fmla="*/ 386 w 511"/>
                  <a:gd name="T19" fmla="*/ 2 h 519"/>
                  <a:gd name="T20" fmla="*/ 321 w 511"/>
                  <a:gd name="T21" fmla="*/ 91 h 519"/>
                  <a:gd name="T22" fmla="*/ 287 w 511"/>
                  <a:gd name="T23" fmla="*/ 77 h 519"/>
                  <a:gd name="T24" fmla="*/ 271 w 511"/>
                  <a:gd name="T25" fmla="*/ 34 h 519"/>
                  <a:gd name="T26" fmla="*/ 192 w 511"/>
                  <a:gd name="T27" fmla="*/ 34 h 519"/>
                  <a:gd name="T28" fmla="*/ 232 w 511"/>
                  <a:gd name="T29" fmla="*/ 91 h 519"/>
                  <a:gd name="T30" fmla="*/ 139 w 511"/>
                  <a:gd name="T31" fmla="*/ 91 h 519"/>
                  <a:gd name="T32" fmla="*/ 139 w 511"/>
                  <a:gd name="T33" fmla="*/ 30 h 519"/>
                  <a:gd name="T34" fmla="*/ 62 w 511"/>
                  <a:gd name="T35" fmla="*/ 38 h 519"/>
                  <a:gd name="T36" fmla="*/ 105 w 511"/>
                  <a:gd name="T37" fmla="*/ 91 h 519"/>
                  <a:gd name="T38" fmla="*/ 14 w 511"/>
                  <a:gd name="T39" fmla="*/ 91 h 519"/>
                  <a:gd name="T40" fmla="*/ 73 w 511"/>
                  <a:gd name="T41" fmla="*/ 204 h 519"/>
                  <a:gd name="T42" fmla="*/ 73 w 511"/>
                  <a:gd name="T43" fmla="*/ 412 h 519"/>
                  <a:gd name="T44" fmla="*/ 139 w 511"/>
                  <a:gd name="T45" fmla="*/ 418 h 519"/>
                  <a:gd name="T46" fmla="*/ 119 w 511"/>
                  <a:gd name="T47" fmla="*/ 434 h 519"/>
                  <a:gd name="T48" fmla="*/ 73 w 511"/>
                  <a:gd name="T49" fmla="*/ 447 h 519"/>
                  <a:gd name="T50" fmla="*/ 0 w 511"/>
                  <a:gd name="T51" fmla="*/ 453 h 519"/>
                  <a:gd name="T52" fmla="*/ 60 w 511"/>
                  <a:gd name="T53" fmla="*/ 515 h 519"/>
                  <a:gd name="T54" fmla="*/ 137 w 511"/>
                  <a:gd name="T55" fmla="*/ 497 h 519"/>
                  <a:gd name="T56" fmla="*/ 186 w 511"/>
                  <a:gd name="T57" fmla="*/ 469 h 519"/>
                  <a:gd name="T58" fmla="*/ 204 w 511"/>
                  <a:gd name="T59" fmla="*/ 436 h 519"/>
                  <a:gd name="T60" fmla="*/ 275 w 511"/>
                  <a:gd name="T61" fmla="*/ 412 h 519"/>
                  <a:gd name="T62" fmla="*/ 275 w 511"/>
                  <a:gd name="T63" fmla="*/ 451 h 519"/>
                  <a:gd name="T64" fmla="*/ 285 w 511"/>
                  <a:gd name="T65" fmla="*/ 487 h 519"/>
                  <a:gd name="T66" fmla="*/ 313 w 511"/>
                  <a:gd name="T67" fmla="*/ 505 h 519"/>
                  <a:gd name="T68" fmla="*/ 343 w 511"/>
                  <a:gd name="T69" fmla="*/ 509 h 519"/>
                  <a:gd name="T70" fmla="*/ 447 w 511"/>
                  <a:gd name="T71" fmla="*/ 507 h 519"/>
                  <a:gd name="T72" fmla="*/ 477 w 511"/>
                  <a:gd name="T73" fmla="*/ 495 h 519"/>
                  <a:gd name="T74" fmla="*/ 493 w 511"/>
                  <a:gd name="T75" fmla="*/ 475 h 519"/>
                  <a:gd name="T76" fmla="*/ 503 w 511"/>
                  <a:gd name="T77" fmla="*/ 449 h 519"/>
                  <a:gd name="T78" fmla="*/ 475 w 511"/>
                  <a:gd name="T79" fmla="*/ 400 h 519"/>
                  <a:gd name="T80" fmla="*/ 434 w 511"/>
                  <a:gd name="T81" fmla="*/ 436 h 519"/>
                  <a:gd name="T82" fmla="*/ 420 w 511"/>
                  <a:gd name="T83" fmla="*/ 168 h 519"/>
                  <a:gd name="T84" fmla="*/ 85 w 511"/>
                  <a:gd name="T85" fmla="*/ 168 h 519"/>
                  <a:gd name="T86" fmla="*/ 420 w 511"/>
                  <a:gd name="T87" fmla="*/ 143 h 519"/>
                  <a:gd name="T88" fmla="*/ 420 w 511"/>
                  <a:gd name="T89" fmla="*/ 168 h 519"/>
                  <a:gd name="T90" fmla="*/ 143 w 511"/>
                  <a:gd name="T91" fmla="*/ 238 h 519"/>
                  <a:gd name="T92" fmla="*/ 143 w 511"/>
                  <a:gd name="T93" fmla="*/ 212 h 519"/>
                  <a:gd name="T94" fmla="*/ 360 w 511"/>
                  <a:gd name="T95" fmla="*/ 238 h 519"/>
                  <a:gd name="T96" fmla="*/ 143 w 511"/>
                  <a:gd name="T97" fmla="*/ 368 h 519"/>
                  <a:gd name="T98" fmla="*/ 360 w 511"/>
                  <a:gd name="T99" fmla="*/ 341 h 519"/>
                  <a:gd name="T100" fmla="*/ 360 w 511"/>
                  <a:gd name="T101" fmla="*/ 368 h 519"/>
                  <a:gd name="T102" fmla="*/ 143 w 511"/>
                  <a:gd name="T103" fmla="*/ 277 h 519"/>
                  <a:gd name="T104" fmla="*/ 360 w 511"/>
                  <a:gd name="T105" fmla="*/ 277 h 519"/>
                  <a:gd name="T106" fmla="*/ 143 w 511"/>
                  <a:gd name="T107" fmla="*/ 301 h 519"/>
                  <a:gd name="T108" fmla="*/ 143 w 511"/>
                  <a:gd name="T109" fmla="*/ 277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1" h="519">
                    <a:moveTo>
                      <a:pt x="434" y="436"/>
                    </a:moveTo>
                    <a:lnTo>
                      <a:pt x="434" y="436"/>
                    </a:lnTo>
                    <a:lnTo>
                      <a:pt x="430" y="445"/>
                    </a:lnTo>
                    <a:lnTo>
                      <a:pt x="424" y="451"/>
                    </a:lnTo>
                    <a:lnTo>
                      <a:pt x="416" y="455"/>
                    </a:lnTo>
                    <a:lnTo>
                      <a:pt x="408" y="455"/>
                    </a:lnTo>
                    <a:lnTo>
                      <a:pt x="408" y="455"/>
                    </a:lnTo>
                    <a:lnTo>
                      <a:pt x="370" y="455"/>
                    </a:lnTo>
                    <a:lnTo>
                      <a:pt x="370" y="455"/>
                    </a:lnTo>
                    <a:lnTo>
                      <a:pt x="360" y="455"/>
                    </a:lnTo>
                    <a:lnTo>
                      <a:pt x="352" y="451"/>
                    </a:lnTo>
                    <a:lnTo>
                      <a:pt x="345" y="447"/>
                    </a:lnTo>
                    <a:lnTo>
                      <a:pt x="345" y="438"/>
                    </a:lnTo>
                    <a:lnTo>
                      <a:pt x="345" y="438"/>
                    </a:lnTo>
                    <a:lnTo>
                      <a:pt x="345" y="412"/>
                    </a:lnTo>
                    <a:lnTo>
                      <a:pt x="345" y="412"/>
                    </a:lnTo>
                    <a:lnTo>
                      <a:pt x="430" y="412"/>
                    </a:lnTo>
                    <a:lnTo>
                      <a:pt x="430" y="412"/>
                    </a:lnTo>
                    <a:lnTo>
                      <a:pt x="430" y="204"/>
                    </a:lnTo>
                    <a:lnTo>
                      <a:pt x="430" y="204"/>
                    </a:lnTo>
                    <a:lnTo>
                      <a:pt x="489" y="204"/>
                    </a:lnTo>
                    <a:lnTo>
                      <a:pt x="489" y="204"/>
                    </a:lnTo>
                    <a:lnTo>
                      <a:pt x="489" y="91"/>
                    </a:lnTo>
                    <a:lnTo>
                      <a:pt x="489" y="91"/>
                    </a:lnTo>
                    <a:lnTo>
                      <a:pt x="404" y="91"/>
                    </a:lnTo>
                    <a:lnTo>
                      <a:pt x="404" y="91"/>
                    </a:lnTo>
                    <a:lnTo>
                      <a:pt x="451" y="36"/>
                    </a:lnTo>
                    <a:lnTo>
                      <a:pt x="451" y="36"/>
                    </a:lnTo>
                    <a:lnTo>
                      <a:pt x="386" y="2"/>
                    </a:lnTo>
                    <a:lnTo>
                      <a:pt x="386" y="2"/>
                    </a:lnTo>
                    <a:lnTo>
                      <a:pt x="354" y="46"/>
                    </a:lnTo>
                    <a:lnTo>
                      <a:pt x="321" y="91"/>
                    </a:lnTo>
                    <a:lnTo>
                      <a:pt x="321" y="91"/>
                    </a:lnTo>
                    <a:lnTo>
                      <a:pt x="269" y="91"/>
                    </a:lnTo>
                    <a:lnTo>
                      <a:pt x="269" y="91"/>
                    </a:lnTo>
                    <a:lnTo>
                      <a:pt x="287" y="77"/>
                    </a:lnTo>
                    <a:lnTo>
                      <a:pt x="299" y="73"/>
                    </a:lnTo>
                    <a:lnTo>
                      <a:pt x="299" y="73"/>
                    </a:lnTo>
                    <a:lnTo>
                      <a:pt x="271" y="34"/>
                    </a:lnTo>
                    <a:lnTo>
                      <a:pt x="244" y="2"/>
                    </a:lnTo>
                    <a:lnTo>
                      <a:pt x="244" y="2"/>
                    </a:lnTo>
                    <a:lnTo>
                      <a:pt x="192" y="34"/>
                    </a:lnTo>
                    <a:lnTo>
                      <a:pt x="192" y="34"/>
                    </a:lnTo>
                    <a:lnTo>
                      <a:pt x="212" y="61"/>
                    </a:lnTo>
                    <a:lnTo>
                      <a:pt x="232" y="91"/>
                    </a:lnTo>
                    <a:lnTo>
                      <a:pt x="232" y="91"/>
                    </a:lnTo>
                    <a:lnTo>
                      <a:pt x="139" y="91"/>
                    </a:lnTo>
                    <a:lnTo>
                      <a:pt x="139" y="91"/>
                    </a:lnTo>
                    <a:lnTo>
                      <a:pt x="170" y="67"/>
                    </a:lnTo>
                    <a:lnTo>
                      <a:pt x="170" y="67"/>
                    </a:lnTo>
                    <a:lnTo>
                      <a:pt x="139" y="30"/>
                    </a:lnTo>
                    <a:lnTo>
                      <a:pt x="111" y="0"/>
                    </a:lnTo>
                    <a:lnTo>
                      <a:pt x="111" y="0"/>
                    </a:lnTo>
                    <a:lnTo>
                      <a:pt x="62" y="38"/>
                    </a:lnTo>
                    <a:lnTo>
                      <a:pt x="62" y="38"/>
                    </a:lnTo>
                    <a:lnTo>
                      <a:pt x="83" y="61"/>
                    </a:lnTo>
                    <a:lnTo>
                      <a:pt x="105" y="91"/>
                    </a:lnTo>
                    <a:lnTo>
                      <a:pt x="105" y="91"/>
                    </a:lnTo>
                    <a:lnTo>
                      <a:pt x="14" y="91"/>
                    </a:lnTo>
                    <a:lnTo>
                      <a:pt x="14" y="91"/>
                    </a:lnTo>
                    <a:lnTo>
                      <a:pt x="14" y="204"/>
                    </a:lnTo>
                    <a:lnTo>
                      <a:pt x="14" y="204"/>
                    </a:lnTo>
                    <a:lnTo>
                      <a:pt x="73" y="204"/>
                    </a:lnTo>
                    <a:lnTo>
                      <a:pt x="73" y="204"/>
                    </a:lnTo>
                    <a:lnTo>
                      <a:pt x="73" y="412"/>
                    </a:lnTo>
                    <a:lnTo>
                      <a:pt x="73" y="412"/>
                    </a:lnTo>
                    <a:lnTo>
                      <a:pt x="143" y="412"/>
                    </a:lnTo>
                    <a:lnTo>
                      <a:pt x="143" y="412"/>
                    </a:lnTo>
                    <a:lnTo>
                      <a:pt x="139" y="418"/>
                    </a:lnTo>
                    <a:lnTo>
                      <a:pt x="133" y="424"/>
                    </a:lnTo>
                    <a:lnTo>
                      <a:pt x="127" y="430"/>
                    </a:lnTo>
                    <a:lnTo>
                      <a:pt x="119" y="434"/>
                    </a:lnTo>
                    <a:lnTo>
                      <a:pt x="119" y="434"/>
                    </a:lnTo>
                    <a:lnTo>
                      <a:pt x="99" y="440"/>
                    </a:lnTo>
                    <a:lnTo>
                      <a:pt x="73" y="447"/>
                    </a:lnTo>
                    <a:lnTo>
                      <a:pt x="38" y="451"/>
                    </a:lnTo>
                    <a:lnTo>
                      <a:pt x="0" y="453"/>
                    </a:lnTo>
                    <a:lnTo>
                      <a:pt x="0" y="453"/>
                    </a:lnTo>
                    <a:lnTo>
                      <a:pt x="28" y="519"/>
                    </a:lnTo>
                    <a:lnTo>
                      <a:pt x="28" y="519"/>
                    </a:lnTo>
                    <a:lnTo>
                      <a:pt x="60" y="515"/>
                    </a:lnTo>
                    <a:lnTo>
                      <a:pt x="89" y="509"/>
                    </a:lnTo>
                    <a:lnTo>
                      <a:pt x="115" y="503"/>
                    </a:lnTo>
                    <a:lnTo>
                      <a:pt x="137" y="497"/>
                    </a:lnTo>
                    <a:lnTo>
                      <a:pt x="157" y="487"/>
                    </a:lnTo>
                    <a:lnTo>
                      <a:pt x="174" y="479"/>
                    </a:lnTo>
                    <a:lnTo>
                      <a:pt x="186" y="469"/>
                    </a:lnTo>
                    <a:lnTo>
                      <a:pt x="194" y="457"/>
                    </a:lnTo>
                    <a:lnTo>
                      <a:pt x="194" y="457"/>
                    </a:lnTo>
                    <a:lnTo>
                      <a:pt x="204" y="436"/>
                    </a:lnTo>
                    <a:lnTo>
                      <a:pt x="212" y="412"/>
                    </a:lnTo>
                    <a:lnTo>
                      <a:pt x="212" y="412"/>
                    </a:lnTo>
                    <a:lnTo>
                      <a:pt x="275" y="412"/>
                    </a:lnTo>
                    <a:lnTo>
                      <a:pt x="275" y="412"/>
                    </a:lnTo>
                    <a:lnTo>
                      <a:pt x="275" y="451"/>
                    </a:lnTo>
                    <a:lnTo>
                      <a:pt x="275" y="451"/>
                    </a:lnTo>
                    <a:lnTo>
                      <a:pt x="277" y="465"/>
                    </a:lnTo>
                    <a:lnTo>
                      <a:pt x="279" y="477"/>
                    </a:lnTo>
                    <a:lnTo>
                      <a:pt x="285" y="487"/>
                    </a:lnTo>
                    <a:lnTo>
                      <a:pt x="293" y="495"/>
                    </a:lnTo>
                    <a:lnTo>
                      <a:pt x="303" y="501"/>
                    </a:lnTo>
                    <a:lnTo>
                      <a:pt x="313" y="505"/>
                    </a:lnTo>
                    <a:lnTo>
                      <a:pt x="327" y="509"/>
                    </a:lnTo>
                    <a:lnTo>
                      <a:pt x="343" y="509"/>
                    </a:lnTo>
                    <a:lnTo>
                      <a:pt x="343" y="509"/>
                    </a:lnTo>
                    <a:lnTo>
                      <a:pt x="418" y="509"/>
                    </a:lnTo>
                    <a:lnTo>
                      <a:pt x="418" y="509"/>
                    </a:lnTo>
                    <a:lnTo>
                      <a:pt x="447" y="507"/>
                    </a:lnTo>
                    <a:lnTo>
                      <a:pt x="459" y="505"/>
                    </a:lnTo>
                    <a:lnTo>
                      <a:pt x="469" y="501"/>
                    </a:lnTo>
                    <a:lnTo>
                      <a:pt x="477" y="495"/>
                    </a:lnTo>
                    <a:lnTo>
                      <a:pt x="485" y="491"/>
                    </a:lnTo>
                    <a:lnTo>
                      <a:pt x="489" y="483"/>
                    </a:lnTo>
                    <a:lnTo>
                      <a:pt x="493" y="475"/>
                    </a:lnTo>
                    <a:lnTo>
                      <a:pt x="493" y="475"/>
                    </a:lnTo>
                    <a:lnTo>
                      <a:pt x="497" y="465"/>
                    </a:lnTo>
                    <a:lnTo>
                      <a:pt x="503" y="449"/>
                    </a:lnTo>
                    <a:lnTo>
                      <a:pt x="511" y="408"/>
                    </a:lnTo>
                    <a:lnTo>
                      <a:pt x="511" y="408"/>
                    </a:lnTo>
                    <a:lnTo>
                      <a:pt x="475" y="400"/>
                    </a:lnTo>
                    <a:lnTo>
                      <a:pt x="442" y="390"/>
                    </a:lnTo>
                    <a:lnTo>
                      <a:pt x="442" y="390"/>
                    </a:lnTo>
                    <a:lnTo>
                      <a:pt x="434" y="436"/>
                    </a:lnTo>
                    <a:lnTo>
                      <a:pt x="434" y="436"/>
                    </a:lnTo>
                    <a:lnTo>
                      <a:pt x="434" y="436"/>
                    </a:lnTo>
                    <a:close/>
                    <a:moveTo>
                      <a:pt x="420" y="168"/>
                    </a:moveTo>
                    <a:lnTo>
                      <a:pt x="420" y="168"/>
                    </a:lnTo>
                    <a:lnTo>
                      <a:pt x="85" y="168"/>
                    </a:lnTo>
                    <a:lnTo>
                      <a:pt x="85" y="168"/>
                    </a:lnTo>
                    <a:lnTo>
                      <a:pt x="85" y="143"/>
                    </a:lnTo>
                    <a:lnTo>
                      <a:pt x="85" y="143"/>
                    </a:lnTo>
                    <a:lnTo>
                      <a:pt x="420" y="143"/>
                    </a:lnTo>
                    <a:lnTo>
                      <a:pt x="420" y="143"/>
                    </a:lnTo>
                    <a:lnTo>
                      <a:pt x="420" y="168"/>
                    </a:lnTo>
                    <a:lnTo>
                      <a:pt x="420" y="168"/>
                    </a:lnTo>
                    <a:close/>
                    <a:moveTo>
                      <a:pt x="360" y="238"/>
                    </a:moveTo>
                    <a:lnTo>
                      <a:pt x="360" y="238"/>
                    </a:lnTo>
                    <a:lnTo>
                      <a:pt x="143" y="238"/>
                    </a:lnTo>
                    <a:lnTo>
                      <a:pt x="143" y="238"/>
                    </a:lnTo>
                    <a:lnTo>
                      <a:pt x="143" y="212"/>
                    </a:lnTo>
                    <a:lnTo>
                      <a:pt x="143" y="212"/>
                    </a:lnTo>
                    <a:lnTo>
                      <a:pt x="360" y="212"/>
                    </a:lnTo>
                    <a:lnTo>
                      <a:pt x="360" y="212"/>
                    </a:lnTo>
                    <a:lnTo>
                      <a:pt x="360" y="238"/>
                    </a:lnTo>
                    <a:lnTo>
                      <a:pt x="360" y="238"/>
                    </a:lnTo>
                    <a:close/>
                    <a:moveTo>
                      <a:pt x="143" y="368"/>
                    </a:moveTo>
                    <a:lnTo>
                      <a:pt x="143" y="368"/>
                    </a:lnTo>
                    <a:lnTo>
                      <a:pt x="143" y="341"/>
                    </a:lnTo>
                    <a:lnTo>
                      <a:pt x="143" y="341"/>
                    </a:lnTo>
                    <a:lnTo>
                      <a:pt x="360" y="341"/>
                    </a:lnTo>
                    <a:lnTo>
                      <a:pt x="360" y="341"/>
                    </a:lnTo>
                    <a:lnTo>
                      <a:pt x="360" y="368"/>
                    </a:lnTo>
                    <a:lnTo>
                      <a:pt x="360" y="368"/>
                    </a:lnTo>
                    <a:lnTo>
                      <a:pt x="143" y="368"/>
                    </a:lnTo>
                    <a:lnTo>
                      <a:pt x="143" y="368"/>
                    </a:lnTo>
                    <a:close/>
                    <a:moveTo>
                      <a:pt x="143" y="277"/>
                    </a:moveTo>
                    <a:lnTo>
                      <a:pt x="143" y="277"/>
                    </a:lnTo>
                    <a:lnTo>
                      <a:pt x="360" y="277"/>
                    </a:lnTo>
                    <a:lnTo>
                      <a:pt x="360" y="277"/>
                    </a:lnTo>
                    <a:lnTo>
                      <a:pt x="360" y="301"/>
                    </a:lnTo>
                    <a:lnTo>
                      <a:pt x="360" y="301"/>
                    </a:lnTo>
                    <a:lnTo>
                      <a:pt x="143" y="301"/>
                    </a:lnTo>
                    <a:lnTo>
                      <a:pt x="143" y="301"/>
                    </a:lnTo>
                    <a:lnTo>
                      <a:pt x="143" y="277"/>
                    </a:lnTo>
                    <a:lnTo>
                      <a:pt x="143" y="277"/>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45" name="Freeform 51">
                <a:extLst>
                  <a:ext uri="{FF2B5EF4-FFF2-40B4-BE49-F238E27FC236}">
                    <a16:creationId xmlns="" xmlns:a16="http://schemas.microsoft.com/office/drawing/2014/main" id="{B20796D8-5071-45B4-A37E-683AB97FF410}"/>
                  </a:ext>
                </a:extLst>
              </p:cNvPr>
              <p:cNvSpPr>
                <a:spLocks noEditPoints="1"/>
              </p:cNvSpPr>
              <p:nvPr/>
            </p:nvSpPr>
            <p:spPr bwMode="auto">
              <a:xfrm>
                <a:off x="17326" y="955"/>
                <a:ext cx="477" cy="507"/>
              </a:xfrm>
              <a:custGeom>
                <a:avLst/>
                <a:gdLst>
                  <a:gd name="T0" fmla="*/ 54 w 477"/>
                  <a:gd name="T1" fmla="*/ 85 h 507"/>
                  <a:gd name="T2" fmla="*/ 0 w 477"/>
                  <a:gd name="T3" fmla="*/ 85 h 507"/>
                  <a:gd name="T4" fmla="*/ 0 w 477"/>
                  <a:gd name="T5" fmla="*/ 507 h 507"/>
                  <a:gd name="T6" fmla="*/ 72 w 477"/>
                  <a:gd name="T7" fmla="*/ 507 h 507"/>
                  <a:gd name="T8" fmla="*/ 72 w 477"/>
                  <a:gd name="T9" fmla="*/ 467 h 507"/>
                  <a:gd name="T10" fmla="*/ 143 w 477"/>
                  <a:gd name="T11" fmla="*/ 467 h 507"/>
                  <a:gd name="T12" fmla="*/ 143 w 477"/>
                  <a:gd name="T13" fmla="*/ 505 h 507"/>
                  <a:gd name="T14" fmla="*/ 216 w 477"/>
                  <a:gd name="T15" fmla="*/ 505 h 507"/>
                  <a:gd name="T16" fmla="*/ 216 w 477"/>
                  <a:gd name="T17" fmla="*/ 196 h 507"/>
                  <a:gd name="T18" fmla="*/ 264 w 477"/>
                  <a:gd name="T19" fmla="*/ 218 h 507"/>
                  <a:gd name="T20" fmla="*/ 278 w 477"/>
                  <a:gd name="T21" fmla="*/ 226 h 507"/>
                  <a:gd name="T22" fmla="*/ 313 w 477"/>
                  <a:gd name="T23" fmla="*/ 156 h 507"/>
                  <a:gd name="T24" fmla="*/ 404 w 477"/>
                  <a:gd name="T25" fmla="*/ 156 h 507"/>
                  <a:gd name="T26" fmla="*/ 404 w 477"/>
                  <a:gd name="T27" fmla="*/ 192 h 507"/>
                  <a:gd name="T28" fmla="*/ 402 w 477"/>
                  <a:gd name="T29" fmla="*/ 236 h 507"/>
                  <a:gd name="T30" fmla="*/ 400 w 477"/>
                  <a:gd name="T31" fmla="*/ 344 h 507"/>
                  <a:gd name="T32" fmla="*/ 396 w 477"/>
                  <a:gd name="T33" fmla="*/ 406 h 507"/>
                  <a:gd name="T34" fmla="*/ 394 w 477"/>
                  <a:gd name="T35" fmla="*/ 414 h 507"/>
                  <a:gd name="T36" fmla="*/ 388 w 477"/>
                  <a:gd name="T37" fmla="*/ 420 h 507"/>
                  <a:gd name="T38" fmla="*/ 373 w 477"/>
                  <a:gd name="T39" fmla="*/ 428 h 507"/>
                  <a:gd name="T40" fmla="*/ 363 w 477"/>
                  <a:gd name="T41" fmla="*/ 430 h 507"/>
                  <a:gd name="T42" fmla="*/ 351 w 477"/>
                  <a:gd name="T43" fmla="*/ 432 h 507"/>
                  <a:gd name="T44" fmla="*/ 270 w 477"/>
                  <a:gd name="T45" fmla="*/ 428 h 507"/>
                  <a:gd name="T46" fmla="*/ 283 w 477"/>
                  <a:gd name="T47" fmla="*/ 465 h 507"/>
                  <a:gd name="T48" fmla="*/ 291 w 477"/>
                  <a:gd name="T49" fmla="*/ 507 h 507"/>
                  <a:gd name="T50" fmla="*/ 386 w 477"/>
                  <a:gd name="T51" fmla="*/ 505 h 507"/>
                  <a:gd name="T52" fmla="*/ 402 w 477"/>
                  <a:gd name="T53" fmla="*/ 503 h 507"/>
                  <a:gd name="T54" fmla="*/ 432 w 477"/>
                  <a:gd name="T55" fmla="*/ 491 h 507"/>
                  <a:gd name="T56" fmla="*/ 440 w 477"/>
                  <a:gd name="T57" fmla="*/ 487 h 507"/>
                  <a:gd name="T58" fmla="*/ 454 w 477"/>
                  <a:gd name="T59" fmla="*/ 473 h 507"/>
                  <a:gd name="T60" fmla="*/ 460 w 477"/>
                  <a:gd name="T61" fmla="*/ 455 h 507"/>
                  <a:gd name="T62" fmla="*/ 464 w 477"/>
                  <a:gd name="T63" fmla="*/ 443 h 507"/>
                  <a:gd name="T64" fmla="*/ 468 w 477"/>
                  <a:gd name="T65" fmla="*/ 408 h 507"/>
                  <a:gd name="T66" fmla="*/ 468 w 477"/>
                  <a:gd name="T67" fmla="*/ 388 h 507"/>
                  <a:gd name="T68" fmla="*/ 477 w 477"/>
                  <a:gd name="T69" fmla="*/ 89 h 507"/>
                  <a:gd name="T70" fmla="*/ 341 w 477"/>
                  <a:gd name="T71" fmla="*/ 89 h 507"/>
                  <a:gd name="T72" fmla="*/ 367 w 477"/>
                  <a:gd name="T73" fmla="*/ 20 h 507"/>
                  <a:gd name="T74" fmla="*/ 297 w 477"/>
                  <a:gd name="T75" fmla="*/ 0 h 507"/>
                  <a:gd name="T76" fmla="*/ 256 w 477"/>
                  <a:gd name="T77" fmla="*/ 105 h 507"/>
                  <a:gd name="T78" fmla="*/ 216 w 477"/>
                  <a:gd name="T79" fmla="*/ 186 h 507"/>
                  <a:gd name="T80" fmla="*/ 216 w 477"/>
                  <a:gd name="T81" fmla="*/ 85 h 507"/>
                  <a:gd name="T82" fmla="*/ 129 w 477"/>
                  <a:gd name="T83" fmla="*/ 85 h 507"/>
                  <a:gd name="T84" fmla="*/ 153 w 477"/>
                  <a:gd name="T85" fmla="*/ 14 h 507"/>
                  <a:gd name="T86" fmla="*/ 74 w 477"/>
                  <a:gd name="T87" fmla="*/ 2 h 507"/>
                  <a:gd name="T88" fmla="*/ 66 w 477"/>
                  <a:gd name="T89" fmla="*/ 38 h 507"/>
                  <a:gd name="T90" fmla="*/ 54 w 477"/>
                  <a:gd name="T91" fmla="*/ 85 h 507"/>
                  <a:gd name="T92" fmla="*/ 143 w 477"/>
                  <a:gd name="T93" fmla="*/ 242 h 507"/>
                  <a:gd name="T94" fmla="*/ 72 w 477"/>
                  <a:gd name="T95" fmla="*/ 242 h 507"/>
                  <a:gd name="T96" fmla="*/ 72 w 477"/>
                  <a:gd name="T97" fmla="*/ 154 h 507"/>
                  <a:gd name="T98" fmla="*/ 143 w 477"/>
                  <a:gd name="T99" fmla="*/ 154 h 507"/>
                  <a:gd name="T100" fmla="*/ 143 w 477"/>
                  <a:gd name="T101" fmla="*/ 242 h 507"/>
                  <a:gd name="T102" fmla="*/ 72 w 477"/>
                  <a:gd name="T103" fmla="*/ 309 h 507"/>
                  <a:gd name="T104" fmla="*/ 143 w 477"/>
                  <a:gd name="T105" fmla="*/ 309 h 507"/>
                  <a:gd name="T106" fmla="*/ 143 w 477"/>
                  <a:gd name="T107" fmla="*/ 398 h 507"/>
                  <a:gd name="T108" fmla="*/ 72 w 477"/>
                  <a:gd name="T109" fmla="*/ 398 h 507"/>
                  <a:gd name="T110" fmla="*/ 72 w 477"/>
                  <a:gd name="T111" fmla="*/ 309 h 507"/>
                  <a:gd name="T112" fmla="*/ 238 w 477"/>
                  <a:gd name="T113" fmla="*/ 261 h 507"/>
                  <a:gd name="T114" fmla="*/ 274 w 477"/>
                  <a:gd name="T115" fmla="*/ 311 h 507"/>
                  <a:gd name="T116" fmla="*/ 313 w 477"/>
                  <a:gd name="T117" fmla="*/ 370 h 507"/>
                  <a:gd name="T118" fmla="*/ 378 w 477"/>
                  <a:gd name="T119" fmla="*/ 327 h 507"/>
                  <a:gd name="T120" fmla="*/ 297 w 477"/>
                  <a:gd name="T121" fmla="*/ 218 h 507"/>
                  <a:gd name="T122" fmla="*/ 238 w 477"/>
                  <a:gd name="T123" fmla="*/ 261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77" h="507">
                    <a:moveTo>
                      <a:pt x="54" y="85"/>
                    </a:moveTo>
                    <a:lnTo>
                      <a:pt x="54" y="85"/>
                    </a:lnTo>
                    <a:lnTo>
                      <a:pt x="0" y="85"/>
                    </a:lnTo>
                    <a:lnTo>
                      <a:pt x="0" y="85"/>
                    </a:lnTo>
                    <a:lnTo>
                      <a:pt x="0" y="507"/>
                    </a:lnTo>
                    <a:lnTo>
                      <a:pt x="0" y="507"/>
                    </a:lnTo>
                    <a:lnTo>
                      <a:pt x="72" y="507"/>
                    </a:lnTo>
                    <a:lnTo>
                      <a:pt x="72" y="507"/>
                    </a:lnTo>
                    <a:lnTo>
                      <a:pt x="72" y="467"/>
                    </a:lnTo>
                    <a:lnTo>
                      <a:pt x="72" y="467"/>
                    </a:lnTo>
                    <a:lnTo>
                      <a:pt x="143" y="467"/>
                    </a:lnTo>
                    <a:lnTo>
                      <a:pt x="143" y="467"/>
                    </a:lnTo>
                    <a:lnTo>
                      <a:pt x="143" y="505"/>
                    </a:lnTo>
                    <a:lnTo>
                      <a:pt x="143" y="505"/>
                    </a:lnTo>
                    <a:lnTo>
                      <a:pt x="216" y="505"/>
                    </a:lnTo>
                    <a:lnTo>
                      <a:pt x="216" y="505"/>
                    </a:lnTo>
                    <a:lnTo>
                      <a:pt x="216" y="196"/>
                    </a:lnTo>
                    <a:lnTo>
                      <a:pt x="216" y="196"/>
                    </a:lnTo>
                    <a:lnTo>
                      <a:pt x="250" y="210"/>
                    </a:lnTo>
                    <a:lnTo>
                      <a:pt x="264" y="218"/>
                    </a:lnTo>
                    <a:lnTo>
                      <a:pt x="278" y="226"/>
                    </a:lnTo>
                    <a:lnTo>
                      <a:pt x="278" y="226"/>
                    </a:lnTo>
                    <a:lnTo>
                      <a:pt x="295" y="192"/>
                    </a:lnTo>
                    <a:lnTo>
                      <a:pt x="313" y="156"/>
                    </a:lnTo>
                    <a:lnTo>
                      <a:pt x="313" y="156"/>
                    </a:lnTo>
                    <a:lnTo>
                      <a:pt x="404" y="156"/>
                    </a:lnTo>
                    <a:lnTo>
                      <a:pt x="404" y="156"/>
                    </a:lnTo>
                    <a:lnTo>
                      <a:pt x="404" y="192"/>
                    </a:lnTo>
                    <a:lnTo>
                      <a:pt x="402" y="236"/>
                    </a:lnTo>
                    <a:lnTo>
                      <a:pt x="402" y="236"/>
                    </a:lnTo>
                    <a:lnTo>
                      <a:pt x="400" y="344"/>
                    </a:lnTo>
                    <a:lnTo>
                      <a:pt x="400" y="344"/>
                    </a:lnTo>
                    <a:lnTo>
                      <a:pt x="398" y="388"/>
                    </a:lnTo>
                    <a:lnTo>
                      <a:pt x="396" y="406"/>
                    </a:lnTo>
                    <a:lnTo>
                      <a:pt x="396" y="406"/>
                    </a:lnTo>
                    <a:lnTo>
                      <a:pt x="394" y="414"/>
                    </a:lnTo>
                    <a:lnTo>
                      <a:pt x="388" y="420"/>
                    </a:lnTo>
                    <a:lnTo>
                      <a:pt x="388" y="420"/>
                    </a:lnTo>
                    <a:lnTo>
                      <a:pt x="382" y="424"/>
                    </a:lnTo>
                    <a:lnTo>
                      <a:pt x="373" y="428"/>
                    </a:lnTo>
                    <a:lnTo>
                      <a:pt x="373" y="428"/>
                    </a:lnTo>
                    <a:lnTo>
                      <a:pt x="363" y="430"/>
                    </a:lnTo>
                    <a:lnTo>
                      <a:pt x="351" y="432"/>
                    </a:lnTo>
                    <a:lnTo>
                      <a:pt x="351" y="432"/>
                    </a:lnTo>
                    <a:lnTo>
                      <a:pt x="311" y="430"/>
                    </a:lnTo>
                    <a:lnTo>
                      <a:pt x="270" y="428"/>
                    </a:lnTo>
                    <a:lnTo>
                      <a:pt x="270" y="428"/>
                    </a:lnTo>
                    <a:lnTo>
                      <a:pt x="283" y="465"/>
                    </a:lnTo>
                    <a:lnTo>
                      <a:pt x="291" y="507"/>
                    </a:lnTo>
                    <a:lnTo>
                      <a:pt x="291" y="507"/>
                    </a:lnTo>
                    <a:lnTo>
                      <a:pt x="361" y="507"/>
                    </a:lnTo>
                    <a:lnTo>
                      <a:pt x="386" y="505"/>
                    </a:lnTo>
                    <a:lnTo>
                      <a:pt x="402" y="503"/>
                    </a:lnTo>
                    <a:lnTo>
                      <a:pt x="402" y="503"/>
                    </a:lnTo>
                    <a:lnTo>
                      <a:pt x="424" y="497"/>
                    </a:lnTo>
                    <a:lnTo>
                      <a:pt x="432" y="491"/>
                    </a:lnTo>
                    <a:lnTo>
                      <a:pt x="440" y="487"/>
                    </a:lnTo>
                    <a:lnTo>
                      <a:pt x="440" y="487"/>
                    </a:lnTo>
                    <a:lnTo>
                      <a:pt x="448" y="479"/>
                    </a:lnTo>
                    <a:lnTo>
                      <a:pt x="454" y="473"/>
                    </a:lnTo>
                    <a:lnTo>
                      <a:pt x="458" y="465"/>
                    </a:lnTo>
                    <a:lnTo>
                      <a:pt x="460" y="455"/>
                    </a:lnTo>
                    <a:lnTo>
                      <a:pt x="460" y="455"/>
                    </a:lnTo>
                    <a:lnTo>
                      <a:pt x="464" y="443"/>
                    </a:lnTo>
                    <a:lnTo>
                      <a:pt x="466" y="428"/>
                    </a:lnTo>
                    <a:lnTo>
                      <a:pt x="468" y="408"/>
                    </a:lnTo>
                    <a:lnTo>
                      <a:pt x="468" y="388"/>
                    </a:lnTo>
                    <a:lnTo>
                      <a:pt x="468" y="388"/>
                    </a:lnTo>
                    <a:lnTo>
                      <a:pt x="477" y="89"/>
                    </a:lnTo>
                    <a:lnTo>
                      <a:pt x="477" y="89"/>
                    </a:lnTo>
                    <a:lnTo>
                      <a:pt x="341" y="89"/>
                    </a:lnTo>
                    <a:lnTo>
                      <a:pt x="341" y="89"/>
                    </a:lnTo>
                    <a:lnTo>
                      <a:pt x="367" y="20"/>
                    </a:lnTo>
                    <a:lnTo>
                      <a:pt x="367" y="20"/>
                    </a:lnTo>
                    <a:lnTo>
                      <a:pt x="297" y="0"/>
                    </a:lnTo>
                    <a:lnTo>
                      <a:pt x="297" y="0"/>
                    </a:lnTo>
                    <a:lnTo>
                      <a:pt x="276" y="56"/>
                    </a:lnTo>
                    <a:lnTo>
                      <a:pt x="256" y="105"/>
                    </a:lnTo>
                    <a:lnTo>
                      <a:pt x="236" y="147"/>
                    </a:lnTo>
                    <a:lnTo>
                      <a:pt x="216" y="186"/>
                    </a:lnTo>
                    <a:lnTo>
                      <a:pt x="216" y="186"/>
                    </a:lnTo>
                    <a:lnTo>
                      <a:pt x="216" y="85"/>
                    </a:lnTo>
                    <a:lnTo>
                      <a:pt x="216" y="85"/>
                    </a:lnTo>
                    <a:lnTo>
                      <a:pt x="129" y="85"/>
                    </a:lnTo>
                    <a:lnTo>
                      <a:pt x="129" y="85"/>
                    </a:lnTo>
                    <a:lnTo>
                      <a:pt x="153" y="14"/>
                    </a:lnTo>
                    <a:lnTo>
                      <a:pt x="153" y="14"/>
                    </a:lnTo>
                    <a:lnTo>
                      <a:pt x="74" y="2"/>
                    </a:lnTo>
                    <a:lnTo>
                      <a:pt x="74" y="2"/>
                    </a:lnTo>
                    <a:lnTo>
                      <a:pt x="66" y="38"/>
                    </a:lnTo>
                    <a:lnTo>
                      <a:pt x="54" y="85"/>
                    </a:lnTo>
                    <a:lnTo>
                      <a:pt x="54" y="85"/>
                    </a:lnTo>
                    <a:lnTo>
                      <a:pt x="54" y="85"/>
                    </a:lnTo>
                    <a:close/>
                    <a:moveTo>
                      <a:pt x="143" y="242"/>
                    </a:moveTo>
                    <a:lnTo>
                      <a:pt x="143" y="242"/>
                    </a:lnTo>
                    <a:lnTo>
                      <a:pt x="72" y="242"/>
                    </a:lnTo>
                    <a:lnTo>
                      <a:pt x="72" y="242"/>
                    </a:lnTo>
                    <a:lnTo>
                      <a:pt x="72" y="154"/>
                    </a:lnTo>
                    <a:lnTo>
                      <a:pt x="72" y="154"/>
                    </a:lnTo>
                    <a:lnTo>
                      <a:pt x="143" y="154"/>
                    </a:lnTo>
                    <a:lnTo>
                      <a:pt x="143" y="154"/>
                    </a:lnTo>
                    <a:lnTo>
                      <a:pt x="143" y="242"/>
                    </a:lnTo>
                    <a:lnTo>
                      <a:pt x="143" y="242"/>
                    </a:lnTo>
                    <a:close/>
                    <a:moveTo>
                      <a:pt x="72" y="309"/>
                    </a:moveTo>
                    <a:lnTo>
                      <a:pt x="72" y="309"/>
                    </a:lnTo>
                    <a:lnTo>
                      <a:pt x="143" y="309"/>
                    </a:lnTo>
                    <a:lnTo>
                      <a:pt x="143" y="309"/>
                    </a:lnTo>
                    <a:lnTo>
                      <a:pt x="143" y="398"/>
                    </a:lnTo>
                    <a:lnTo>
                      <a:pt x="143" y="398"/>
                    </a:lnTo>
                    <a:lnTo>
                      <a:pt x="72" y="398"/>
                    </a:lnTo>
                    <a:lnTo>
                      <a:pt x="72" y="398"/>
                    </a:lnTo>
                    <a:lnTo>
                      <a:pt x="72" y="309"/>
                    </a:lnTo>
                    <a:lnTo>
                      <a:pt x="72" y="309"/>
                    </a:lnTo>
                    <a:close/>
                    <a:moveTo>
                      <a:pt x="238" y="261"/>
                    </a:moveTo>
                    <a:lnTo>
                      <a:pt x="238" y="261"/>
                    </a:lnTo>
                    <a:lnTo>
                      <a:pt x="274" y="311"/>
                    </a:lnTo>
                    <a:lnTo>
                      <a:pt x="313" y="370"/>
                    </a:lnTo>
                    <a:lnTo>
                      <a:pt x="313" y="370"/>
                    </a:lnTo>
                    <a:lnTo>
                      <a:pt x="378" y="327"/>
                    </a:lnTo>
                    <a:lnTo>
                      <a:pt x="378" y="327"/>
                    </a:lnTo>
                    <a:lnTo>
                      <a:pt x="335" y="269"/>
                    </a:lnTo>
                    <a:lnTo>
                      <a:pt x="297" y="218"/>
                    </a:lnTo>
                    <a:lnTo>
                      <a:pt x="297" y="218"/>
                    </a:lnTo>
                    <a:lnTo>
                      <a:pt x="238" y="261"/>
                    </a:lnTo>
                    <a:lnTo>
                      <a:pt x="238" y="261"/>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46" name="Freeform 52">
                <a:extLst>
                  <a:ext uri="{FF2B5EF4-FFF2-40B4-BE49-F238E27FC236}">
                    <a16:creationId xmlns="" xmlns:a16="http://schemas.microsoft.com/office/drawing/2014/main" id="{17F1DCFA-F984-46E1-9D9E-EA859E574334}"/>
                  </a:ext>
                </a:extLst>
              </p:cNvPr>
              <p:cNvSpPr>
                <a:spLocks noEditPoints="1"/>
              </p:cNvSpPr>
              <p:nvPr/>
            </p:nvSpPr>
            <p:spPr bwMode="auto">
              <a:xfrm>
                <a:off x="17883" y="987"/>
                <a:ext cx="429" cy="435"/>
              </a:xfrm>
              <a:custGeom>
                <a:avLst/>
                <a:gdLst>
                  <a:gd name="T0" fmla="*/ 31 w 429"/>
                  <a:gd name="T1" fmla="*/ 0 h 435"/>
                  <a:gd name="T2" fmla="*/ 17 w 429"/>
                  <a:gd name="T3" fmla="*/ 61 h 435"/>
                  <a:gd name="T4" fmla="*/ 2 w 429"/>
                  <a:gd name="T5" fmla="*/ 192 h 435"/>
                  <a:gd name="T6" fmla="*/ 0 w 429"/>
                  <a:gd name="T7" fmla="*/ 265 h 435"/>
                  <a:gd name="T8" fmla="*/ 2 w 429"/>
                  <a:gd name="T9" fmla="*/ 348 h 435"/>
                  <a:gd name="T10" fmla="*/ 9 w 429"/>
                  <a:gd name="T11" fmla="*/ 435 h 435"/>
                  <a:gd name="T12" fmla="*/ 83 w 429"/>
                  <a:gd name="T13" fmla="*/ 427 h 435"/>
                  <a:gd name="T14" fmla="*/ 77 w 429"/>
                  <a:gd name="T15" fmla="*/ 380 h 435"/>
                  <a:gd name="T16" fmla="*/ 71 w 429"/>
                  <a:gd name="T17" fmla="*/ 299 h 435"/>
                  <a:gd name="T18" fmla="*/ 71 w 429"/>
                  <a:gd name="T19" fmla="*/ 263 h 435"/>
                  <a:gd name="T20" fmla="*/ 77 w 429"/>
                  <a:gd name="T21" fmla="*/ 152 h 435"/>
                  <a:gd name="T22" fmla="*/ 99 w 429"/>
                  <a:gd name="T23" fmla="*/ 20 h 435"/>
                  <a:gd name="T24" fmla="*/ 31 w 429"/>
                  <a:gd name="T25" fmla="*/ 0 h 435"/>
                  <a:gd name="T26" fmla="*/ 294 w 429"/>
                  <a:gd name="T27" fmla="*/ 67 h 435"/>
                  <a:gd name="T28" fmla="*/ 253 w 429"/>
                  <a:gd name="T29" fmla="*/ 69 h 435"/>
                  <a:gd name="T30" fmla="*/ 142 w 429"/>
                  <a:gd name="T31" fmla="*/ 79 h 435"/>
                  <a:gd name="T32" fmla="*/ 146 w 429"/>
                  <a:gd name="T33" fmla="*/ 148 h 435"/>
                  <a:gd name="T34" fmla="*/ 186 w 429"/>
                  <a:gd name="T35" fmla="*/ 144 h 435"/>
                  <a:gd name="T36" fmla="*/ 265 w 429"/>
                  <a:gd name="T37" fmla="*/ 138 h 435"/>
                  <a:gd name="T38" fmla="*/ 306 w 429"/>
                  <a:gd name="T39" fmla="*/ 138 h 435"/>
                  <a:gd name="T40" fmla="*/ 401 w 429"/>
                  <a:gd name="T41" fmla="*/ 140 h 435"/>
                  <a:gd name="T42" fmla="*/ 403 w 429"/>
                  <a:gd name="T43" fmla="*/ 73 h 435"/>
                  <a:gd name="T44" fmla="*/ 346 w 429"/>
                  <a:gd name="T45" fmla="*/ 69 h 435"/>
                  <a:gd name="T46" fmla="*/ 294 w 429"/>
                  <a:gd name="T47" fmla="*/ 67 h 435"/>
                  <a:gd name="T48" fmla="*/ 429 w 429"/>
                  <a:gd name="T49" fmla="*/ 322 h 435"/>
                  <a:gd name="T50" fmla="*/ 376 w 429"/>
                  <a:gd name="T51" fmla="*/ 328 h 435"/>
                  <a:gd name="T52" fmla="*/ 332 w 429"/>
                  <a:gd name="T53" fmla="*/ 328 h 435"/>
                  <a:gd name="T54" fmla="*/ 275 w 429"/>
                  <a:gd name="T55" fmla="*/ 326 h 435"/>
                  <a:gd name="T56" fmla="*/ 229 w 429"/>
                  <a:gd name="T57" fmla="*/ 316 h 435"/>
                  <a:gd name="T58" fmla="*/ 190 w 429"/>
                  <a:gd name="T59" fmla="*/ 297 h 435"/>
                  <a:gd name="T60" fmla="*/ 162 w 429"/>
                  <a:gd name="T61" fmla="*/ 275 h 435"/>
                  <a:gd name="T62" fmla="*/ 116 w 429"/>
                  <a:gd name="T63" fmla="*/ 326 h 435"/>
                  <a:gd name="T64" fmla="*/ 134 w 429"/>
                  <a:gd name="T65" fmla="*/ 342 h 435"/>
                  <a:gd name="T66" fmla="*/ 178 w 429"/>
                  <a:gd name="T67" fmla="*/ 368 h 435"/>
                  <a:gd name="T68" fmla="*/ 233 w 429"/>
                  <a:gd name="T69" fmla="*/ 386 h 435"/>
                  <a:gd name="T70" fmla="*/ 296 w 429"/>
                  <a:gd name="T71" fmla="*/ 394 h 435"/>
                  <a:gd name="T72" fmla="*/ 332 w 429"/>
                  <a:gd name="T73" fmla="*/ 396 h 435"/>
                  <a:gd name="T74" fmla="*/ 429 w 429"/>
                  <a:gd name="T75" fmla="*/ 392 h 435"/>
                  <a:gd name="T76" fmla="*/ 429 w 429"/>
                  <a:gd name="T77" fmla="*/ 32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29" h="435">
                    <a:moveTo>
                      <a:pt x="31" y="0"/>
                    </a:moveTo>
                    <a:lnTo>
                      <a:pt x="31" y="0"/>
                    </a:lnTo>
                    <a:lnTo>
                      <a:pt x="23" y="31"/>
                    </a:lnTo>
                    <a:lnTo>
                      <a:pt x="17" y="61"/>
                    </a:lnTo>
                    <a:lnTo>
                      <a:pt x="6" y="126"/>
                    </a:lnTo>
                    <a:lnTo>
                      <a:pt x="2" y="192"/>
                    </a:lnTo>
                    <a:lnTo>
                      <a:pt x="0" y="265"/>
                    </a:lnTo>
                    <a:lnTo>
                      <a:pt x="0" y="265"/>
                    </a:lnTo>
                    <a:lnTo>
                      <a:pt x="0" y="305"/>
                    </a:lnTo>
                    <a:lnTo>
                      <a:pt x="2" y="348"/>
                    </a:lnTo>
                    <a:lnTo>
                      <a:pt x="4" y="390"/>
                    </a:lnTo>
                    <a:lnTo>
                      <a:pt x="9" y="435"/>
                    </a:lnTo>
                    <a:lnTo>
                      <a:pt x="9" y="435"/>
                    </a:lnTo>
                    <a:lnTo>
                      <a:pt x="83" y="427"/>
                    </a:lnTo>
                    <a:lnTo>
                      <a:pt x="83" y="427"/>
                    </a:lnTo>
                    <a:lnTo>
                      <a:pt x="77" y="380"/>
                    </a:lnTo>
                    <a:lnTo>
                      <a:pt x="73" y="338"/>
                    </a:lnTo>
                    <a:lnTo>
                      <a:pt x="71" y="299"/>
                    </a:lnTo>
                    <a:lnTo>
                      <a:pt x="71" y="263"/>
                    </a:lnTo>
                    <a:lnTo>
                      <a:pt x="71" y="263"/>
                    </a:lnTo>
                    <a:lnTo>
                      <a:pt x="73" y="208"/>
                    </a:lnTo>
                    <a:lnTo>
                      <a:pt x="77" y="152"/>
                    </a:lnTo>
                    <a:lnTo>
                      <a:pt x="87" y="87"/>
                    </a:lnTo>
                    <a:lnTo>
                      <a:pt x="99" y="20"/>
                    </a:lnTo>
                    <a:lnTo>
                      <a:pt x="99" y="20"/>
                    </a:lnTo>
                    <a:lnTo>
                      <a:pt x="31" y="0"/>
                    </a:lnTo>
                    <a:lnTo>
                      <a:pt x="31" y="0"/>
                    </a:lnTo>
                    <a:close/>
                    <a:moveTo>
                      <a:pt x="294" y="67"/>
                    </a:moveTo>
                    <a:lnTo>
                      <a:pt x="294" y="67"/>
                    </a:lnTo>
                    <a:lnTo>
                      <a:pt x="253" y="69"/>
                    </a:lnTo>
                    <a:lnTo>
                      <a:pt x="215" y="71"/>
                    </a:lnTo>
                    <a:lnTo>
                      <a:pt x="142" y="79"/>
                    </a:lnTo>
                    <a:lnTo>
                      <a:pt x="142" y="79"/>
                    </a:lnTo>
                    <a:lnTo>
                      <a:pt x="146" y="148"/>
                    </a:lnTo>
                    <a:lnTo>
                      <a:pt x="146" y="148"/>
                    </a:lnTo>
                    <a:lnTo>
                      <a:pt x="186" y="144"/>
                    </a:lnTo>
                    <a:lnTo>
                      <a:pt x="227" y="140"/>
                    </a:lnTo>
                    <a:lnTo>
                      <a:pt x="265" y="138"/>
                    </a:lnTo>
                    <a:lnTo>
                      <a:pt x="306" y="138"/>
                    </a:lnTo>
                    <a:lnTo>
                      <a:pt x="306" y="138"/>
                    </a:lnTo>
                    <a:lnTo>
                      <a:pt x="352" y="138"/>
                    </a:lnTo>
                    <a:lnTo>
                      <a:pt x="401" y="140"/>
                    </a:lnTo>
                    <a:lnTo>
                      <a:pt x="401" y="140"/>
                    </a:lnTo>
                    <a:lnTo>
                      <a:pt x="403" y="73"/>
                    </a:lnTo>
                    <a:lnTo>
                      <a:pt x="403" y="73"/>
                    </a:lnTo>
                    <a:lnTo>
                      <a:pt x="346" y="69"/>
                    </a:lnTo>
                    <a:lnTo>
                      <a:pt x="294" y="67"/>
                    </a:lnTo>
                    <a:lnTo>
                      <a:pt x="294" y="67"/>
                    </a:lnTo>
                    <a:lnTo>
                      <a:pt x="294" y="67"/>
                    </a:lnTo>
                    <a:close/>
                    <a:moveTo>
                      <a:pt x="429" y="322"/>
                    </a:moveTo>
                    <a:lnTo>
                      <a:pt x="429" y="322"/>
                    </a:lnTo>
                    <a:lnTo>
                      <a:pt x="376" y="328"/>
                    </a:lnTo>
                    <a:lnTo>
                      <a:pt x="332" y="328"/>
                    </a:lnTo>
                    <a:lnTo>
                      <a:pt x="332" y="328"/>
                    </a:lnTo>
                    <a:lnTo>
                      <a:pt x="302" y="328"/>
                    </a:lnTo>
                    <a:lnTo>
                      <a:pt x="275" y="326"/>
                    </a:lnTo>
                    <a:lnTo>
                      <a:pt x="251" y="322"/>
                    </a:lnTo>
                    <a:lnTo>
                      <a:pt x="229" y="316"/>
                    </a:lnTo>
                    <a:lnTo>
                      <a:pt x="209" y="307"/>
                    </a:lnTo>
                    <a:lnTo>
                      <a:pt x="190" y="297"/>
                    </a:lnTo>
                    <a:lnTo>
                      <a:pt x="174" y="287"/>
                    </a:lnTo>
                    <a:lnTo>
                      <a:pt x="162" y="275"/>
                    </a:lnTo>
                    <a:lnTo>
                      <a:pt x="162" y="275"/>
                    </a:lnTo>
                    <a:lnTo>
                      <a:pt x="116" y="326"/>
                    </a:lnTo>
                    <a:lnTo>
                      <a:pt x="116" y="326"/>
                    </a:lnTo>
                    <a:lnTo>
                      <a:pt x="134" y="342"/>
                    </a:lnTo>
                    <a:lnTo>
                      <a:pt x="154" y="356"/>
                    </a:lnTo>
                    <a:lnTo>
                      <a:pt x="178" y="368"/>
                    </a:lnTo>
                    <a:lnTo>
                      <a:pt x="205" y="378"/>
                    </a:lnTo>
                    <a:lnTo>
                      <a:pt x="233" y="386"/>
                    </a:lnTo>
                    <a:lnTo>
                      <a:pt x="263" y="392"/>
                    </a:lnTo>
                    <a:lnTo>
                      <a:pt x="296" y="394"/>
                    </a:lnTo>
                    <a:lnTo>
                      <a:pt x="332" y="396"/>
                    </a:lnTo>
                    <a:lnTo>
                      <a:pt x="332" y="396"/>
                    </a:lnTo>
                    <a:lnTo>
                      <a:pt x="374" y="394"/>
                    </a:lnTo>
                    <a:lnTo>
                      <a:pt x="429" y="392"/>
                    </a:lnTo>
                    <a:lnTo>
                      <a:pt x="429" y="392"/>
                    </a:lnTo>
                    <a:lnTo>
                      <a:pt x="429" y="322"/>
                    </a:lnTo>
                    <a:lnTo>
                      <a:pt x="429" y="322"/>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47" name="Freeform 53">
                <a:extLst>
                  <a:ext uri="{FF2B5EF4-FFF2-40B4-BE49-F238E27FC236}">
                    <a16:creationId xmlns="" xmlns:a16="http://schemas.microsoft.com/office/drawing/2014/main" id="{74AFBB95-97F4-4642-969C-E165F2DAC8F2}"/>
                  </a:ext>
                </a:extLst>
              </p:cNvPr>
              <p:cNvSpPr>
                <a:spLocks noEditPoints="1"/>
              </p:cNvSpPr>
              <p:nvPr/>
            </p:nvSpPr>
            <p:spPr bwMode="auto">
              <a:xfrm>
                <a:off x="18362" y="953"/>
                <a:ext cx="492" cy="519"/>
              </a:xfrm>
              <a:custGeom>
                <a:avLst/>
                <a:gdLst>
                  <a:gd name="T0" fmla="*/ 71 w 492"/>
                  <a:gd name="T1" fmla="*/ 473 h 519"/>
                  <a:gd name="T2" fmla="*/ 116 w 492"/>
                  <a:gd name="T3" fmla="*/ 473 h 519"/>
                  <a:gd name="T4" fmla="*/ 168 w 492"/>
                  <a:gd name="T5" fmla="*/ 501 h 519"/>
                  <a:gd name="T6" fmla="*/ 168 w 492"/>
                  <a:gd name="T7" fmla="*/ 471 h 519"/>
                  <a:gd name="T8" fmla="*/ 217 w 492"/>
                  <a:gd name="T9" fmla="*/ 519 h 519"/>
                  <a:gd name="T10" fmla="*/ 243 w 492"/>
                  <a:gd name="T11" fmla="*/ 447 h 519"/>
                  <a:gd name="T12" fmla="*/ 257 w 492"/>
                  <a:gd name="T13" fmla="*/ 341 h 519"/>
                  <a:gd name="T14" fmla="*/ 259 w 492"/>
                  <a:gd name="T15" fmla="*/ 255 h 519"/>
                  <a:gd name="T16" fmla="*/ 433 w 492"/>
                  <a:gd name="T17" fmla="*/ 83 h 519"/>
                  <a:gd name="T18" fmla="*/ 433 w 492"/>
                  <a:gd name="T19" fmla="*/ 422 h 519"/>
                  <a:gd name="T20" fmla="*/ 421 w 492"/>
                  <a:gd name="T21" fmla="*/ 445 h 519"/>
                  <a:gd name="T22" fmla="*/ 391 w 492"/>
                  <a:gd name="T23" fmla="*/ 447 h 519"/>
                  <a:gd name="T24" fmla="*/ 372 w 492"/>
                  <a:gd name="T25" fmla="*/ 473 h 519"/>
                  <a:gd name="T26" fmla="*/ 419 w 492"/>
                  <a:gd name="T27" fmla="*/ 513 h 519"/>
                  <a:gd name="T28" fmla="*/ 451 w 492"/>
                  <a:gd name="T29" fmla="*/ 509 h 519"/>
                  <a:gd name="T30" fmla="*/ 482 w 492"/>
                  <a:gd name="T31" fmla="*/ 485 h 519"/>
                  <a:gd name="T32" fmla="*/ 492 w 492"/>
                  <a:gd name="T33" fmla="*/ 443 h 519"/>
                  <a:gd name="T34" fmla="*/ 492 w 492"/>
                  <a:gd name="T35" fmla="*/ 22 h 519"/>
                  <a:gd name="T36" fmla="*/ 201 w 492"/>
                  <a:gd name="T37" fmla="*/ 285 h 519"/>
                  <a:gd name="T38" fmla="*/ 197 w 492"/>
                  <a:gd name="T39" fmla="*/ 370 h 519"/>
                  <a:gd name="T40" fmla="*/ 182 w 492"/>
                  <a:gd name="T41" fmla="*/ 436 h 519"/>
                  <a:gd name="T42" fmla="*/ 168 w 492"/>
                  <a:gd name="T43" fmla="*/ 471 h 519"/>
                  <a:gd name="T44" fmla="*/ 21 w 492"/>
                  <a:gd name="T45" fmla="*/ 301 h 519"/>
                  <a:gd name="T46" fmla="*/ 21 w 492"/>
                  <a:gd name="T47" fmla="*/ 507 h 519"/>
                  <a:gd name="T48" fmla="*/ 326 w 492"/>
                  <a:gd name="T49" fmla="*/ 447 h 519"/>
                  <a:gd name="T50" fmla="*/ 326 w 492"/>
                  <a:gd name="T51" fmla="*/ 422 h 519"/>
                  <a:gd name="T52" fmla="*/ 415 w 492"/>
                  <a:gd name="T53" fmla="*/ 281 h 519"/>
                  <a:gd name="T54" fmla="*/ 277 w 492"/>
                  <a:gd name="T55" fmla="*/ 281 h 519"/>
                  <a:gd name="T56" fmla="*/ 326 w 492"/>
                  <a:gd name="T57" fmla="*/ 447 h 519"/>
                  <a:gd name="T58" fmla="*/ 269 w 492"/>
                  <a:gd name="T59" fmla="*/ 253 h 519"/>
                  <a:gd name="T60" fmla="*/ 423 w 492"/>
                  <a:gd name="T61" fmla="*/ 204 h 519"/>
                  <a:gd name="T62" fmla="*/ 372 w 492"/>
                  <a:gd name="T63" fmla="*/ 204 h 519"/>
                  <a:gd name="T64" fmla="*/ 419 w 492"/>
                  <a:gd name="T65" fmla="*/ 174 h 519"/>
                  <a:gd name="T66" fmla="*/ 419 w 492"/>
                  <a:gd name="T67" fmla="*/ 125 h 519"/>
                  <a:gd name="T68" fmla="*/ 372 w 492"/>
                  <a:gd name="T69" fmla="*/ 93 h 519"/>
                  <a:gd name="T70" fmla="*/ 318 w 492"/>
                  <a:gd name="T71" fmla="*/ 93 h 519"/>
                  <a:gd name="T72" fmla="*/ 277 w 492"/>
                  <a:gd name="T73" fmla="*/ 125 h 519"/>
                  <a:gd name="T74" fmla="*/ 277 w 492"/>
                  <a:gd name="T75" fmla="*/ 174 h 519"/>
                  <a:gd name="T76" fmla="*/ 318 w 492"/>
                  <a:gd name="T77" fmla="*/ 204 h 519"/>
                  <a:gd name="T78" fmla="*/ 269 w 492"/>
                  <a:gd name="T79" fmla="*/ 204 h 519"/>
                  <a:gd name="T80" fmla="*/ 190 w 492"/>
                  <a:gd name="T81" fmla="*/ 61 h 519"/>
                  <a:gd name="T82" fmla="*/ 132 w 492"/>
                  <a:gd name="T83" fmla="*/ 61 h 519"/>
                  <a:gd name="T84" fmla="*/ 51 w 492"/>
                  <a:gd name="T85" fmla="*/ 6 h 519"/>
                  <a:gd name="T86" fmla="*/ 69 w 492"/>
                  <a:gd name="T87" fmla="*/ 61 h 519"/>
                  <a:gd name="T88" fmla="*/ 0 w 492"/>
                  <a:gd name="T89" fmla="*/ 61 h 519"/>
                  <a:gd name="T90" fmla="*/ 190 w 492"/>
                  <a:gd name="T91" fmla="*/ 113 h 519"/>
                  <a:gd name="T92" fmla="*/ 190 w 492"/>
                  <a:gd name="T93" fmla="*/ 61 h 519"/>
                  <a:gd name="T94" fmla="*/ 17 w 492"/>
                  <a:gd name="T95" fmla="*/ 143 h 519"/>
                  <a:gd name="T96" fmla="*/ 17 w 492"/>
                  <a:gd name="T97" fmla="*/ 192 h 519"/>
                  <a:gd name="T98" fmla="*/ 170 w 492"/>
                  <a:gd name="T99" fmla="*/ 143 h 519"/>
                  <a:gd name="T100" fmla="*/ 170 w 492"/>
                  <a:gd name="T101" fmla="*/ 222 h 519"/>
                  <a:gd name="T102" fmla="*/ 17 w 492"/>
                  <a:gd name="T103" fmla="*/ 273 h 519"/>
                  <a:gd name="T104" fmla="*/ 170 w 492"/>
                  <a:gd name="T105" fmla="*/ 273 h 519"/>
                  <a:gd name="T106" fmla="*/ 116 w 492"/>
                  <a:gd name="T107" fmla="*/ 420 h 519"/>
                  <a:gd name="T108" fmla="*/ 71 w 492"/>
                  <a:gd name="T109" fmla="*/ 420 h 519"/>
                  <a:gd name="T110" fmla="*/ 116 w 492"/>
                  <a:gd name="T111" fmla="*/ 356 h 519"/>
                  <a:gd name="T112" fmla="*/ 116 w 492"/>
                  <a:gd name="T113" fmla="*/ 420 h 519"/>
                  <a:gd name="T114" fmla="*/ 326 w 492"/>
                  <a:gd name="T115" fmla="*/ 327 h 519"/>
                  <a:gd name="T116" fmla="*/ 366 w 492"/>
                  <a:gd name="T117" fmla="*/ 327 h 519"/>
                  <a:gd name="T118" fmla="*/ 326 w 492"/>
                  <a:gd name="T119" fmla="*/ 374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2" h="519">
                    <a:moveTo>
                      <a:pt x="71" y="507"/>
                    </a:moveTo>
                    <a:lnTo>
                      <a:pt x="71" y="507"/>
                    </a:lnTo>
                    <a:lnTo>
                      <a:pt x="71" y="473"/>
                    </a:lnTo>
                    <a:lnTo>
                      <a:pt x="71" y="473"/>
                    </a:lnTo>
                    <a:lnTo>
                      <a:pt x="116" y="473"/>
                    </a:lnTo>
                    <a:lnTo>
                      <a:pt x="116" y="473"/>
                    </a:lnTo>
                    <a:lnTo>
                      <a:pt x="116" y="501"/>
                    </a:lnTo>
                    <a:lnTo>
                      <a:pt x="116" y="501"/>
                    </a:lnTo>
                    <a:lnTo>
                      <a:pt x="168" y="501"/>
                    </a:lnTo>
                    <a:lnTo>
                      <a:pt x="168" y="501"/>
                    </a:lnTo>
                    <a:lnTo>
                      <a:pt x="168" y="471"/>
                    </a:lnTo>
                    <a:lnTo>
                      <a:pt x="168" y="471"/>
                    </a:lnTo>
                    <a:lnTo>
                      <a:pt x="192" y="495"/>
                    </a:lnTo>
                    <a:lnTo>
                      <a:pt x="217" y="519"/>
                    </a:lnTo>
                    <a:lnTo>
                      <a:pt x="217" y="519"/>
                    </a:lnTo>
                    <a:lnTo>
                      <a:pt x="227" y="499"/>
                    </a:lnTo>
                    <a:lnTo>
                      <a:pt x="237" y="475"/>
                    </a:lnTo>
                    <a:lnTo>
                      <a:pt x="243" y="447"/>
                    </a:lnTo>
                    <a:lnTo>
                      <a:pt x="249" y="416"/>
                    </a:lnTo>
                    <a:lnTo>
                      <a:pt x="255" y="380"/>
                    </a:lnTo>
                    <a:lnTo>
                      <a:pt x="257" y="341"/>
                    </a:lnTo>
                    <a:lnTo>
                      <a:pt x="259" y="301"/>
                    </a:lnTo>
                    <a:lnTo>
                      <a:pt x="259" y="255"/>
                    </a:lnTo>
                    <a:lnTo>
                      <a:pt x="259" y="255"/>
                    </a:lnTo>
                    <a:lnTo>
                      <a:pt x="259" y="83"/>
                    </a:lnTo>
                    <a:lnTo>
                      <a:pt x="259" y="83"/>
                    </a:lnTo>
                    <a:lnTo>
                      <a:pt x="433" y="83"/>
                    </a:lnTo>
                    <a:lnTo>
                      <a:pt x="433" y="83"/>
                    </a:lnTo>
                    <a:lnTo>
                      <a:pt x="433" y="422"/>
                    </a:lnTo>
                    <a:lnTo>
                      <a:pt x="433" y="422"/>
                    </a:lnTo>
                    <a:lnTo>
                      <a:pt x="431" y="432"/>
                    </a:lnTo>
                    <a:lnTo>
                      <a:pt x="427" y="440"/>
                    </a:lnTo>
                    <a:lnTo>
                      <a:pt x="421" y="445"/>
                    </a:lnTo>
                    <a:lnTo>
                      <a:pt x="411" y="447"/>
                    </a:lnTo>
                    <a:lnTo>
                      <a:pt x="411" y="447"/>
                    </a:lnTo>
                    <a:lnTo>
                      <a:pt x="391" y="447"/>
                    </a:lnTo>
                    <a:lnTo>
                      <a:pt x="366" y="445"/>
                    </a:lnTo>
                    <a:lnTo>
                      <a:pt x="366" y="445"/>
                    </a:lnTo>
                    <a:lnTo>
                      <a:pt x="372" y="473"/>
                    </a:lnTo>
                    <a:lnTo>
                      <a:pt x="378" y="513"/>
                    </a:lnTo>
                    <a:lnTo>
                      <a:pt x="378" y="513"/>
                    </a:lnTo>
                    <a:lnTo>
                      <a:pt x="419" y="513"/>
                    </a:lnTo>
                    <a:lnTo>
                      <a:pt x="419" y="513"/>
                    </a:lnTo>
                    <a:lnTo>
                      <a:pt x="435" y="511"/>
                    </a:lnTo>
                    <a:lnTo>
                      <a:pt x="451" y="509"/>
                    </a:lnTo>
                    <a:lnTo>
                      <a:pt x="463" y="503"/>
                    </a:lnTo>
                    <a:lnTo>
                      <a:pt x="473" y="495"/>
                    </a:lnTo>
                    <a:lnTo>
                      <a:pt x="482" y="485"/>
                    </a:lnTo>
                    <a:lnTo>
                      <a:pt x="488" y="473"/>
                    </a:lnTo>
                    <a:lnTo>
                      <a:pt x="492" y="461"/>
                    </a:lnTo>
                    <a:lnTo>
                      <a:pt x="492" y="443"/>
                    </a:lnTo>
                    <a:lnTo>
                      <a:pt x="492" y="443"/>
                    </a:lnTo>
                    <a:lnTo>
                      <a:pt x="492" y="22"/>
                    </a:lnTo>
                    <a:lnTo>
                      <a:pt x="492" y="22"/>
                    </a:lnTo>
                    <a:lnTo>
                      <a:pt x="201" y="22"/>
                    </a:lnTo>
                    <a:lnTo>
                      <a:pt x="201" y="22"/>
                    </a:lnTo>
                    <a:lnTo>
                      <a:pt x="201" y="285"/>
                    </a:lnTo>
                    <a:lnTo>
                      <a:pt x="201" y="285"/>
                    </a:lnTo>
                    <a:lnTo>
                      <a:pt x="199" y="343"/>
                    </a:lnTo>
                    <a:lnTo>
                      <a:pt x="197" y="370"/>
                    </a:lnTo>
                    <a:lnTo>
                      <a:pt x="192" y="394"/>
                    </a:lnTo>
                    <a:lnTo>
                      <a:pt x="188" y="416"/>
                    </a:lnTo>
                    <a:lnTo>
                      <a:pt x="182" y="436"/>
                    </a:lnTo>
                    <a:lnTo>
                      <a:pt x="176" y="455"/>
                    </a:lnTo>
                    <a:lnTo>
                      <a:pt x="168" y="471"/>
                    </a:lnTo>
                    <a:lnTo>
                      <a:pt x="168" y="471"/>
                    </a:lnTo>
                    <a:lnTo>
                      <a:pt x="168" y="301"/>
                    </a:lnTo>
                    <a:lnTo>
                      <a:pt x="168" y="301"/>
                    </a:lnTo>
                    <a:lnTo>
                      <a:pt x="21" y="301"/>
                    </a:lnTo>
                    <a:lnTo>
                      <a:pt x="21" y="301"/>
                    </a:lnTo>
                    <a:lnTo>
                      <a:pt x="21" y="507"/>
                    </a:lnTo>
                    <a:lnTo>
                      <a:pt x="21" y="507"/>
                    </a:lnTo>
                    <a:lnTo>
                      <a:pt x="71" y="507"/>
                    </a:lnTo>
                    <a:lnTo>
                      <a:pt x="71" y="507"/>
                    </a:lnTo>
                    <a:close/>
                    <a:moveTo>
                      <a:pt x="326" y="447"/>
                    </a:moveTo>
                    <a:lnTo>
                      <a:pt x="326" y="447"/>
                    </a:lnTo>
                    <a:lnTo>
                      <a:pt x="326" y="422"/>
                    </a:lnTo>
                    <a:lnTo>
                      <a:pt x="326" y="422"/>
                    </a:lnTo>
                    <a:lnTo>
                      <a:pt x="415" y="422"/>
                    </a:lnTo>
                    <a:lnTo>
                      <a:pt x="415" y="422"/>
                    </a:lnTo>
                    <a:lnTo>
                      <a:pt x="415" y="281"/>
                    </a:lnTo>
                    <a:lnTo>
                      <a:pt x="415" y="281"/>
                    </a:lnTo>
                    <a:lnTo>
                      <a:pt x="277" y="281"/>
                    </a:lnTo>
                    <a:lnTo>
                      <a:pt x="277" y="281"/>
                    </a:lnTo>
                    <a:lnTo>
                      <a:pt x="277" y="447"/>
                    </a:lnTo>
                    <a:lnTo>
                      <a:pt x="277" y="447"/>
                    </a:lnTo>
                    <a:lnTo>
                      <a:pt x="326" y="447"/>
                    </a:lnTo>
                    <a:lnTo>
                      <a:pt x="326" y="447"/>
                    </a:lnTo>
                    <a:close/>
                    <a:moveTo>
                      <a:pt x="269" y="253"/>
                    </a:moveTo>
                    <a:lnTo>
                      <a:pt x="269" y="253"/>
                    </a:lnTo>
                    <a:lnTo>
                      <a:pt x="423" y="253"/>
                    </a:lnTo>
                    <a:lnTo>
                      <a:pt x="423" y="253"/>
                    </a:lnTo>
                    <a:lnTo>
                      <a:pt x="423" y="204"/>
                    </a:lnTo>
                    <a:lnTo>
                      <a:pt x="423" y="204"/>
                    </a:lnTo>
                    <a:lnTo>
                      <a:pt x="372" y="204"/>
                    </a:lnTo>
                    <a:lnTo>
                      <a:pt x="372" y="204"/>
                    </a:lnTo>
                    <a:lnTo>
                      <a:pt x="372" y="174"/>
                    </a:lnTo>
                    <a:lnTo>
                      <a:pt x="372" y="174"/>
                    </a:lnTo>
                    <a:lnTo>
                      <a:pt x="419" y="174"/>
                    </a:lnTo>
                    <a:lnTo>
                      <a:pt x="419" y="174"/>
                    </a:lnTo>
                    <a:lnTo>
                      <a:pt x="419" y="125"/>
                    </a:lnTo>
                    <a:lnTo>
                      <a:pt x="419" y="125"/>
                    </a:lnTo>
                    <a:lnTo>
                      <a:pt x="372" y="125"/>
                    </a:lnTo>
                    <a:lnTo>
                      <a:pt x="372" y="125"/>
                    </a:lnTo>
                    <a:lnTo>
                      <a:pt x="372" y="93"/>
                    </a:lnTo>
                    <a:lnTo>
                      <a:pt x="372" y="93"/>
                    </a:lnTo>
                    <a:lnTo>
                      <a:pt x="318" y="93"/>
                    </a:lnTo>
                    <a:lnTo>
                      <a:pt x="318" y="93"/>
                    </a:lnTo>
                    <a:lnTo>
                      <a:pt x="318" y="125"/>
                    </a:lnTo>
                    <a:lnTo>
                      <a:pt x="318" y="125"/>
                    </a:lnTo>
                    <a:lnTo>
                      <a:pt x="277" y="125"/>
                    </a:lnTo>
                    <a:lnTo>
                      <a:pt x="277" y="125"/>
                    </a:lnTo>
                    <a:lnTo>
                      <a:pt x="277" y="174"/>
                    </a:lnTo>
                    <a:lnTo>
                      <a:pt x="277" y="174"/>
                    </a:lnTo>
                    <a:lnTo>
                      <a:pt x="318" y="174"/>
                    </a:lnTo>
                    <a:lnTo>
                      <a:pt x="318" y="174"/>
                    </a:lnTo>
                    <a:lnTo>
                      <a:pt x="318" y="204"/>
                    </a:lnTo>
                    <a:lnTo>
                      <a:pt x="318" y="204"/>
                    </a:lnTo>
                    <a:lnTo>
                      <a:pt x="269" y="204"/>
                    </a:lnTo>
                    <a:lnTo>
                      <a:pt x="269" y="204"/>
                    </a:lnTo>
                    <a:lnTo>
                      <a:pt x="269" y="253"/>
                    </a:lnTo>
                    <a:lnTo>
                      <a:pt x="269" y="253"/>
                    </a:lnTo>
                    <a:close/>
                    <a:moveTo>
                      <a:pt x="190" y="61"/>
                    </a:moveTo>
                    <a:lnTo>
                      <a:pt x="190" y="61"/>
                    </a:lnTo>
                    <a:lnTo>
                      <a:pt x="132" y="61"/>
                    </a:lnTo>
                    <a:lnTo>
                      <a:pt x="132" y="61"/>
                    </a:lnTo>
                    <a:lnTo>
                      <a:pt x="122" y="0"/>
                    </a:lnTo>
                    <a:lnTo>
                      <a:pt x="122" y="0"/>
                    </a:lnTo>
                    <a:lnTo>
                      <a:pt x="51" y="6"/>
                    </a:lnTo>
                    <a:lnTo>
                      <a:pt x="51" y="6"/>
                    </a:lnTo>
                    <a:lnTo>
                      <a:pt x="61" y="32"/>
                    </a:lnTo>
                    <a:lnTo>
                      <a:pt x="69" y="61"/>
                    </a:lnTo>
                    <a:lnTo>
                      <a:pt x="69" y="61"/>
                    </a:lnTo>
                    <a:lnTo>
                      <a:pt x="0" y="61"/>
                    </a:lnTo>
                    <a:lnTo>
                      <a:pt x="0" y="61"/>
                    </a:lnTo>
                    <a:lnTo>
                      <a:pt x="0" y="113"/>
                    </a:lnTo>
                    <a:lnTo>
                      <a:pt x="0" y="113"/>
                    </a:lnTo>
                    <a:lnTo>
                      <a:pt x="190" y="113"/>
                    </a:lnTo>
                    <a:lnTo>
                      <a:pt x="190" y="113"/>
                    </a:lnTo>
                    <a:lnTo>
                      <a:pt x="190" y="61"/>
                    </a:lnTo>
                    <a:lnTo>
                      <a:pt x="190" y="61"/>
                    </a:lnTo>
                    <a:close/>
                    <a:moveTo>
                      <a:pt x="170" y="143"/>
                    </a:moveTo>
                    <a:lnTo>
                      <a:pt x="170" y="143"/>
                    </a:lnTo>
                    <a:lnTo>
                      <a:pt x="17" y="143"/>
                    </a:lnTo>
                    <a:lnTo>
                      <a:pt x="17" y="143"/>
                    </a:lnTo>
                    <a:lnTo>
                      <a:pt x="17" y="192"/>
                    </a:lnTo>
                    <a:lnTo>
                      <a:pt x="17" y="192"/>
                    </a:lnTo>
                    <a:lnTo>
                      <a:pt x="170" y="192"/>
                    </a:lnTo>
                    <a:lnTo>
                      <a:pt x="170" y="192"/>
                    </a:lnTo>
                    <a:lnTo>
                      <a:pt x="170" y="143"/>
                    </a:lnTo>
                    <a:lnTo>
                      <a:pt x="170" y="143"/>
                    </a:lnTo>
                    <a:close/>
                    <a:moveTo>
                      <a:pt x="170" y="222"/>
                    </a:moveTo>
                    <a:lnTo>
                      <a:pt x="170" y="222"/>
                    </a:lnTo>
                    <a:lnTo>
                      <a:pt x="17" y="222"/>
                    </a:lnTo>
                    <a:lnTo>
                      <a:pt x="17" y="222"/>
                    </a:lnTo>
                    <a:lnTo>
                      <a:pt x="17" y="273"/>
                    </a:lnTo>
                    <a:lnTo>
                      <a:pt x="17" y="273"/>
                    </a:lnTo>
                    <a:lnTo>
                      <a:pt x="170" y="273"/>
                    </a:lnTo>
                    <a:lnTo>
                      <a:pt x="170" y="273"/>
                    </a:lnTo>
                    <a:lnTo>
                      <a:pt x="170" y="222"/>
                    </a:lnTo>
                    <a:lnTo>
                      <a:pt x="170" y="222"/>
                    </a:lnTo>
                    <a:close/>
                    <a:moveTo>
                      <a:pt x="116" y="420"/>
                    </a:moveTo>
                    <a:lnTo>
                      <a:pt x="116" y="420"/>
                    </a:lnTo>
                    <a:lnTo>
                      <a:pt x="71" y="420"/>
                    </a:lnTo>
                    <a:lnTo>
                      <a:pt x="71" y="420"/>
                    </a:lnTo>
                    <a:lnTo>
                      <a:pt x="71" y="356"/>
                    </a:lnTo>
                    <a:lnTo>
                      <a:pt x="71" y="356"/>
                    </a:lnTo>
                    <a:lnTo>
                      <a:pt x="116" y="356"/>
                    </a:lnTo>
                    <a:lnTo>
                      <a:pt x="116" y="356"/>
                    </a:lnTo>
                    <a:lnTo>
                      <a:pt x="116" y="420"/>
                    </a:lnTo>
                    <a:lnTo>
                      <a:pt x="116" y="420"/>
                    </a:lnTo>
                    <a:close/>
                    <a:moveTo>
                      <a:pt x="326" y="374"/>
                    </a:moveTo>
                    <a:lnTo>
                      <a:pt x="326" y="374"/>
                    </a:lnTo>
                    <a:lnTo>
                      <a:pt x="326" y="327"/>
                    </a:lnTo>
                    <a:lnTo>
                      <a:pt x="326" y="327"/>
                    </a:lnTo>
                    <a:lnTo>
                      <a:pt x="366" y="327"/>
                    </a:lnTo>
                    <a:lnTo>
                      <a:pt x="366" y="327"/>
                    </a:lnTo>
                    <a:lnTo>
                      <a:pt x="366" y="374"/>
                    </a:lnTo>
                    <a:lnTo>
                      <a:pt x="366" y="374"/>
                    </a:lnTo>
                    <a:lnTo>
                      <a:pt x="326" y="374"/>
                    </a:lnTo>
                    <a:lnTo>
                      <a:pt x="326" y="37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48" name="Freeform 54">
                <a:extLst>
                  <a:ext uri="{FF2B5EF4-FFF2-40B4-BE49-F238E27FC236}">
                    <a16:creationId xmlns="" xmlns:a16="http://schemas.microsoft.com/office/drawing/2014/main" id="{492573FB-21B9-4A52-A1BA-1C376933786F}"/>
                  </a:ext>
                </a:extLst>
              </p:cNvPr>
              <p:cNvSpPr>
                <a:spLocks noEditPoints="1"/>
              </p:cNvSpPr>
              <p:nvPr/>
            </p:nvSpPr>
            <p:spPr bwMode="auto">
              <a:xfrm>
                <a:off x="18890" y="955"/>
                <a:ext cx="511" cy="513"/>
              </a:xfrm>
              <a:custGeom>
                <a:avLst/>
                <a:gdLst>
                  <a:gd name="T0" fmla="*/ 416 w 511"/>
                  <a:gd name="T1" fmla="*/ 426 h 513"/>
                  <a:gd name="T2" fmla="*/ 392 w 511"/>
                  <a:gd name="T3" fmla="*/ 436 h 513"/>
                  <a:gd name="T4" fmla="*/ 380 w 511"/>
                  <a:gd name="T5" fmla="*/ 436 h 513"/>
                  <a:gd name="T6" fmla="*/ 360 w 511"/>
                  <a:gd name="T7" fmla="*/ 428 h 513"/>
                  <a:gd name="T8" fmla="*/ 352 w 511"/>
                  <a:gd name="T9" fmla="*/ 404 h 513"/>
                  <a:gd name="T10" fmla="*/ 352 w 511"/>
                  <a:gd name="T11" fmla="*/ 273 h 513"/>
                  <a:gd name="T12" fmla="*/ 503 w 511"/>
                  <a:gd name="T13" fmla="*/ 200 h 513"/>
                  <a:gd name="T14" fmla="*/ 293 w 511"/>
                  <a:gd name="T15" fmla="*/ 200 h 513"/>
                  <a:gd name="T16" fmla="*/ 216 w 511"/>
                  <a:gd name="T17" fmla="*/ 0 h 513"/>
                  <a:gd name="T18" fmla="*/ 216 w 511"/>
                  <a:gd name="T19" fmla="*/ 200 h 513"/>
                  <a:gd name="T20" fmla="*/ 8 w 511"/>
                  <a:gd name="T21" fmla="*/ 273 h 513"/>
                  <a:gd name="T22" fmla="*/ 135 w 511"/>
                  <a:gd name="T23" fmla="*/ 273 h 513"/>
                  <a:gd name="T24" fmla="*/ 123 w 511"/>
                  <a:gd name="T25" fmla="*/ 346 h 513"/>
                  <a:gd name="T26" fmla="*/ 103 w 511"/>
                  <a:gd name="T27" fmla="*/ 382 h 513"/>
                  <a:gd name="T28" fmla="*/ 32 w 511"/>
                  <a:gd name="T29" fmla="*/ 438 h 513"/>
                  <a:gd name="T30" fmla="*/ 26 w 511"/>
                  <a:gd name="T31" fmla="*/ 481 h 513"/>
                  <a:gd name="T32" fmla="*/ 75 w 511"/>
                  <a:gd name="T33" fmla="*/ 507 h 513"/>
                  <a:gd name="T34" fmla="*/ 125 w 511"/>
                  <a:gd name="T35" fmla="*/ 477 h 513"/>
                  <a:gd name="T36" fmla="*/ 164 w 511"/>
                  <a:gd name="T37" fmla="*/ 441 h 513"/>
                  <a:gd name="T38" fmla="*/ 192 w 511"/>
                  <a:gd name="T39" fmla="*/ 394 h 513"/>
                  <a:gd name="T40" fmla="*/ 210 w 511"/>
                  <a:gd name="T41" fmla="*/ 337 h 513"/>
                  <a:gd name="T42" fmla="*/ 216 w 511"/>
                  <a:gd name="T43" fmla="*/ 273 h 513"/>
                  <a:gd name="T44" fmla="*/ 277 w 511"/>
                  <a:gd name="T45" fmla="*/ 273 h 513"/>
                  <a:gd name="T46" fmla="*/ 277 w 511"/>
                  <a:gd name="T47" fmla="*/ 441 h 513"/>
                  <a:gd name="T48" fmla="*/ 297 w 511"/>
                  <a:gd name="T49" fmla="*/ 483 h 513"/>
                  <a:gd name="T50" fmla="*/ 340 w 511"/>
                  <a:gd name="T51" fmla="*/ 503 h 513"/>
                  <a:gd name="T52" fmla="*/ 408 w 511"/>
                  <a:gd name="T53" fmla="*/ 505 h 513"/>
                  <a:gd name="T54" fmla="*/ 449 w 511"/>
                  <a:gd name="T55" fmla="*/ 499 h 513"/>
                  <a:gd name="T56" fmla="*/ 477 w 511"/>
                  <a:gd name="T57" fmla="*/ 483 h 513"/>
                  <a:gd name="T58" fmla="*/ 491 w 511"/>
                  <a:gd name="T59" fmla="*/ 453 h 513"/>
                  <a:gd name="T60" fmla="*/ 511 w 511"/>
                  <a:gd name="T61" fmla="*/ 339 h 513"/>
                  <a:gd name="T62" fmla="*/ 437 w 511"/>
                  <a:gd name="T63" fmla="*/ 315 h 513"/>
                  <a:gd name="T64" fmla="*/ 422 w 511"/>
                  <a:gd name="T65" fmla="*/ 418 h 513"/>
                  <a:gd name="T66" fmla="*/ 323 w 511"/>
                  <a:gd name="T67" fmla="*/ 143 h 513"/>
                  <a:gd name="T68" fmla="*/ 400 w 511"/>
                  <a:gd name="T69" fmla="*/ 170 h 513"/>
                  <a:gd name="T70" fmla="*/ 483 w 511"/>
                  <a:gd name="T71" fmla="*/ 77 h 513"/>
                  <a:gd name="T72" fmla="*/ 418 w 511"/>
                  <a:gd name="T73" fmla="*/ 28 h 513"/>
                  <a:gd name="T74" fmla="*/ 323 w 511"/>
                  <a:gd name="T75" fmla="*/ 143 h 513"/>
                  <a:gd name="T76" fmla="*/ 30 w 511"/>
                  <a:gd name="T77" fmla="*/ 73 h 513"/>
                  <a:gd name="T78" fmla="*/ 125 w 511"/>
                  <a:gd name="T79" fmla="*/ 186 h 513"/>
                  <a:gd name="T80" fmla="*/ 188 w 511"/>
                  <a:gd name="T81" fmla="*/ 137 h 513"/>
                  <a:gd name="T82" fmla="*/ 87 w 511"/>
                  <a:gd name="T83" fmla="*/ 28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11" h="513">
                    <a:moveTo>
                      <a:pt x="422" y="418"/>
                    </a:moveTo>
                    <a:lnTo>
                      <a:pt x="422" y="418"/>
                    </a:lnTo>
                    <a:lnTo>
                      <a:pt x="416" y="426"/>
                    </a:lnTo>
                    <a:lnTo>
                      <a:pt x="410" y="432"/>
                    </a:lnTo>
                    <a:lnTo>
                      <a:pt x="402" y="436"/>
                    </a:lnTo>
                    <a:lnTo>
                      <a:pt x="392" y="436"/>
                    </a:lnTo>
                    <a:lnTo>
                      <a:pt x="392" y="436"/>
                    </a:lnTo>
                    <a:lnTo>
                      <a:pt x="380" y="436"/>
                    </a:lnTo>
                    <a:lnTo>
                      <a:pt x="380" y="436"/>
                    </a:lnTo>
                    <a:lnTo>
                      <a:pt x="368" y="434"/>
                    </a:lnTo>
                    <a:lnTo>
                      <a:pt x="364" y="432"/>
                    </a:lnTo>
                    <a:lnTo>
                      <a:pt x="360" y="428"/>
                    </a:lnTo>
                    <a:lnTo>
                      <a:pt x="356" y="424"/>
                    </a:lnTo>
                    <a:lnTo>
                      <a:pt x="354" y="418"/>
                    </a:lnTo>
                    <a:lnTo>
                      <a:pt x="352" y="404"/>
                    </a:lnTo>
                    <a:lnTo>
                      <a:pt x="352" y="404"/>
                    </a:lnTo>
                    <a:lnTo>
                      <a:pt x="352" y="273"/>
                    </a:lnTo>
                    <a:lnTo>
                      <a:pt x="352" y="273"/>
                    </a:lnTo>
                    <a:lnTo>
                      <a:pt x="503" y="273"/>
                    </a:lnTo>
                    <a:lnTo>
                      <a:pt x="503" y="273"/>
                    </a:lnTo>
                    <a:lnTo>
                      <a:pt x="503" y="200"/>
                    </a:lnTo>
                    <a:lnTo>
                      <a:pt x="503" y="200"/>
                    </a:lnTo>
                    <a:lnTo>
                      <a:pt x="293" y="200"/>
                    </a:lnTo>
                    <a:lnTo>
                      <a:pt x="293" y="200"/>
                    </a:lnTo>
                    <a:lnTo>
                      <a:pt x="293" y="0"/>
                    </a:lnTo>
                    <a:lnTo>
                      <a:pt x="293" y="0"/>
                    </a:lnTo>
                    <a:lnTo>
                      <a:pt x="216" y="0"/>
                    </a:lnTo>
                    <a:lnTo>
                      <a:pt x="216" y="0"/>
                    </a:lnTo>
                    <a:lnTo>
                      <a:pt x="216" y="200"/>
                    </a:lnTo>
                    <a:lnTo>
                      <a:pt x="216" y="200"/>
                    </a:lnTo>
                    <a:lnTo>
                      <a:pt x="8" y="200"/>
                    </a:lnTo>
                    <a:lnTo>
                      <a:pt x="8" y="200"/>
                    </a:lnTo>
                    <a:lnTo>
                      <a:pt x="8" y="273"/>
                    </a:lnTo>
                    <a:lnTo>
                      <a:pt x="8" y="273"/>
                    </a:lnTo>
                    <a:lnTo>
                      <a:pt x="135" y="273"/>
                    </a:lnTo>
                    <a:lnTo>
                      <a:pt x="135" y="273"/>
                    </a:lnTo>
                    <a:lnTo>
                      <a:pt x="133" y="303"/>
                    </a:lnTo>
                    <a:lnTo>
                      <a:pt x="127" y="331"/>
                    </a:lnTo>
                    <a:lnTo>
                      <a:pt x="123" y="346"/>
                    </a:lnTo>
                    <a:lnTo>
                      <a:pt x="117" y="358"/>
                    </a:lnTo>
                    <a:lnTo>
                      <a:pt x="109" y="370"/>
                    </a:lnTo>
                    <a:lnTo>
                      <a:pt x="103" y="382"/>
                    </a:lnTo>
                    <a:lnTo>
                      <a:pt x="83" y="402"/>
                    </a:lnTo>
                    <a:lnTo>
                      <a:pt x="59" y="422"/>
                    </a:lnTo>
                    <a:lnTo>
                      <a:pt x="32" y="438"/>
                    </a:lnTo>
                    <a:lnTo>
                      <a:pt x="0" y="453"/>
                    </a:lnTo>
                    <a:lnTo>
                      <a:pt x="0" y="453"/>
                    </a:lnTo>
                    <a:lnTo>
                      <a:pt x="26" y="481"/>
                    </a:lnTo>
                    <a:lnTo>
                      <a:pt x="55" y="513"/>
                    </a:lnTo>
                    <a:lnTo>
                      <a:pt x="55" y="513"/>
                    </a:lnTo>
                    <a:lnTo>
                      <a:pt x="75" y="507"/>
                    </a:lnTo>
                    <a:lnTo>
                      <a:pt x="93" y="497"/>
                    </a:lnTo>
                    <a:lnTo>
                      <a:pt x="109" y="489"/>
                    </a:lnTo>
                    <a:lnTo>
                      <a:pt x="125" y="477"/>
                    </a:lnTo>
                    <a:lnTo>
                      <a:pt x="140" y="467"/>
                    </a:lnTo>
                    <a:lnTo>
                      <a:pt x="152" y="455"/>
                    </a:lnTo>
                    <a:lnTo>
                      <a:pt x="164" y="441"/>
                    </a:lnTo>
                    <a:lnTo>
                      <a:pt x="176" y="426"/>
                    </a:lnTo>
                    <a:lnTo>
                      <a:pt x="184" y="410"/>
                    </a:lnTo>
                    <a:lnTo>
                      <a:pt x="192" y="394"/>
                    </a:lnTo>
                    <a:lnTo>
                      <a:pt x="200" y="376"/>
                    </a:lnTo>
                    <a:lnTo>
                      <a:pt x="206" y="358"/>
                    </a:lnTo>
                    <a:lnTo>
                      <a:pt x="210" y="337"/>
                    </a:lnTo>
                    <a:lnTo>
                      <a:pt x="212" y="317"/>
                    </a:lnTo>
                    <a:lnTo>
                      <a:pt x="214" y="295"/>
                    </a:lnTo>
                    <a:lnTo>
                      <a:pt x="216" y="273"/>
                    </a:lnTo>
                    <a:lnTo>
                      <a:pt x="216" y="273"/>
                    </a:lnTo>
                    <a:lnTo>
                      <a:pt x="277" y="273"/>
                    </a:lnTo>
                    <a:lnTo>
                      <a:pt x="277" y="273"/>
                    </a:lnTo>
                    <a:lnTo>
                      <a:pt x="277" y="420"/>
                    </a:lnTo>
                    <a:lnTo>
                      <a:pt x="277" y="420"/>
                    </a:lnTo>
                    <a:lnTo>
                      <a:pt x="277" y="441"/>
                    </a:lnTo>
                    <a:lnTo>
                      <a:pt x="281" y="457"/>
                    </a:lnTo>
                    <a:lnTo>
                      <a:pt x="289" y="471"/>
                    </a:lnTo>
                    <a:lnTo>
                      <a:pt x="297" y="483"/>
                    </a:lnTo>
                    <a:lnTo>
                      <a:pt x="309" y="493"/>
                    </a:lnTo>
                    <a:lnTo>
                      <a:pt x="323" y="499"/>
                    </a:lnTo>
                    <a:lnTo>
                      <a:pt x="340" y="503"/>
                    </a:lnTo>
                    <a:lnTo>
                      <a:pt x="360" y="505"/>
                    </a:lnTo>
                    <a:lnTo>
                      <a:pt x="360" y="505"/>
                    </a:lnTo>
                    <a:lnTo>
                      <a:pt x="408" y="505"/>
                    </a:lnTo>
                    <a:lnTo>
                      <a:pt x="408" y="505"/>
                    </a:lnTo>
                    <a:lnTo>
                      <a:pt x="431" y="503"/>
                    </a:lnTo>
                    <a:lnTo>
                      <a:pt x="449" y="499"/>
                    </a:lnTo>
                    <a:lnTo>
                      <a:pt x="465" y="493"/>
                    </a:lnTo>
                    <a:lnTo>
                      <a:pt x="477" y="483"/>
                    </a:lnTo>
                    <a:lnTo>
                      <a:pt x="477" y="483"/>
                    </a:lnTo>
                    <a:lnTo>
                      <a:pt x="481" y="475"/>
                    </a:lnTo>
                    <a:lnTo>
                      <a:pt x="487" y="465"/>
                    </a:lnTo>
                    <a:lnTo>
                      <a:pt x="491" y="453"/>
                    </a:lnTo>
                    <a:lnTo>
                      <a:pt x="495" y="436"/>
                    </a:lnTo>
                    <a:lnTo>
                      <a:pt x="503" y="394"/>
                    </a:lnTo>
                    <a:lnTo>
                      <a:pt x="511" y="339"/>
                    </a:lnTo>
                    <a:lnTo>
                      <a:pt x="511" y="339"/>
                    </a:lnTo>
                    <a:lnTo>
                      <a:pt x="437" y="315"/>
                    </a:lnTo>
                    <a:lnTo>
                      <a:pt x="437" y="315"/>
                    </a:lnTo>
                    <a:lnTo>
                      <a:pt x="429" y="384"/>
                    </a:lnTo>
                    <a:lnTo>
                      <a:pt x="425" y="406"/>
                    </a:lnTo>
                    <a:lnTo>
                      <a:pt x="422" y="418"/>
                    </a:lnTo>
                    <a:lnTo>
                      <a:pt x="422" y="418"/>
                    </a:lnTo>
                    <a:close/>
                    <a:moveTo>
                      <a:pt x="323" y="143"/>
                    </a:moveTo>
                    <a:lnTo>
                      <a:pt x="323" y="143"/>
                    </a:lnTo>
                    <a:lnTo>
                      <a:pt x="378" y="190"/>
                    </a:lnTo>
                    <a:lnTo>
                      <a:pt x="378" y="190"/>
                    </a:lnTo>
                    <a:lnTo>
                      <a:pt x="400" y="170"/>
                    </a:lnTo>
                    <a:lnTo>
                      <a:pt x="425" y="145"/>
                    </a:lnTo>
                    <a:lnTo>
                      <a:pt x="453" y="113"/>
                    </a:lnTo>
                    <a:lnTo>
                      <a:pt x="483" y="77"/>
                    </a:lnTo>
                    <a:lnTo>
                      <a:pt x="483" y="77"/>
                    </a:lnTo>
                    <a:lnTo>
                      <a:pt x="418" y="28"/>
                    </a:lnTo>
                    <a:lnTo>
                      <a:pt x="418" y="28"/>
                    </a:lnTo>
                    <a:lnTo>
                      <a:pt x="368" y="93"/>
                    </a:lnTo>
                    <a:lnTo>
                      <a:pt x="344" y="119"/>
                    </a:lnTo>
                    <a:lnTo>
                      <a:pt x="323" y="143"/>
                    </a:lnTo>
                    <a:lnTo>
                      <a:pt x="323" y="143"/>
                    </a:lnTo>
                    <a:lnTo>
                      <a:pt x="323" y="143"/>
                    </a:lnTo>
                    <a:close/>
                    <a:moveTo>
                      <a:pt x="30" y="73"/>
                    </a:moveTo>
                    <a:lnTo>
                      <a:pt x="30" y="73"/>
                    </a:lnTo>
                    <a:lnTo>
                      <a:pt x="75" y="125"/>
                    </a:lnTo>
                    <a:lnTo>
                      <a:pt x="125" y="186"/>
                    </a:lnTo>
                    <a:lnTo>
                      <a:pt x="125" y="186"/>
                    </a:lnTo>
                    <a:lnTo>
                      <a:pt x="188" y="137"/>
                    </a:lnTo>
                    <a:lnTo>
                      <a:pt x="188" y="137"/>
                    </a:lnTo>
                    <a:lnTo>
                      <a:pt x="144" y="89"/>
                    </a:lnTo>
                    <a:lnTo>
                      <a:pt x="87" y="28"/>
                    </a:lnTo>
                    <a:lnTo>
                      <a:pt x="87" y="28"/>
                    </a:lnTo>
                    <a:lnTo>
                      <a:pt x="30" y="73"/>
                    </a:lnTo>
                    <a:lnTo>
                      <a:pt x="30" y="73"/>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49" name="Freeform 55">
                <a:extLst>
                  <a:ext uri="{FF2B5EF4-FFF2-40B4-BE49-F238E27FC236}">
                    <a16:creationId xmlns="" xmlns:a16="http://schemas.microsoft.com/office/drawing/2014/main" id="{0527997E-077B-413F-B902-31A2B97B52C5}"/>
                  </a:ext>
                </a:extLst>
              </p:cNvPr>
              <p:cNvSpPr>
                <a:spLocks/>
              </p:cNvSpPr>
              <p:nvPr/>
            </p:nvSpPr>
            <p:spPr bwMode="auto">
              <a:xfrm>
                <a:off x="19600" y="1216"/>
                <a:ext cx="151" cy="54"/>
              </a:xfrm>
              <a:custGeom>
                <a:avLst/>
                <a:gdLst>
                  <a:gd name="T0" fmla="*/ 151 w 151"/>
                  <a:gd name="T1" fmla="*/ 54 h 54"/>
                  <a:gd name="T2" fmla="*/ 151 w 151"/>
                  <a:gd name="T3" fmla="*/ 0 h 54"/>
                  <a:gd name="T4" fmla="*/ 0 w 151"/>
                  <a:gd name="T5" fmla="*/ 0 h 54"/>
                  <a:gd name="T6" fmla="*/ 0 w 151"/>
                  <a:gd name="T7" fmla="*/ 54 h 54"/>
                  <a:gd name="T8" fmla="*/ 151 w 151"/>
                  <a:gd name="T9" fmla="*/ 54 h 54"/>
                  <a:gd name="T10" fmla="*/ 151 w 151"/>
                  <a:gd name="T11" fmla="*/ 54 h 54"/>
                  <a:gd name="T12" fmla="*/ 151 w 151"/>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151" h="54">
                    <a:moveTo>
                      <a:pt x="151" y="54"/>
                    </a:moveTo>
                    <a:lnTo>
                      <a:pt x="151" y="0"/>
                    </a:lnTo>
                    <a:lnTo>
                      <a:pt x="0" y="0"/>
                    </a:lnTo>
                    <a:lnTo>
                      <a:pt x="0" y="54"/>
                    </a:lnTo>
                    <a:lnTo>
                      <a:pt x="151" y="54"/>
                    </a:lnTo>
                    <a:lnTo>
                      <a:pt x="151" y="54"/>
                    </a:lnTo>
                    <a:lnTo>
                      <a:pt x="151" y="54"/>
                    </a:lnTo>
                    <a:close/>
                  </a:path>
                </a:pathLst>
              </a:custGeom>
              <a:solidFill>
                <a:srgbClr val="FFF1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50" name="Rectangle 56">
                <a:extLst>
                  <a:ext uri="{FF2B5EF4-FFF2-40B4-BE49-F238E27FC236}">
                    <a16:creationId xmlns="" xmlns:a16="http://schemas.microsoft.com/office/drawing/2014/main" id="{038DE493-F37E-4ED8-9755-8520BC2D4101}"/>
                  </a:ext>
                </a:extLst>
              </p:cNvPr>
              <p:cNvSpPr>
                <a:spLocks noChangeArrowheads="1"/>
              </p:cNvSpPr>
              <p:nvPr/>
            </p:nvSpPr>
            <p:spPr bwMode="auto">
              <a:xfrm>
                <a:off x="18110" y="-1086"/>
                <a:ext cx="953"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900" b="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知久</a:t>
                </a:r>
                <a:endParaRPr kumimoji="0" lang="ja-JP" altLang="en-US" sz="1800" b="0" i="0" u="none" strike="noStrike" cap="none" normalizeH="0" baseline="0" dirty="0">
                  <a:ln>
                    <a:noFill/>
                  </a:ln>
                  <a:solidFill>
                    <a:schemeClr val="tx1"/>
                  </a:solidFill>
                  <a:effectLst/>
                </a:endParaRPr>
              </a:p>
            </p:txBody>
          </p:sp>
          <p:sp>
            <p:nvSpPr>
              <p:cNvPr id="1051" name="Rectangle 57">
                <a:extLst>
                  <a:ext uri="{FF2B5EF4-FFF2-40B4-BE49-F238E27FC236}">
                    <a16:creationId xmlns="" xmlns:a16="http://schemas.microsoft.com/office/drawing/2014/main" id="{8A395813-090E-44B0-B1AD-2B5995B83F45}"/>
                  </a:ext>
                </a:extLst>
              </p:cNvPr>
              <p:cNvSpPr>
                <a:spLocks noChangeArrowheads="1"/>
              </p:cNvSpPr>
              <p:nvPr/>
            </p:nvSpPr>
            <p:spPr bwMode="auto">
              <a:xfrm>
                <a:off x="19187" y="-1086"/>
                <a:ext cx="953"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900" b="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直樹</a:t>
                </a:r>
                <a:endParaRPr kumimoji="0" lang="ja-JP" altLang="en-US" sz="1800" b="0" i="0" u="none" strike="noStrike" cap="none" normalizeH="0" baseline="0" dirty="0">
                  <a:ln>
                    <a:noFill/>
                  </a:ln>
                  <a:solidFill>
                    <a:schemeClr val="tx1"/>
                  </a:solidFill>
                  <a:effectLst/>
                </a:endParaRPr>
              </a:p>
            </p:txBody>
          </p:sp>
          <p:sp>
            <p:nvSpPr>
              <p:cNvPr id="1052" name="Rectangle 58">
                <a:extLst>
                  <a:ext uri="{FF2B5EF4-FFF2-40B4-BE49-F238E27FC236}">
                    <a16:creationId xmlns="" xmlns:a16="http://schemas.microsoft.com/office/drawing/2014/main" id="{98A1ECAA-FD11-4614-A111-289EBD92932E}"/>
                  </a:ext>
                </a:extLst>
              </p:cNvPr>
              <p:cNvSpPr>
                <a:spLocks noChangeArrowheads="1"/>
              </p:cNvSpPr>
              <p:nvPr/>
            </p:nvSpPr>
            <p:spPr bwMode="auto">
              <a:xfrm>
                <a:off x="20262" y="-1086"/>
                <a:ext cx="115"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900" b="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53" name="Rectangle 59">
                <a:extLst>
                  <a:ext uri="{FF2B5EF4-FFF2-40B4-BE49-F238E27FC236}">
                    <a16:creationId xmlns="" xmlns:a16="http://schemas.microsoft.com/office/drawing/2014/main" id="{F69F0EAB-1C63-4E6D-BFD6-4A5BE89CB9F3}"/>
                  </a:ext>
                </a:extLst>
              </p:cNvPr>
              <p:cNvSpPr>
                <a:spLocks noChangeArrowheads="1"/>
              </p:cNvSpPr>
              <p:nvPr/>
            </p:nvSpPr>
            <p:spPr bwMode="auto">
              <a:xfrm>
                <a:off x="20515" y="-1086"/>
                <a:ext cx="953"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900" b="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芝田</a:t>
                </a:r>
                <a:endParaRPr kumimoji="0" lang="ja-JP" altLang="en-US" sz="1800" b="0" i="0" u="none" strike="noStrike" cap="none" normalizeH="0" baseline="0" dirty="0">
                  <a:ln>
                    <a:noFill/>
                  </a:ln>
                  <a:solidFill>
                    <a:schemeClr val="tx1"/>
                  </a:solidFill>
                  <a:effectLst/>
                </a:endParaRPr>
              </a:p>
            </p:txBody>
          </p:sp>
          <p:sp>
            <p:nvSpPr>
              <p:cNvPr id="1054" name="Rectangle 60">
                <a:extLst>
                  <a:ext uri="{FF2B5EF4-FFF2-40B4-BE49-F238E27FC236}">
                    <a16:creationId xmlns="" xmlns:a16="http://schemas.microsoft.com/office/drawing/2014/main" id="{910DAB4E-2824-49CA-8E31-55347F732F71}"/>
                  </a:ext>
                </a:extLst>
              </p:cNvPr>
              <p:cNvSpPr>
                <a:spLocks noChangeArrowheads="1"/>
              </p:cNvSpPr>
              <p:nvPr/>
            </p:nvSpPr>
            <p:spPr bwMode="auto">
              <a:xfrm>
                <a:off x="21593" y="-1086"/>
                <a:ext cx="953"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900" b="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裕登</a:t>
                </a:r>
                <a:endParaRPr kumimoji="0" lang="ja-JP" altLang="en-US" sz="1800" b="0" i="0" u="none" strike="noStrike" cap="none" normalizeH="0" baseline="0" dirty="0">
                  <a:ln>
                    <a:noFill/>
                  </a:ln>
                  <a:solidFill>
                    <a:schemeClr val="tx1"/>
                  </a:solidFill>
                  <a:effectLst/>
                </a:endParaRPr>
              </a:p>
            </p:txBody>
          </p:sp>
          <p:sp>
            <p:nvSpPr>
              <p:cNvPr id="1055" name="Rectangle 61">
                <a:extLst>
                  <a:ext uri="{FF2B5EF4-FFF2-40B4-BE49-F238E27FC236}">
                    <a16:creationId xmlns="" xmlns:a16="http://schemas.microsoft.com/office/drawing/2014/main" id="{B4A9F4D4-8A4B-4BF6-9900-91F7499432B7}"/>
                  </a:ext>
                </a:extLst>
              </p:cNvPr>
              <p:cNvSpPr>
                <a:spLocks noChangeArrowheads="1"/>
              </p:cNvSpPr>
              <p:nvPr/>
            </p:nvSpPr>
            <p:spPr bwMode="auto">
              <a:xfrm>
                <a:off x="22670" y="-1086"/>
                <a:ext cx="115"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900" b="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56" name="Rectangle 62">
                <a:extLst>
                  <a:ext uri="{FF2B5EF4-FFF2-40B4-BE49-F238E27FC236}">
                    <a16:creationId xmlns="" xmlns:a16="http://schemas.microsoft.com/office/drawing/2014/main" id="{A4C80A59-7109-422F-AD47-7351BB0D3153}"/>
                  </a:ext>
                </a:extLst>
              </p:cNvPr>
              <p:cNvSpPr>
                <a:spLocks noChangeArrowheads="1"/>
              </p:cNvSpPr>
              <p:nvPr/>
            </p:nvSpPr>
            <p:spPr bwMode="auto">
              <a:xfrm>
                <a:off x="22923" y="-1086"/>
                <a:ext cx="477"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900" b="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冀</a:t>
                </a:r>
                <a:endParaRPr kumimoji="0" lang="ja-JP" altLang="en-US" sz="1800" b="0" i="0" u="none" strike="noStrike" cap="none" normalizeH="0" baseline="0" dirty="0">
                  <a:ln>
                    <a:noFill/>
                  </a:ln>
                  <a:solidFill>
                    <a:schemeClr val="tx1"/>
                  </a:solidFill>
                  <a:effectLst/>
                </a:endParaRPr>
              </a:p>
            </p:txBody>
          </p:sp>
          <p:sp>
            <p:nvSpPr>
              <p:cNvPr id="1057" name="Rectangle 63">
                <a:extLst>
                  <a:ext uri="{FF2B5EF4-FFF2-40B4-BE49-F238E27FC236}">
                    <a16:creationId xmlns="" xmlns:a16="http://schemas.microsoft.com/office/drawing/2014/main" id="{7835BC40-0548-4532-9472-F8A940107AC5}"/>
                  </a:ext>
                </a:extLst>
              </p:cNvPr>
              <p:cNvSpPr>
                <a:spLocks noChangeArrowheads="1"/>
              </p:cNvSpPr>
              <p:nvPr/>
            </p:nvSpPr>
            <p:spPr bwMode="auto">
              <a:xfrm>
                <a:off x="23531" y="-1086"/>
                <a:ext cx="477" cy="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900" b="0" i="0" u="none" strike="noStrike" cap="none" normalizeH="0" baseline="0" dirty="0" smtClean="0">
                    <a:ln>
                      <a:noFill/>
                    </a:ln>
                    <a:solidFill>
                      <a:srgbClr val="FFFFFF"/>
                    </a:solidFill>
                    <a:effectLst/>
                    <a:latin typeface="微软雅黑" panose="020B0503020204020204" pitchFamily="34" charset="-122"/>
                    <a:ea typeface="微软雅黑" panose="020B0503020204020204" pitchFamily="34" charset="-122"/>
                  </a:rPr>
                  <a:t>翼</a:t>
                </a:r>
                <a:endParaRPr kumimoji="0" lang="ja-JP" altLang="en-US" sz="1800" b="0" i="0" u="none" strike="noStrike" cap="none" normalizeH="0" baseline="0" dirty="0">
                  <a:ln>
                    <a:noFill/>
                  </a:ln>
                  <a:solidFill>
                    <a:schemeClr val="tx1"/>
                  </a:solidFill>
                  <a:effectLst/>
                </a:endParaRPr>
              </a:p>
            </p:txBody>
          </p:sp>
          <p:pic>
            <p:nvPicPr>
              <p:cNvPr id="1088" name="Picture 64">
                <a:extLst>
                  <a:ext uri="{FF2B5EF4-FFF2-40B4-BE49-F238E27FC236}">
                    <a16:creationId xmlns="" xmlns:a16="http://schemas.microsoft.com/office/drawing/2014/main" id="{C90744AC-15F7-4507-8CDC-9A4BCC7216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8" y="-3158"/>
                <a:ext cx="6161" cy="2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8" name="Freeform 65">
                <a:extLst>
                  <a:ext uri="{FF2B5EF4-FFF2-40B4-BE49-F238E27FC236}">
                    <a16:creationId xmlns="" xmlns:a16="http://schemas.microsoft.com/office/drawing/2014/main" id="{12F6EE93-4D50-440E-AAF4-49E9FEB30431}"/>
                  </a:ext>
                </a:extLst>
              </p:cNvPr>
              <p:cNvSpPr>
                <a:spLocks/>
              </p:cNvSpPr>
              <p:nvPr/>
            </p:nvSpPr>
            <p:spPr bwMode="auto">
              <a:xfrm>
                <a:off x="-7195" y="4591"/>
                <a:ext cx="6210" cy="1132"/>
              </a:xfrm>
              <a:custGeom>
                <a:avLst/>
                <a:gdLst>
                  <a:gd name="T0" fmla="*/ 6210 w 6210"/>
                  <a:gd name="T1" fmla="*/ 1132 h 1132"/>
                  <a:gd name="T2" fmla="*/ 0 w 6210"/>
                  <a:gd name="T3" fmla="*/ 1132 h 1132"/>
                  <a:gd name="T4" fmla="*/ 0 w 6210"/>
                  <a:gd name="T5" fmla="*/ 0 h 1132"/>
                  <a:gd name="T6" fmla="*/ 6210 w 6210"/>
                  <a:gd name="T7" fmla="*/ 0 h 1132"/>
                  <a:gd name="T8" fmla="*/ 6210 w 6210"/>
                  <a:gd name="T9" fmla="*/ 1132 h 1132"/>
                  <a:gd name="T10" fmla="*/ 6210 w 6210"/>
                  <a:gd name="T11" fmla="*/ 1132 h 1132"/>
                </a:gdLst>
                <a:ahLst/>
                <a:cxnLst>
                  <a:cxn ang="0">
                    <a:pos x="T0" y="T1"/>
                  </a:cxn>
                  <a:cxn ang="0">
                    <a:pos x="T2" y="T3"/>
                  </a:cxn>
                  <a:cxn ang="0">
                    <a:pos x="T4" y="T5"/>
                  </a:cxn>
                  <a:cxn ang="0">
                    <a:pos x="T6" y="T7"/>
                  </a:cxn>
                  <a:cxn ang="0">
                    <a:pos x="T8" y="T9"/>
                  </a:cxn>
                  <a:cxn ang="0">
                    <a:pos x="T10" y="T11"/>
                  </a:cxn>
                </a:cxnLst>
                <a:rect l="0" t="0" r="r" b="b"/>
                <a:pathLst>
                  <a:path w="6210" h="1132">
                    <a:moveTo>
                      <a:pt x="6210" y="1132"/>
                    </a:moveTo>
                    <a:lnTo>
                      <a:pt x="0" y="1132"/>
                    </a:lnTo>
                    <a:lnTo>
                      <a:pt x="0" y="0"/>
                    </a:lnTo>
                    <a:lnTo>
                      <a:pt x="6210" y="0"/>
                    </a:lnTo>
                    <a:lnTo>
                      <a:pt x="6210" y="1132"/>
                    </a:lnTo>
                    <a:lnTo>
                      <a:pt x="6210" y="11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59" name="Freeform 66">
                <a:extLst>
                  <a:ext uri="{FF2B5EF4-FFF2-40B4-BE49-F238E27FC236}">
                    <a16:creationId xmlns="" xmlns:a16="http://schemas.microsoft.com/office/drawing/2014/main" id="{FD7DC3E8-2721-420E-8257-42A4789B710B}"/>
                  </a:ext>
                </a:extLst>
              </p:cNvPr>
              <p:cNvSpPr>
                <a:spLocks/>
              </p:cNvSpPr>
              <p:nvPr/>
            </p:nvSpPr>
            <p:spPr bwMode="auto">
              <a:xfrm>
                <a:off x="-3443" y="17288"/>
                <a:ext cx="2619" cy="1051"/>
              </a:xfrm>
              <a:custGeom>
                <a:avLst/>
                <a:gdLst>
                  <a:gd name="T0" fmla="*/ 2619 w 2619"/>
                  <a:gd name="T1" fmla="*/ 1051 h 1051"/>
                  <a:gd name="T2" fmla="*/ 0 w 2619"/>
                  <a:gd name="T3" fmla="*/ 1051 h 1051"/>
                  <a:gd name="T4" fmla="*/ 0 w 2619"/>
                  <a:gd name="T5" fmla="*/ 0 h 1051"/>
                  <a:gd name="T6" fmla="*/ 2619 w 2619"/>
                  <a:gd name="T7" fmla="*/ 0 h 1051"/>
                  <a:gd name="T8" fmla="*/ 2619 w 2619"/>
                  <a:gd name="T9" fmla="*/ 1051 h 1051"/>
                  <a:gd name="T10" fmla="*/ 2619 w 2619"/>
                  <a:gd name="T11" fmla="*/ 1051 h 1051"/>
                </a:gdLst>
                <a:ahLst/>
                <a:cxnLst>
                  <a:cxn ang="0">
                    <a:pos x="T0" y="T1"/>
                  </a:cxn>
                  <a:cxn ang="0">
                    <a:pos x="T2" y="T3"/>
                  </a:cxn>
                  <a:cxn ang="0">
                    <a:pos x="T4" y="T5"/>
                  </a:cxn>
                  <a:cxn ang="0">
                    <a:pos x="T6" y="T7"/>
                  </a:cxn>
                  <a:cxn ang="0">
                    <a:pos x="T8" y="T9"/>
                  </a:cxn>
                  <a:cxn ang="0">
                    <a:pos x="T10" y="T11"/>
                  </a:cxn>
                </a:cxnLst>
                <a:rect l="0" t="0" r="r" b="b"/>
                <a:pathLst>
                  <a:path w="2619" h="1051">
                    <a:moveTo>
                      <a:pt x="2619" y="1051"/>
                    </a:moveTo>
                    <a:lnTo>
                      <a:pt x="0" y="1051"/>
                    </a:lnTo>
                    <a:lnTo>
                      <a:pt x="0" y="0"/>
                    </a:lnTo>
                    <a:lnTo>
                      <a:pt x="2619" y="0"/>
                    </a:lnTo>
                    <a:lnTo>
                      <a:pt x="2619" y="1051"/>
                    </a:lnTo>
                    <a:lnTo>
                      <a:pt x="2619" y="105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60" name="Rectangle 67">
                <a:extLst>
                  <a:ext uri="{FF2B5EF4-FFF2-40B4-BE49-F238E27FC236}">
                    <a16:creationId xmlns="" xmlns:a16="http://schemas.microsoft.com/office/drawing/2014/main" id="{C4E26F38-BB3C-4F55-A275-9B3E6CB269DE}"/>
                  </a:ext>
                </a:extLst>
              </p:cNvPr>
              <p:cNvSpPr>
                <a:spLocks noChangeArrowheads="1"/>
              </p:cNvSpPr>
              <p:nvPr/>
            </p:nvSpPr>
            <p:spPr bwMode="auto">
              <a:xfrm>
                <a:off x="-6186" y="2230"/>
                <a:ext cx="38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78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3</a:t>
                </a:r>
                <a:endParaRPr kumimoji="0" lang="ja-JP" altLang="en-US" sz="1800" b="0" i="0" u="none" strike="noStrike" cap="none" normalizeH="0" baseline="0" dirty="0">
                  <a:ln>
                    <a:noFill/>
                  </a:ln>
                  <a:solidFill>
                    <a:schemeClr val="tx1"/>
                  </a:solidFill>
                  <a:effectLst/>
                </a:endParaRPr>
              </a:p>
            </p:txBody>
          </p:sp>
          <p:sp>
            <p:nvSpPr>
              <p:cNvPr id="1061" name="Rectangle 68">
                <a:extLst>
                  <a:ext uri="{FF2B5EF4-FFF2-40B4-BE49-F238E27FC236}">
                    <a16:creationId xmlns="" xmlns:a16="http://schemas.microsoft.com/office/drawing/2014/main" id="{C9902AEF-FFEC-40A5-8D94-DBA2D4A1639D}"/>
                  </a:ext>
                </a:extLst>
              </p:cNvPr>
              <p:cNvSpPr>
                <a:spLocks noChangeArrowheads="1"/>
              </p:cNvSpPr>
              <p:nvPr/>
            </p:nvSpPr>
            <p:spPr bwMode="auto">
              <a:xfrm>
                <a:off x="-5802" y="2224"/>
                <a:ext cx="173"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7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62" name="Rectangle 69">
                <a:extLst>
                  <a:ext uri="{FF2B5EF4-FFF2-40B4-BE49-F238E27FC236}">
                    <a16:creationId xmlns="" xmlns:a16="http://schemas.microsoft.com/office/drawing/2014/main" id="{5881C546-45DC-4524-AFBF-2A4C80220405}"/>
                  </a:ext>
                </a:extLst>
              </p:cNvPr>
              <p:cNvSpPr>
                <a:spLocks noChangeArrowheads="1"/>
              </p:cNvSpPr>
              <p:nvPr/>
            </p:nvSpPr>
            <p:spPr bwMode="auto">
              <a:xfrm>
                <a:off x="-5630" y="2224"/>
                <a:ext cx="5028"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7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焦電素子駆動原理</a:t>
                </a:r>
                <a:endParaRPr kumimoji="0" lang="ja-JP" altLang="en-US" sz="1800" b="0" i="0" u="none" strike="noStrike" cap="none" normalizeH="0" baseline="0" dirty="0">
                  <a:ln>
                    <a:noFill/>
                  </a:ln>
                  <a:solidFill>
                    <a:schemeClr val="tx1"/>
                  </a:solidFill>
                  <a:effectLst/>
                </a:endParaRPr>
              </a:p>
            </p:txBody>
          </p:sp>
          <p:sp>
            <p:nvSpPr>
              <p:cNvPr id="1063" name="Rectangle 70">
                <a:extLst>
                  <a:ext uri="{FF2B5EF4-FFF2-40B4-BE49-F238E27FC236}">
                    <a16:creationId xmlns="" xmlns:a16="http://schemas.microsoft.com/office/drawing/2014/main" id="{B576808D-DACF-4062-8977-5445390541AA}"/>
                  </a:ext>
                </a:extLst>
              </p:cNvPr>
              <p:cNvSpPr>
                <a:spLocks noChangeArrowheads="1"/>
              </p:cNvSpPr>
              <p:nvPr/>
            </p:nvSpPr>
            <p:spPr bwMode="auto">
              <a:xfrm>
                <a:off x="26844" y="-3003"/>
                <a:ext cx="38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78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4</a:t>
                </a:r>
                <a:endParaRPr kumimoji="0" lang="ja-JP" altLang="en-US" sz="1800" b="0" i="0" u="none" strike="noStrike" cap="none" normalizeH="0" baseline="0" dirty="0">
                  <a:ln>
                    <a:noFill/>
                  </a:ln>
                  <a:solidFill>
                    <a:schemeClr val="tx1"/>
                  </a:solidFill>
                  <a:effectLst/>
                </a:endParaRPr>
              </a:p>
            </p:txBody>
          </p:sp>
          <p:sp>
            <p:nvSpPr>
              <p:cNvPr id="1064" name="Rectangle 71">
                <a:extLst>
                  <a:ext uri="{FF2B5EF4-FFF2-40B4-BE49-F238E27FC236}">
                    <a16:creationId xmlns="" xmlns:a16="http://schemas.microsoft.com/office/drawing/2014/main" id="{04C174FD-F323-403D-9DEA-5FC6271A47AC}"/>
                  </a:ext>
                </a:extLst>
              </p:cNvPr>
              <p:cNvSpPr>
                <a:spLocks noChangeArrowheads="1"/>
              </p:cNvSpPr>
              <p:nvPr/>
            </p:nvSpPr>
            <p:spPr bwMode="auto">
              <a:xfrm>
                <a:off x="27230" y="-3009"/>
                <a:ext cx="173"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7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65" name="Rectangle 72">
                <a:extLst>
                  <a:ext uri="{FF2B5EF4-FFF2-40B4-BE49-F238E27FC236}">
                    <a16:creationId xmlns="" xmlns:a16="http://schemas.microsoft.com/office/drawing/2014/main" id="{DCEC0B8B-683D-487C-87D2-0FBB38E16615}"/>
                  </a:ext>
                </a:extLst>
              </p:cNvPr>
              <p:cNvSpPr>
                <a:spLocks noChangeArrowheads="1"/>
              </p:cNvSpPr>
              <p:nvPr/>
            </p:nvSpPr>
            <p:spPr bwMode="auto">
              <a:xfrm>
                <a:off x="27402" y="-3009"/>
                <a:ext cx="4422"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7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スイッチの構造</a:t>
                </a:r>
                <a:endParaRPr kumimoji="0" lang="ja-JP" altLang="en-US" sz="1800" b="0" i="0" u="none" strike="noStrike" cap="none" normalizeH="0" baseline="0" dirty="0">
                  <a:ln>
                    <a:noFill/>
                  </a:ln>
                  <a:solidFill>
                    <a:schemeClr val="tx1"/>
                  </a:solidFill>
                  <a:effectLst/>
                </a:endParaRPr>
              </a:p>
            </p:txBody>
          </p:sp>
          <p:sp>
            <p:nvSpPr>
              <p:cNvPr id="1066" name="Freeform 73">
                <a:extLst>
                  <a:ext uri="{FF2B5EF4-FFF2-40B4-BE49-F238E27FC236}">
                    <a16:creationId xmlns="" xmlns:a16="http://schemas.microsoft.com/office/drawing/2014/main" id="{33675E5A-1C16-4D90-9B02-B666E1165159}"/>
                  </a:ext>
                </a:extLst>
              </p:cNvPr>
              <p:cNvSpPr>
                <a:spLocks/>
              </p:cNvSpPr>
              <p:nvPr/>
            </p:nvSpPr>
            <p:spPr bwMode="auto">
              <a:xfrm>
                <a:off x="-3166" y="16461"/>
                <a:ext cx="329" cy="479"/>
              </a:xfrm>
              <a:custGeom>
                <a:avLst/>
                <a:gdLst>
                  <a:gd name="T0" fmla="*/ 323 w 329"/>
                  <a:gd name="T1" fmla="*/ 479 h 479"/>
                  <a:gd name="T2" fmla="*/ 323 w 329"/>
                  <a:gd name="T3" fmla="*/ 396 h 479"/>
                  <a:gd name="T4" fmla="*/ 121 w 329"/>
                  <a:gd name="T5" fmla="*/ 396 h 479"/>
                  <a:gd name="T6" fmla="*/ 121 w 329"/>
                  <a:gd name="T7" fmla="*/ 394 h 479"/>
                  <a:gd name="T8" fmla="*/ 234 w 329"/>
                  <a:gd name="T9" fmla="*/ 297 h 479"/>
                  <a:gd name="T10" fmla="*/ 254 w 329"/>
                  <a:gd name="T11" fmla="*/ 279 h 479"/>
                  <a:gd name="T12" fmla="*/ 289 w 329"/>
                  <a:gd name="T13" fmla="*/ 239 h 479"/>
                  <a:gd name="T14" fmla="*/ 303 w 329"/>
                  <a:gd name="T15" fmla="*/ 219 h 479"/>
                  <a:gd name="T16" fmla="*/ 323 w 329"/>
                  <a:gd name="T17" fmla="*/ 176 h 479"/>
                  <a:gd name="T18" fmla="*/ 329 w 329"/>
                  <a:gd name="T19" fmla="*/ 134 h 479"/>
                  <a:gd name="T20" fmla="*/ 329 w 329"/>
                  <a:gd name="T21" fmla="*/ 120 h 479"/>
                  <a:gd name="T22" fmla="*/ 323 w 329"/>
                  <a:gd name="T23" fmla="*/ 93 h 479"/>
                  <a:gd name="T24" fmla="*/ 313 w 329"/>
                  <a:gd name="T25" fmla="*/ 69 h 479"/>
                  <a:gd name="T26" fmla="*/ 297 w 329"/>
                  <a:gd name="T27" fmla="*/ 47 h 479"/>
                  <a:gd name="T28" fmla="*/ 287 w 329"/>
                  <a:gd name="T29" fmla="*/ 37 h 479"/>
                  <a:gd name="T30" fmla="*/ 264 w 329"/>
                  <a:gd name="T31" fmla="*/ 23 h 479"/>
                  <a:gd name="T32" fmla="*/ 236 w 329"/>
                  <a:gd name="T33" fmla="*/ 10 h 479"/>
                  <a:gd name="T34" fmla="*/ 206 w 329"/>
                  <a:gd name="T35" fmla="*/ 4 h 479"/>
                  <a:gd name="T36" fmla="*/ 169 w 329"/>
                  <a:gd name="T37" fmla="*/ 0 h 479"/>
                  <a:gd name="T38" fmla="*/ 131 w 329"/>
                  <a:gd name="T39" fmla="*/ 4 h 479"/>
                  <a:gd name="T40" fmla="*/ 95 w 329"/>
                  <a:gd name="T41" fmla="*/ 12 h 479"/>
                  <a:gd name="T42" fmla="*/ 58 w 329"/>
                  <a:gd name="T43" fmla="*/ 25 h 479"/>
                  <a:gd name="T44" fmla="*/ 26 w 329"/>
                  <a:gd name="T45" fmla="*/ 41 h 479"/>
                  <a:gd name="T46" fmla="*/ 26 w 329"/>
                  <a:gd name="T47" fmla="*/ 130 h 479"/>
                  <a:gd name="T48" fmla="*/ 58 w 329"/>
                  <a:gd name="T49" fmla="*/ 109 h 479"/>
                  <a:gd name="T50" fmla="*/ 88 w 329"/>
                  <a:gd name="T51" fmla="*/ 93 h 479"/>
                  <a:gd name="T52" fmla="*/ 121 w 329"/>
                  <a:gd name="T53" fmla="*/ 85 h 479"/>
                  <a:gd name="T54" fmla="*/ 151 w 329"/>
                  <a:gd name="T55" fmla="*/ 81 h 479"/>
                  <a:gd name="T56" fmla="*/ 169 w 329"/>
                  <a:gd name="T57" fmla="*/ 83 h 479"/>
                  <a:gd name="T58" fmla="*/ 196 w 329"/>
                  <a:gd name="T59" fmla="*/ 91 h 479"/>
                  <a:gd name="T60" fmla="*/ 208 w 329"/>
                  <a:gd name="T61" fmla="*/ 97 h 479"/>
                  <a:gd name="T62" fmla="*/ 222 w 329"/>
                  <a:gd name="T63" fmla="*/ 120 h 479"/>
                  <a:gd name="T64" fmla="*/ 228 w 329"/>
                  <a:gd name="T65" fmla="*/ 146 h 479"/>
                  <a:gd name="T66" fmla="*/ 226 w 329"/>
                  <a:gd name="T67" fmla="*/ 164 h 479"/>
                  <a:gd name="T68" fmla="*/ 216 w 329"/>
                  <a:gd name="T69" fmla="*/ 194 h 479"/>
                  <a:gd name="T70" fmla="*/ 206 w 329"/>
                  <a:gd name="T71" fmla="*/ 206 h 479"/>
                  <a:gd name="T72" fmla="*/ 184 w 329"/>
                  <a:gd name="T73" fmla="*/ 237 h 479"/>
                  <a:gd name="T74" fmla="*/ 153 w 329"/>
                  <a:gd name="T75" fmla="*/ 265 h 479"/>
                  <a:gd name="T76" fmla="*/ 0 w 329"/>
                  <a:gd name="T77" fmla="*/ 403 h 479"/>
                  <a:gd name="T78" fmla="*/ 0 w 329"/>
                  <a:gd name="T79" fmla="*/ 479 h 479"/>
                  <a:gd name="T80" fmla="*/ 323 w 329"/>
                  <a:gd name="T81" fmla="*/ 479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29" h="479">
                    <a:moveTo>
                      <a:pt x="323" y="479"/>
                    </a:moveTo>
                    <a:lnTo>
                      <a:pt x="323" y="479"/>
                    </a:lnTo>
                    <a:lnTo>
                      <a:pt x="323" y="396"/>
                    </a:lnTo>
                    <a:lnTo>
                      <a:pt x="323" y="396"/>
                    </a:lnTo>
                    <a:lnTo>
                      <a:pt x="121" y="396"/>
                    </a:lnTo>
                    <a:lnTo>
                      <a:pt x="121" y="396"/>
                    </a:lnTo>
                    <a:lnTo>
                      <a:pt x="121" y="394"/>
                    </a:lnTo>
                    <a:lnTo>
                      <a:pt x="121" y="394"/>
                    </a:lnTo>
                    <a:lnTo>
                      <a:pt x="184" y="342"/>
                    </a:lnTo>
                    <a:lnTo>
                      <a:pt x="234" y="297"/>
                    </a:lnTo>
                    <a:lnTo>
                      <a:pt x="234" y="297"/>
                    </a:lnTo>
                    <a:lnTo>
                      <a:pt x="254" y="279"/>
                    </a:lnTo>
                    <a:lnTo>
                      <a:pt x="272" y="259"/>
                    </a:lnTo>
                    <a:lnTo>
                      <a:pt x="289" y="239"/>
                    </a:lnTo>
                    <a:lnTo>
                      <a:pt x="303" y="219"/>
                    </a:lnTo>
                    <a:lnTo>
                      <a:pt x="303" y="219"/>
                    </a:lnTo>
                    <a:lnTo>
                      <a:pt x="315" y="198"/>
                    </a:lnTo>
                    <a:lnTo>
                      <a:pt x="323" y="176"/>
                    </a:lnTo>
                    <a:lnTo>
                      <a:pt x="327" y="156"/>
                    </a:lnTo>
                    <a:lnTo>
                      <a:pt x="329" y="134"/>
                    </a:lnTo>
                    <a:lnTo>
                      <a:pt x="329" y="134"/>
                    </a:lnTo>
                    <a:lnTo>
                      <a:pt x="329" y="120"/>
                    </a:lnTo>
                    <a:lnTo>
                      <a:pt x="327" y="105"/>
                    </a:lnTo>
                    <a:lnTo>
                      <a:pt x="323" y="93"/>
                    </a:lnTo>
                    <a:lnTo>
                      <a:pt x="319" y="79"/>
                    </a:lnTo>
                    <a:lnTo>
                      <a:pt x="313" y="69"/>
                    </a:lnTo>
                    <a:lnTo>
                      <a:pt x="305" y="57"/>
                    </a:lnTo>
                    <a:lnTo>
                      <a:pt x="297" y="47"/>
                    </a:lnTo>
                    <a:lnTo>
                      <a:pt x="287" y="37"/>
                    </a:lnTo>
                    <a:lnTo>
                      <a:pt x="287" y="37"/>
                    </a:lnTo>
                    <a:lnTo>
                      <a:pt x="276" y="29"/>
                    </a:lnTo>
                    <a:lnTo>
                      <a:pt x="264" y="23"/>
                    </a:lnTo>
                    <a:lnTo>
                      <a:pt x="250" y="14"/>
                    </a:lnTo>
                    <a:lnTo>
                      <a:pt x="236" y="10"/>
                    </a:lnTo>
                    <a:lnTo>
                      <a:pt x="222" y="6"/>
                    </a:lnTo>
                    <a:lnTo>
                      <a:pt x="206" y="4"/>
                    </a:lnTo>
                    <a:lnTo>
                      <a:pt x="169" y="0"/>
                    </a:lnTo>
                    <a:lnTo>
                      <a:pt x="169" y="0"/>
                    </a:lnTo>
                    <a:lnTo>
                      <a:pt x="149" y="2"/>
                    </a:lnTo>
                    <a:lnTo>
                      <a:pt x="131" y="4"/>
                    </a:lnTo>
                    <a:lnTo>
                      <a:pt x="113" y="6"/>
                    </a:lnTo>
                    <a:lnTo>
                      <a:pt x="95" y="12"/>
                    </a:lnTo>
                    <a:lnTo>
                      <a:pt x="76" y="16"/>
                    </a:lnTo>
                    <a:lnTo>
                      <a:pt x="58" y="25"/>
                    </a:lnTo>
                    <a:lnTo>
                      <a:pt x="42" y="33"/>
                    </a:lnTo>
                    <a:lnTo>
                      <a:pt x="26" y="41"/>
                    </a:lnTo>
                    <a:lnTo>
                      <a:pt x="26" y="41"/>
                    </a:lnTo>
                    <a:lnTo>
                      <a:pt x="26" y="130"/>
                    </a:lnTo>
                    <a:lnTo>
                      <a:pt x="26" y="130"/>
                    </a:lnTo>
                    <a:lnTo>
                      <a:pt x="58" y="109"/>
                    </a:lnTo>
                    <a:lnTo>
                      <a:pt x="72" y="101"/>
                    </a:lnTo>
                    <a:lnTo>
                      <a:pt x="88" y="93"/>
                    </a:lnTo>
                    <a:lnTo>
                      <a:pt x="105" y="89"/>
                    </a:lnTo>
                    <a:lnTo>
                      <a:pt x="121" y="85"/>
                    </a:lnTo>
                    <a:lnTo>
                      <a:pt x="135" y="83"/>
                    </a:lnTo>
                    <a:lnTo>
                      <a:pt x="151" y="81"/>
                    </a:lnTo>
                    <a:lnTo>
                      <a:pt x="151" y="81"/>
                    </a:lnTo>
                    <a:lnTo>
                      <a:pt x="169" y="83"/>
                    </a:lnTo>
                    <a:lnTo>
                      <a:pt x="184" y="87"/>
                    </a:lnTo>
                    <a:lnTo>
                      <a:pt x="196" y="91"/>
                    </a:lnTo>
                    <a:lnTo>
                      <a:pt x="208" y="97"/>
                    </a:lnTo>
                    <a:lnTo>
                      <a:pt x="208" y="97"/>
                    </a:lnTo>
                    <a:lnTo>
                      <a:pt x="216" y="107"/>
                    </a:lnTo>
                    <a:lnTo>
                      <a:pt x="222" y="120"/>
                    </a:lnTo>
                    <a:lnTo>
                      <a:pt x="226" y="132"/>
                    </a:lnTo>
                    <a:lnTo>
                      <a:pt x="228" y="146"/>
                    </a:lnTo>
                    <a:lnTo>
                      <a:pt x="228" y="146"/>
                    </a:lnTo>
                    <a:lnTo>
                      <a:pt x="226" y="164"/>
                    </a:lnTo>
                    <a:lnTo>
                      <a:pt x="222" y="178"/>
                    </a:lnTo>
                    <a:lnTo>
                      <a:pt x="216" y="194"/>
                    </a:lnTo>
                    <a:lnTo>
                      <a:pt x="206" y="206"/>
                    </a:lnTo>
                    <a:lnTo>
                      <a:pt x="206" y="206"/>
                    </a:lnTo>
                    <a:lnTo>
                      <a:pt x="196" y="221"/>
                    </a:lnTo>
                    <a:lnTo>
                      <a:pt x="184" y="237"/>
                    </a:lnTo>
                    <a:lnTo>
                      <a:pt x="153" y="265"/>
                    </a:lnTo>
                    <a:lnTo>
                      <a:pt x="153" y="265"/>
                    </a:lnTo>
                    <a:lnTo>
                      <a:pt x="0" y="403"/>
                    </a:lnTo>
                    <a:lnTo>
                      <a:pt x="0" y="403"/>
                    </a:lnTo>
                    <a:lnTo>
                      <a:pt x="0" y="479"/>
                    </a:lnTo>
                    <a:lnTo>
                      <a:pt x="0" y="479"/>
                    </a:lnTo>
                    <a:lnTo>
                      <a:pt x="323" y="479"/>
                    </a:lnTo>
                    <a:lnTo>
                      <a:pt x="323" y="4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67" name="Freeform 74">
                <a:extLst>
                  <a:ext uri="{FF2B5EF4-FFF2-40B4-BE49-F238E27FC236}">
                    <a16:creationId xmlns="" xmlns:a16="http://schemas.microsoft.com/office/drawing/2014/main" id="{6EF51DDA-69E1-4CB7-AFD5-6D85ABE6E4A7}"/>
                  </a:ext>
                </a:extLst>
              </p:cNvPr>
              <p:cNvSpPr>
                <a:spLocks/>
              </p:cNvSpPr>
              <p:nvPr/>
            </p:nvSpPr>
            <p:spPr bwMode="auto">
              <a:xfrm>
                <a:off x="-2655" y="16843"/>
                <a:ext cx="117" cy="105"/>
              </a:xfrm>
              <a:custGeom>
                <a:avLst/>
                <a:gdLst>
                  <a:gd name="T0" fmla="*/ 16 w 117"/>
                  <a:gd name="T1" fmla="*/ 89 h 105"/>
                  <a:gd name="T2" fmla="*/ 16 w 117"/>
                  <a:gd name="T3" fmla="*/ 89 h 105"/>
                  <a:gd name="T4" fmla="*/ 26 w 117"/>
                  <a:gd name="T5" fmla="*/ 97 h 105"/>
                  <a:gd name="T6" fmla="*/ 34 w 117"/>
                  <a:gd name="T7" fmla="*/ 101 h 105"/>
                  <a:gd name="T8" fmla="*/ 44 w 117"/>
                  <a:gd name="T9" fmla="*/ 105 h 105"/>
                  <a:gd name="T10" fmla="*/ 57 w 117"/>
                  <a:gd name="T11" fmla="*/ 105 h 105"/>
                  <a:gd name="T12" fmla="*/ 57 w 117"/>
                  <a:gd name="T13" fmla="*/ 105 h 105"/>
                  <a:gd name="T14" fmla="*/ 69 w 117"/>
                  <a:gd name="T15" fmla="*/ 105 h 105"/>
                  <a:gd name="T16" fmla="*/ 81 w 117"/>
                  <a:gd name="T17" fmla="*/ 101 h 105"/>
                  <a:gd name="T18" fmla="*/ 91 w 117"/>
                  <a:gd name="T19" fmla="*/ 97 h 105"/>
                  <a:gd name="T20" fmla="*/ 99 w 117"/>
                  <a:gd name="T21" fmla="*/ 91 h 105"/>
                  <a:gd name="T22" fmla="*/ 99 w 117"/>
                  <a:gd name="T23" fmla="*/ 91 h 105"/>
                  <a:gd name="T24" fmla="*/ 107 w 117"/>
                  <a:gd name="T25" fmla="*/ 85 h 105"/>
                  <a:gd name="T26" fmla="*/ 113 w 117"/>
                  <a:gd name="T27" fmla="*/ 75 h 105"/>
                  <a:gd name="T28" fmla="*/ 117 w 117"/>
                  <a:gd name="T29" fmla="*/ 65 h 105"/>
                  <a:gd name="T30" fmla="*/ 117 w 117"/>
                  <a:gd name="T31" fmla="*/ 53 h 105"/>
                  <a:gd name="T32" fmla="*/ 117 w 117"/>
                  <a:gd name="T33" fmla="*/ 53 h 105"/>
                  <a:gd name="T34" fmla="*/ 117 w 117"/>
                  <a:gd name="T35" fmla="*/ 43 h 105"/>
                  <a:gd name="T36" fmla="*/ 113 w 117"/>
                  <a:gd name="T37" fmla="*/ 33 h 105"/>
                  <a:gd name="T38" fmla="*/ 107 w 117"/>
                  <a:gd name="T39" fmla="*/ 25 h 105"/>
                  <a:gd name="T40" fmla="*/ 99 w 117"/>
                  <a:gd name="T41" fmla="*/ 16 h 105"/>
                  <a:gd name="T42" fmla="*/ 99 w 117"/>
                  <a:gd name="T43" fmla="*/ 16 h 105"/>
                  <a:gd name="T44" fmla="*/ 91 w 117"/>
                  <a:gd name="T45" fmla="*/ 10 h 105"/>
                  <a:gd name="T46" fmla="*/ 81 w 117"/>
                  <a:gd name="T47" fmla="*/ 6 h 105"/>
                  <a:gd name="T48" fmla="*/ 71 w 117"/>
                  <a:gd name="T49" fmla="*/ 2 h 105"/>
                  <a:gd name="T50" fmla="*/ 59 w 117"/>
                  <a:gd name="T51" fmla="*/ 0 h 105"/>
                  <a:gd name="T52" fmla="*/ 59 w 117"/>
                  <a:gd name="T53" fmla="*/ 0 h 105"/>
                  <a:gd name="T54" fmla="*/ 46 w 117"/>
                  <a:gd name="T55" fmla="*/ 2 h 105"/>
                  <a:gd name="T56" fmla="*/ 36 w 117"/>
                  <a:gd name="T57" fmla="*/ 4 h 105"/>
                  <a:gd name="T58" fmla="*/ 26 w 117"/>
                  <a:gd name="T59" fmla="*/ 10 h 105"/>
                  <a:gd name="T60" fmla="*/ 16 w 117"/>
                  <a:gd name="T61" fmla="*/ 14 h 105"/>
                  <a:gd name="T62" fmla="*/ 16 w 117"/>
                  <a:gd name="T63" fmla="*/ 14 h 105"/>
                  <a:gd name="T64" fmla="*/ 8 w 117"/>
                  <a:gd name="T65" fmla="*/ 23 h 105"/>
                  <a:gd name="T66" fmla="*/ 4 w 117"/>
                  <a:gd name="T67" fmla="*/ 33 h 105"/>
                  <a:gd name="T68" fmla="*/ 2 w 117"/>
                  <a:gd name="T69" fmla="*/ 43 h 105"/>
                  <a:gd name="T70" fmla="*/ 0 w 117"/>
                  <a:gd name="T71" fmla="*/ 53 h 105"/>
                  <a:gd name="T72" fmla="*/ 0 w 117"/>
                  <a:gd name="T73" fmla="*/ 53 h 105"/>
                  <a:gd name="T74" fmla="*/ 2 w 117"/>
                  <a:gd name="T75" fmla="*/ 65 h 105"/>
                  <a:gd name="T76" fmla="*/ 4 w 117"/>
                  <a:gd name="T77" fmla="*/ 75 h 105"/>
                  <a:gd name="T78" fmla="*/ 8 w 117"/>
                  <a:gd name="T79" fmla="*/ 83 h 105"/>
                  <a:gd name="T80" fmla="*/ 16 w 117"/>
                  <a:gd name="T81" fmla="*/ 89 h 105"/>
                  <a:gd name="T82" fmla="*/ 16 w 117"/>
                  <a:gd name="T83"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17" h="105">
                    <a:moveTo>
                      <a:pt x="16" y="89"/>
                    </a:moveTo>
                    <a:lnTo>
                      <a:pt x="16" y="89"/>
                    </a:lnTo>
                    <a:lnTo>
                      <a:pt x="26" y="97"/>
                    </a:lnTo>
                    <a:lnTo>
                      <a:pt x="34" y="101"/>
                    </a:lnTo>
                    <a:lnTo>
                      <a:pt x="44" y="105"/>
                    </a:lnTo>
                    <a:lnTo>
                      <a:pt x="57" y="105"/>
                    </a:lnTo>
                    <a:lnTo>
                      <a:pt x="57" y="105"/>
                    </a:lnTo>
                    <a:lnTo>
                      <a:pt x="69" y="105"/>
                    </a:lnTo>
                    <a:lnTo>
                      <a:pt x="81" y="101"/>
                    </a:lnTo>
                    <a:lnTo>
                      <a:pt x="91" y="97"/>
                    </a:lnTo>
                    <a:lnTo>
                      <a:pt x="99" y="91"/>
                    </a:lnTo>
                    <a:lnTo>
                      <a:pt x="99" y="91"/>
                    </a:lnTo>
                    <a:lnTo>
                      <a:pt x="107" y="85"/>
                    </a:lnTo>
                    <a:lnTo>
                      <a:pt x="113" y="75"/>
                    </a:lnTo>
                    <a:lnTo>
                      <a:pt x="117" y="65"/>
                    </a:lnTo>
                    <a:lnTo>
                      <a:pt x="117" y="53"/>
                    </a:lnTo>
                    <a:lnTo>
                      <a:pt x="117" y="53"/>
                    </a:lnTo>
                    <a:lnTo>
                      <a:pt x="117" y="43"/>
                    </a:lnTo>
                    <a:lnTo>
                      <a:pt x="113" y="33"/>
                    </a:lnTo>
                    <a:lnTo>
                      <a:pt x="107" y="25"/>
                    </a:lnTo>
                    <a:lnTo>
                      <a:pt x="99" y="16"/>
                    </a:lnTo>
                    <a:lnTo>
                      <a:pt x="99" y="16"/>
                    </a:lnTo>
                    <a:lnTo>
                      <a:pt x="91" y="10"/>
                    </a:lnTo>
                    <a:lnTo>
                      <a:pt x="81" y="6"/>
                    </a:lnTo>
                    <a:lnTo>
                      <a:pt x="71" y="2"/>
                    </a:lnTo>
                    <a:lnTo>
                      <a:pt x="59" y="0"/>
                    </a:lnTo>
                    <a:lnTo>
                      <a:pt x="59" y="0"/>
                    </a:lnTo>
                    <a:lnTo>
                      <a:pt x="46" y="2"/>
                    </a:lnTo>
                    <a:lnTo>
                      <a:pt x="36" y="4"/>
                    </a:lnTo>
                    <a:lnTo>
                      <a:pt x="26" y="10"/>
                    </a:lnTo>
                    <a:lnTo>
                      <a:pt x="16" y="14"/>
                    </a:lnTo>
                    <a:lnTo>
                      <a:pt x="16" y="14"/>
                    </a:lnTo>
                    <a:lnTo>
                      <a:pt x="8" y="23"/>
                    </a:lnTo>
                    <a:lnTo>
                      <a:pt x="4" y="33"/>
                    </a:lnTo>
                    <a:lnTo>
                      <a:pt x="2" y="43"/>
                    </a:lnTo>
                    <a:lnTo>
                      <a:pt x="0" y="53"/>
                    </a:lnTo>
                    <a:lnTo>
                      <a:pt x="0" y="53"/>
                    </a:lnTo>
                    <a:lnTo>
                      <a:pt x="2" y="65"/>
                    </a:lnTo>
                    <a:lnTo>
                      <a:pt x="4" y="75"/>
                    </a:lnTo>
                    <a:lnTo>
                      <a:pt x="8" y="83"/>
                    </a:lnTo>
                    <a:lnTo>
                      <a:pt x="16" y="89"/>
                    </a:lnTo>
                    <a:lnTo>
                      <a:pt x="16"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68" name="Freeform 75">
                <a:extLst>
                  <a:ext uri="{FF2B5EF4-FFF2-40B4-BE49-F238E27FC236}">
                    <a16:creationId xmlns="" xmlns:a16="http://schemas.microsoft.com/office/drawing/2014/main" id="{8D921C75-DC1B-472F-942D-F2D04E583083}"/>
                  </a:ext>
                </a:extLst>
              </p:cNvPr>
              <p:cNvSpPr>
                <a:spLocks noEditPoints="1"/>
              </p:cNvSpPr>
              <p:nvPr/>
            </p:nvSpPr>
            <p:spPr bwMode="auto">
              <a:xfrm>
                <a:off x="-2251" y="16445"/>
                <a:ext cx="465" cy="540"/>
              </a:xfrm>
              <a:custGeom>
                <a:avLst/>
                <a:gdLst>
                  <a:gd name="T0" fmla="*/ 85 w 465"/>
                  <a:gd name="T1" fmla="*/ 540 h 540"/>
                  <a:gd name="T2" fmla="*/ 85 w 465"/>
                  <a:gd name="T3" fmla="*/ 501 h 540"/>
                  <a:gd name="T4" fmla="*/ 380 w 465"/>
                  <a:gd name="T5" fmla="*/ 501 h 540"/>
                  <a:gd name="T6" fmla="*/ 380 w 465"/>
                  <a:gd name="T7" fmla="*/ 540 h 540"/>
                  <a:gd name="T8" fmla="*/ 465 w 465"/>
                  <a:gd name="T9" fmla="*/ 540 h 540"/>
                  <a:gd name="T10" fmla="*/ 465 w 465"/>
                  <a:gd name="T11" fmla="*/ 0 h 540"/>
                  <a:gd name="T12" fmla="*/ 0 w 465"/>
                  <a:gd name="T13" fmla="*/ 0 h 540"/>
                  <a:gd name="T14" fmla="*/ 0 w 465"/>
                  <a:gd name="T15" fmla="*/ 540 h 540"/>
                  <a:gd name="T16" fmla="*/ 85 w 465"/>
                  <a:gd name="T17" fmla="*/ 540 h 540"/>
                  <a:gd name="T18" fmla="*/ 85 w 465"/>
                  <a:gd name="T19" fmla="*/ 540 h 540"/>
                  <a:gd name="T20" fmla="*/ 85 w 465"/>
                  <a:gd name="T21" fmla="*/ 540 h 540"/>
                  <a:gd name="T22" fmla="*/ 380 w 465"/>
                  <a:gd name="T23" fmla="*/ 142 h 540"/>
                  <a:gd name="T24" fmla="*/ 85 w 465"/>
                  <a:gd name="T25" fmla="*/ 142 h 540"/>
                  <a:gd name="T26" fmla="*/ 85 w 465"/>
                  <a:gd name="T27" fmla="*/ 77 h 540"/>
                  <a:gd name="T28" fmla="*/ 380 w 465"/>
                  <a:gd name="T29" fmla="*/ 77 h 540"/>
                  <a:gd name="T30" fmla="*/ 380 w 465"/>
                  <a:gd name="T31" fmla="*/ 142 h 540"/>
                  <a:gd name="T32" fmla="*/ 380 w 465"/>
                  <a:gd name="T33" fmla="*/ 142 h 540"/>
                  <a:gd name="T34" fmla="*/ 380 w 465"/>
                  <a:gd name="T35" fmla="*/ 142 h 540"/>
                  <a:gd name="T36" fmla="*/ 85 w 465"/>
                  <a:gd name="T37" fmla="*/ 216 h 540"/>
                  <a:gd name="T38" fmla="*/ 380 w 465"/>
                  <a:gd name="T39" fmla="*/ 216 h 540"/>
                  <a:gd name="T40" fmla="*/ 380 w 465"/>
                  <a:gd name="T41" fmla="*/ 281 h 540"/>
                  <a:gd name="T42" fmla="*/ 85 w 465"/>
                  <a:gd name="T43" fmla="*/ 281 h 540"/>
                  <a:gd name="T44" fmla="*/ 85 w 465"/>
                  <a:gd name="T45" fmla="*/ 216 h 540"/>
                  <a:gd name="T46" fmla="*/ 85 w 465"/>
                  <a:gd name="T47" fmla="*/ 216 h 540"/>
                  <a:gd name="T48" fmla="*/ 85 w 465"/>
                  <a:gd name="T49" fmla="*/ 216 h 540"/>
                  <a:gd name="T50" fmla="*/ 85 w 465"/>
                  <a:gd name="T51" fmla="*/ 356 h 540"/>
                  <a:gd name="T52" fmla="*/ 380 w 465"/>
                  <a:gd name="T53" fmla="*/ 356 h 540"/>
                  <a:gd name="T54" fmla="*/ 380 w 465"/>
                  <a:gd name="T55" fmla="*/ 425 h 540"/>
                  <a:gd name="T56" fmla="*/ 85 w 465"/>
                  <a:gd name="T57" fmla="*/ 425 h 540"/>
                  <a:gd name="T58" fmla="*/ 85 w 465"/>
                  <a:gd name="T59" fmla="*/ 356 h 540"/>
                  <a:gd name="T60" fmla="*/ 85 w 465"/>
                  <a:gd name="T61" fmla="*/ 356 h 540"/>
                  <a:gd name="T62" fmla="*/ 85 w 465"/>
                  <a:gd name="T63" fmla="*/ 356 h 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 h="540">
                    <a:moveTo>
                      <a:pt x="85" y="540"/>
                    </a:moveTo>
                    <a:lnTo>
                      <a:pt x="85" y="501"/>
                    </a:lnTo>
                    <a:lnTo>
                      <a:pt x="380" y="501"/>
                    </a:lnTo>
                    <a:lnTo>
                      <a:pt x="380" y="540"/>
                    </a:lnTo>
                    <a:lnTo>
                      <a:pt x="465" y="540"/>
                    </a:lnTo>
                    <a:lnTo>
                      <a:pt x="465" y="0"/>
                    </a:lnTo>
                    <a:lnTo>
                      <a:pt x="0" y="0"/>
                    </a:lnTo>
                    <a:lnTo>
                      <a:pt x="0" y="540"/>
                    </a:lnTo>
                    <a:lnTo>
                      <a:pt x="85" y="540"/>
                    </a:lnTo>
                    <a:lnTo>
                      <a:pt x="85" y="540"/>
                    </a:lnTo>
                    <a:lnTo>
                      <a:pt x="85" y="540"/>
                    </a:lnTo>
                    <a:close/>
                    <a:moveTo>
                      <a:pt x="380" y="142"/>
                    </a:moveTo>
                    <a:lnTo>
                      <a:pt x="85" y="142"/>
                    </a:lnTo>
                    <a:lnTo>
                      <a:pt x="85" y="77"/>
                    </a:lnTo>
                    <a:lnTo>
                      <a:pt x="380" y="77"/>
                    </a:lnTo>
                    <a:lnTo>
                      <a:pt x="380" y="142"/>
                    </a:lnTo>
                    <a:lnTo>
                      <a:pt x="380" y="142"/>
                    </a:lnTo>
                    <a:lnTo>
                      <a:pt x="380" y="142"/>
                    </a:lnTo>
                    <a:close/>
                    <a:moveTo>
                      <a:pt x="85" y="216"/>
                    </a:moveTo>
                    <a:lnTo>
                      <a:pt x="380" y="216"/>
                    </a:lnTo>
                    <a:lnTo>
                      <a:pt x="380" y="281"/>
                    </a:lnTo>
                    <a:lnTo>
                      <a:pt x="85" y="281"/>
                    </a:lnTo>
                    <a:lnTo>
                      <a:pt x="85" y="216"/>
                    </a:lnTo>
                    <a:lnTo>
                      <a:pt x="85" y="216"/>
                    </a:lnTo>
                    <a:lnTo>
                      <a:pt x="85" y="216"/>
                    </a:lnTo>
                    <a:close/>
                    <a:moveTo>
                      <a:pt x="85" y="356"/>
                    </a:moveTo>
                    <a:lnTo>
                      <a:pt x="380" y="356"/>
                    </a:lnTo>
                    <a:lnTo>
                      <a:pt x="380" y="425"/>
                    </a:lnTo>
                    <a:lnTo>
                      <a:pt x="85" y="425"/>
                    </a:lnTo>
                    <a:lnTo>
                      <a:pt x="85" y="356"/>
                    </a:lnTo>
                    <a:lnTo>
                      <a:pt x="85" y="356"/>
                    </a:lnTo>
                    <a:lnTo>
                      <a:pt x="85" y="35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69" name="Freeform 76">
                <a:extLst>
                  <a:ext uri="{FF2B5EF4-FFF2-40B4-BE49-F238E27FC236}">
                    <a16:creationId xmlns="" xmlns:a16="http://schemas.microsoft.com/office/drawing/2014/main" id="{A88E7234-68D3-40BF-B12F-29E7E4C05DBE}"/>
                  </a:ext>
                </a:extLst>
              </p:cNvPr>
              <p:cNvSpPr>
                <a:spLocks noEditPoints="1"/>
              </p:cNvSpPr>
              <p:nvPr/>
            </p:nvSpPr>
            <p:spPr bwMode="auto">
              <a:xfrm>
                <a:off x="-1685" y="16411"/>
                <a:ext cx="544" cy="568"/>
              </a:xfrm>
              <a:custGeom>
                <a:avLst/>
                <a:gdLst>
                  <a:gd name="T0" fmla="*/ 63 w 544"/>
                  <a:gd name="T1" fmla="*/ 93 h 568"/>
                  <a:gd name="T2" fmla="*/ 0 w 544"/>
                  <a:gd name="T3" fmla="*/ 93 h 568"/>
                  <a:gd name="T4" fmla="*/ 0 w 544"/>
                  <a:gd name="T5" fmla="*/ 568 h 568"/>
                  <a:gd name="T6" fmla="*/ 81 w 544"/>
                  <a:gd name="T7" fmla="*/ 568 h 568"/>
                  <a:gd name="T8" fmla="*/ 81 w 544"/>
                  <a:gd name="T9" fmla="*/ 523 h 568"/>
                  <a:gd name="T10" fmla="*/ 166 w 544"/>
                  <a:gd name="T11" fmla="*/ 523 h 568"/>
                  <a:gd name="T12" fmla="*/ 166 w 544"/>
                  <a:gd name="T13" fmla="*/ 566 h 568"/>
                  <a:gd name="T14" fmla="*/ 247 w 544"/>
                  <a:gd name="T15" fmla="*/ 566 h 568"/>
                  <a:gd name="T16" fmla="*/ 247 w 544"/>
                  <a:gd name="T17" fmla="*/ 218 h 568"/>
                  <a:gd name="T18" fmla="*/ 285 w 544"/>
                  <a:gd name="T19" fmla="*/ 236 h 568"/>
                  <a:gd name="T20" fmla="*/ 316 w 544"/>
                  <a:gd name="T21" fmla="*/ 252 h 568"/>
                  <a:gd name="T22" fmla="*/ 338 w 544"/>
                  <a:gd name="T23" fmla="*/ 216 h 568"/>
                  <a:gd name="T24" fmla="*/ 358 w 544"/>
                  <a:gd name="T25" fmla="*/ 174 h 568"/>
                  <a:gd name="T26" fmla="*/ 459 w 544"/>
                  <a:gd name="T27" fmla="*/ 174 h 568"/>
                  <a:gd name="T28" fmla="*/ 459 w 544"/>
                  <a:gd name="T29" fmla="*/ 265 h 568"/>
                  <a:gd name="T30" fmla="*/ 457 w 544"/>
                  <a:gd name="T31" fmla="*/ 384 h 568"/>
                  <a:gd name="T32" fmla="*/ 453 w 544"/>
                  <a:gd name="T33" fmla="*/ 455 h 568"/>
                  <a:gd name="T34" fmla="*/ 443 w 544"/>
                  <a:gd name="T35" fmla="*/ 471 h 568"/>
                  <a:gd name="T36" fmla="*/ 435 w 544"/>
                  <a:gd name="T37" fmla="*/ 477 h 568"/>
                  <a:gd name="T38" fmla="*/ 427 w 544"/>
                  <a:gd name="T39" fmla="*/ 481 h 568"/>
                  <a:gd name="T40" fmla="*/ 402 w 544"/>
                  <a:gd name="T41" fmla="*/ 483 h 568"/>
                  <a:gd name="T42" fmla="*/ 354 w 544"/>
                  <a:gd name="T43" fmla="*/ 483 h 568"/>
                  <a:gd name="T44" fmla="*/ 309 w 544"/>
                  <a:gd name="T45" fmla="*/ 479 h 568"/>
                  <a:gd name="T46" fmla="*/ 322 w 544"/>
                  <a:gd name="T47" fmla="*/ 521 h 568"/>
                  <a:gd name="T48" fmla="*/ 332 w 544"/>
                  <a:gd name="T49" fmla="*/ 568 h 568"/>
                  <a:gd name="T50" fmla="*/ 459 w 544"/>
                  <a:gd name="T51" fmla="*/ 564 h 568"/>
                  <a:gd name="T52" fmla="*/ 473 w 544"/>
                  <a:gd name="T53" fmla="*/ 562 h 568"/>
                  <a:gd name="T54" fmla="*/ 495 w 544"/>
                  <a:gd name="T55" fmla="*/ 552 h 568"/>
                  <a:gd name="T56" fmla="*/ 503 w 544"/>
                  <a:gd name="T57" fmla="*/ 543 h 568"/>
                  <a:gd name="T58" fmla="*/ 518 w 544"/>
                  <a:gd name="T59" fmla="*/ 529 h 568"/>
                  <a:gd name="T60" fmla="*/ 528 w 544"/>
                  <a:gd name="T61" fmla="*/ 509 h 568"/>
                  <a:gd name="T62" fmla="*/ 534 w 544"/>
                  <a:gd name="T63" fmla="*/ 481 h 568"/>
                  <a:gd name="T64" fmla="*/ 536 w 544"/>
                  <a:gd name="T65" fmla="*/ 432 h 568"/>
                  <a:gd name="T66" fmla="*/ 544 w 544"/>
                  <a:gd name="T67" fmla="*/ 97 h 568"/>
                  <a:gd name="T68" fmla="*/ 390 w 544"/>
                  <a:gd name="T69" fmla="*/ 97 h 568"/>
                  <a:gd name="T70" fmla="*/ 404 w 544"/>
                  <a:gd name="T71" fmla="*/ 60 h 568"/>
                  <a:gd name="T72" fmla="*/ 419 w 544"/>
                  <a:gd name="T73" fmla="*/ 20 h 568"/>
                  <a:gd name="T74" fmla="*/ 338 w 544"/>
                  <a:gd name="T75" fmla="*/ 0 h 568"/>
                  <a:gd name="T76" fmla="*/ 293 w 544"/>
                  <a:gd name="T77" fmla="*/ 117 h 568"/>
                  <a:gd name="T78" fmla="*/ 247 w 544"/>
                  <a:gd name="T79" fmla="*/ 208 h 568"/>
                  <a:gd name="T80" fmla="*/ 247 w 544"/>
                  <a:gd name="T81" fmla="*/ 93 h 568"/>
                  <a:gd name="T82" fmla="*/ 148 w 544"/>
                  <a:gd name="T83" fmla="*/ 93 h 568"/>
                  <a:gd name="T84" fmla="*/ 174 w 544"/>
                  <a:gd name="T85" fmla="*/ 14 h 568"/>
                  <a:gd name="T86" fmla="*/ 85 w 544"/>
                  <a:gd name="T87" fmla="*/ 0 h 568"/>
                  <a:gd name="T88" fmla="*/ 77 w 544"/>
                  <a:gd name="T89" fmla="*/ 42 h 568"/>
                  <a:gd name="T90" fmla="*/ 63 w 544"/>
                  <a:gd name="T91" fmla="*/ 93 h 568"/>
                  <a:gd name="T92" fmla="*/ 166 w 544"/>
                  <a:gd name="T93" fmla="*/ 271 h 568"/>
                  <a:gd name="T94" fmla="*/ 81 w 544"/>
                  <a:gd name="T95" fmla="*/ 271 h 568"/>
                  <a:gd name="T96" fmla="*/ 81 w 544"/>
                  <a:gd name="T97" fmla="*/ 170 h 568"/>
                  <a:gd name="T98" fmla="*/ 166 w 544"/>
                  <a:gd name="T99" fmla="*/ 170 h 568"/>
                  <a:gd name="T100" fmla="*/ 166 w 544"/>
                  <a:gd name="T101" fmla="*/ 271 h 568"/>
                  <a:gd name="T102" fmla="*/ 81 w 544"/>
                  <a:gd name="T103" fmla="*/ 347 h 568"/>
                  <a:gd name="T104" fmla="*/ 166 w 544"/>
                  <a:gd name="T105" fmla="*/ 347 h 568"/>
                  <a:gd name="T106" fmla="*/ 166 w 544"/>
                  <a:gd name="T107" fmla="*/ 446 h 568"/>
                  <a:gd name="T108" fmla="*/ 81 w 544"/>
                  <a:gd name="T109" fmla="*/ 446 h 568"/>
                  <a:gd name="T110" fmla="*/ 81 w 544"/>
                  <a:gd name="T111" fmla="*/ 347 h 568"/>
                  <a:gd name="T112" fmla="*/ 271 w 544"/>
                  <a:gd name="T113" fmla="*/ 291 h 568"/>
                  <a:gd name="T114" fmla="*/ 311 w 544"/>
                  <a:gd name="T115" fmla="*/ 347 h 568"/>
                  <a:gd name="T116" fmla="*/ 356 w 544"/>
                  <a:gd name="T117" fmla="*/ 414 h 568"/>
                  <a:gd name="T118" fmla="*/ 431 w 544"/>
                  <a:gd name="T119" fmla="*/ 366 h 568"/>
                  <a:gd name="T120" fmla="*/ 362 w 544"/>
                  <a:gd name="T121" fmla="*/ 271 h 568"/>
                  <a:gd name="T122" fmla="*/ 340 w 544"/>
                  <a:gd name="T123" fmla="*/ 244 h 568"/>
                  <a:gd name="T124" fmla="*/ 271 w 544"/>
                  <a:gd name="T125" fmla="*/ 291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44" h="568">
                    <a:moveTo>
                      <a:pt x="63" y="93"/>
                    </a:moveTo>
                    <a:lnTo>
                      <a:pt x="63" y="93"/>
                    </a:lnTo>
                    <a:lnTo>
                      <a:pt x="0" y="93"/>
                    </a:lnTo>
                    <a:lnTo>
                      <a:pt x="0" y="93"/>
                    </a:lnTo>
                    <a:lnTo>
                      <a:pt x="0" y="568"/>
                    </a:lnTo>
                    <a:lnTo>
                      <a:pt x="0" y="568"/>
                    </a:lnTo>
                    <a:lnTo>
                      <a:pt x="81" y="568"/>
                    </a:lnTo>
                    <a:lnTo>
                      <a:pt x="81" y="568"/>
                    </a:lnTo>
                    <a:lnTo>
                      <a:pt x="81" y="523"/>
                    </a:lnTo>
                    <a:lnTo>
                      <a:pt x="81" y="523"/>
                    </a:lnTo>
                    <a:lnTo>
                      <a:pt x="166" y="523"/>
                    </a:lnTo>
                    <a:lnTo>
                      <a:pt x="166" y="523"/>
                    </a:lnTo>
                    <a:lnTo>
                      <a:pt x="166" y="566"/>
                    </a:lnTo>
                    <a:lnTo>
                      <a:pt x="166" y="566"/>
                    </a:lnTo>
                    <a:lnTo>
                      <a:pt x="247" y="566"/>
                    </a:lnTo>
                    <a:lnTo>
                      <a:pt x="247" y="566"/>
                    </a:lnTo>
                    <a:lnTo>
                      <a:pt x="247" y="218"/>
                    </a:lnTo>
                    <a:lnTo>
                      <a:pt x="247" y="218"/>
                    </a:lnTo>
                    <a:lnTo>
                      <a:pt x="267" y="226"/>
                    </a:lnTo>
                    <a:lnTo>
                      <a:pt x="285" y="236"/>
                    </a:lnTo>
                    <a:lnTo>
                      <a:pt x="316" y="252"/>
                    </a:lnTo>
                    <a:lnTo>
                      <a:pt x="316" y="252"/>
                    </a:lnTo>
                    <a:lnTo>
                      <a:pt x="328" y="234"/>
                    </a:lnTo>
                    <a:lnTo>
                      <a:pt x="338" y="216"/>
                    </a:lnTo>
                    <a:lnTo>
                      <a:pt x="358" y="174"/>
                    </a:lnTo>
                    <a:lnTo>
                      <a:pt x="358" y="174"/>
                    </a:lnTo>
                    <a:lnTo>
                      <a:pt x="459" y="174"/>
                    </a:lnTo>
                    <a:lnTo>
                      <a:pt x="459" y="174"/>
                    </a:lnTo>
                    <a:lnTo>
                      <a:pt x="459" y="265"/>
                    </a:lnTo>
                    <a:lnTo>
                      <a:pt x="459" y="265"/>
                    </a:lnTo>
                    <a:lnTo>
                      <a:pt x="457" y="384"/>
                    </a:lnTo>
                    <a:lnTo>
                      <a:pt x="457" y="384"/>
                    </a:lnTo>
                    <a:lnTo>
                      <a:pt x="453" y="455"/>
                    </a:lnTo>
                    <a:lnTo>
                      <a:pt x="453" y="455"/>
                    </a:lnTo>
                    <a:lnTo>
                      <a:pt x="449" y="465"/>
                    </a:lnTo>
                    <a:lnTo>
                      <a:pt x="443" y="471"/>
                    </a:lnTo>
                    <a:lnTo>
                      <a:pt x="443" y="471"/>
                    </a:lnTo>
                    <a:lnTo>
                      <a:pt x="435" y="477"/>
                    </a:lnTo>
                    <a:lnTo>
                      <a:pt x="427" y="481"/>
                    </a:lnTo>
                    <a:lnTo>
                      <a:pt x="427" y="481"/>
                    </a:lnTo>
                    <a:lnTo>
                      <a:pt x="415" y="483"/>
                    </a:lnTo>
                    <a:lnTo>
                      <a:pt x="402" y="483"/>
                    </a:lnTo>
                    <a:lnTo>
                      <a:pt x="402" y="483"/>
                    </a:lnTo>
                    <a:lnTo>
                      <a:pt x="354" y="483"/>
                    </a:lnTo>
                    <a:lnTo>
                      <a:pt x="332" y="483"/>
                    </a:lnTo>
                    <a:lnTo>
                      <a:pt x="309" y="479"/>
                    </a:lnTo>
                    <a:lnTo>
                      <a:pt x="309" y="479"/>
                    </a:lnTo>
                    <a:lnTo>
                      <a:pt x="322" y="521"/>
                    </a:lnTo>
                    <a:lnTo>
                      <a:pt x="332" y="568"/>
                    </a:lnTo>
                    <a:lnTo>
                      <a:pt x="332" y="568"/>
                    </a:lnTo>
                    <a:lnTo>
                      <a:pt x="413" y="568"/>
                    </a:lnTo>
                    <a:lnTo>
                      <a:pt x="459" y="564"/>
                    </a:lnTo>
                    <a:lnTo>
                      <a:pt x="459" y="564"/>
                    </a:lnTo>
                    <a:lnTo>
                      <a:pt x="473" y="562"/>
                    </a:lnTo>
                    <a:lnTo>
                      <a:pt x="485" y="558"/>
                    </a:lnTo>
                    <a:lnTo>
                      <a:pt x="495" y="552"/>
                    </a:lnTo>
                    <a:lnTo>
                      <a:pt x="503" y="543"/>
                    </a:lnTo>
                    <a:lnTo>
                      <a:pt x="503" y="543"/>
                    </a:lnTo>
                    <a:lnTo>
                      <a:pt x="512" y="537"/>
                    </a:lnTo>
                    <a:lnTo>
                      <a:pt x="518" y="529"/>
                    </a:lnTo>
                    <a:lnTo>
                      <a:pt x="528" y="509"/>
                    </a:lnTo>
                    <a:lnTo>
                      <a:pt x="528" y="509"/>
                    </a:lnTo>
                    <a:lnTo>
                      <a:pt x="532" y="497"/>
                    </a:lnTo>
                    <a:lnTo>
                      <a:pt x="534" y="481"/>
                    </a:lnTo>
                    <a:lnTo>
                      <a:pt x="536" y="459"/>
                    </a:lnTo>
                    <a:lnTo>
                      <a:pt x="536" y="432"/>
                    </a:lnTo>
                    <a:lnTo>
                      <a:pt x="536" y="432"/>
                    </a:lnTo>
                    <a:lnTo>
                      <a:pt x="544" y="97"/>
                    </a:lnTo>
                    <a:lnTo>
                      <a:pt x="544" y="97"/>
                    </a:lnTo>
                    <a:lnTo>
                      <a:pt x="390" y="97"/>
                    </a:lnTo>
                    <a:lnTo>
                      <a:pt x="390" y="97"/>
                    </a:lnTo>
                    <a:lnTo>
                      <a:pt x="404" y="60"/>
                    </a:lnTo>
                    <a:lnTo>
                      <a:pt x="419" y="20"/>
                    </a:lnTo>
                    <a:lnTo>
                      <a:pt x="419" y="20"/>
                    </a:lnTo>
                    <a:lnTo>
                      <a:pt x="338" y="0"/>
                    </a:lnTo>
                    <a:lnTo>
                      <a:pt x="338" y="0"/>
                    </a:lnTo>
                    <a:lnTo>
                      <a:pt x="316" y="62"/>
                    </a:lnTo>
                    <a:lnTo>
                      <a:pt x="293" y="117"/>
                    </a:lnTo>
                    <a:lnTo>
                      <a:pt x="271" y="166"/>
                    </a:lnTo>
                    <a:lnTo>
                      <a:pt x="247" y="208"/>
                    </a:lnTo>
                    <a:lnTo>
                      <a:pt x="247" y="208"/>
                    </a:lnTo>
                    <a:lnTo>
                      <a:pt x="247" y="93"/>
                    </a:lnTo>
                    <a:lnTo>
                      <a:pt x="247" y="93"/>
                    </a:lnTo>
                    <a:lnTo>
                      <a:pt x="148" y="93"/>
                    </a:lnTo>
                    <a:lnTo>
                      <a:pt x="148" y="93"/>
                    </a:lnTo>
                    <a:lnTo>
                      <a:pt x="174" y="14"/>
                    </a:lnTo>
                    <a:lnTo>
                      <a:pt x="174" y="14"/>
                    </a:lnTo>
                    <a:lnTo>
                      <a:pt x="85" y="0"/>
                    </a:lnTo>
                    <a:lnTo>
                      <a:pt x="85" y="0"/>
                    </a:lnTo>
                    <a:lnTo>
                      <a:pt x="77" y="42"/>
                    </a:lnTo>
                    <a:lnTo>
                      <a:pt x="63" y="93"/>
                    </a:lnTo>
                    <a:lnTo>
                      <a:pt x="63" y="93"/>
                    </a:lnTo>
                    <a:lnTo>
                      <a:pt x="63" y="93"/>
                    </a:lnTo>
                    <a:close/>
                    <a:moveTo>
                      <a:pt x="166" y="271"/>
                    </a:moveTo>
                    <a:lnTo>
                      <a:pt x="166" y="271"/>
                    </a:lnTo>
                    <a:lnTo>
                      <a:pt x="81" y="271"/>
                    </a:lnTo>
                    <a:lnTo>
                      <a:pt x="81" y="271"/>
                    </a:lnTo>
                    <a:lnTo>
                      <a:pt x="81" y="170"/>
                    </a:lnTo>
                    <a:lnTo>
                      <a:pt x="81" y="170"/>
                    </a:lnTo>
                    <a:lnTo>
                      <a:pt x="166" y="170"/>
                    </a:lnTo>
                    <a:lnTo>
                      <a:pt x="166" y="170"/>
                    </a:lnTo>
                    <a:lnTo>
                      <a:pt x="166" y="271"/>
                    </a:lnTo>
                    <a:lnTo>
                      <a:pt x="166" y="271"/>
                    </a:lnTo>
                    <a:close/>
                    <a:moveTo>
                      <a:pt x="81" y="347"/>
                    </a:moveTo>
                    <a:lnTo>
                      <a:pt x="81" y="347"/>
                    </a:lnTo>
                    <a:lnTo>
                      <a:pt x="166" y="347"/>
                    </a:lnTo>
                    <a:lnTo>
                      <a:pt x="166" y="347"/>
                    </a:lnTo>
                    <a:lnTo>
                      <a:pt x="166" y="446"/>
                    </a:lnTo>
                    <a:lnTo>
                      <a:pt x="166" y="446"/>
                    </a:lnTo>
                    <a:lnTo>
                      <a:pt x="81" y="446"/>
                    </a:lnTo>
                    <a:lnTo>
                      <a:pt x="81" y="446"/>
                    </a:lnTo>
                    <a:lnTo>
                      <a:pt x="81" y="347"/>
                    </a:lnTo>
                    <a:lnTo>
                      <a:pt x="81" y="347"/>
                    </a:lnTo>
                    <a:close/>
                    <a:moveTo>
                      <a:pt x="271" y="291"/>
                    </a:moveTo>
                    <a:lnTo>
                      <a:pt x="271" y="291"/>
                    </a:lnTo>
                    <a:lnTo>
                      <a:pt x="311" y="347"/>
                    </a:lnTo>
                    <a:lnTo>
                      <a:pt x="356" y="414"/>
                    </a:lnTo>
                    <a:lnTo>
                      <a:pt x="356" y="414"/>
                    </a:lnTo>
                    <a:lnTo>
                      <a:pt x="431" y="366"/>
                    </a:lnTo>
                    <a:lnTo>
                      <a:pt x="431" y="366"/>
                    </a:lnTo>
                    <a:lnTo>
                      <a:pt x="384" y="299"/>
                    </a:lnTo>
                    <a:lnTo>
                      <a:pt x="362" y="271"/>
                    </a:lnTo>
                    <a:lnTo>
                      <a:pt x="340" y="244"/>
                    </a:lnTo>
                    <a:lnTo>
                      <a:pt x="340" y="244"/>
                    </a:lnTo>
                    <a:lnTo>
                      <a:pt x="271" y="291"/>
                    </a:lnTo>
                    <a:lnTo>
                      <a:pt x="271" y="29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070" name="Rectangle 77">
                <a:extLst>
                  <a:ext uri="{FF2B5EF4-FFF2-40B4-BE49-F238E27FC236}">
                    <a16:creationId xmlns="" xmlns:a16="http://schemas.microsoft.com/office/drawing/2014/main" id="{4D42F338-C99E-4583-A10F-833645293E7D}"/>
                  </a:ext>
                </a:extLst>
              </p:cNvPr>
              <p:cNvSpPr>
                <a:spLocks noChangeArrowheads="1"/>
              </p:cNvSpPr>
              <p:nvPr/>
            </p:nvSpPr>
            <p:spPr bwMode="auto">
              <a:xfrm>
                <a:off x="33286" y="-2374"/>
                <a:ext cx="358"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6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71" name="Rectangle 78">
                <a:extLst>
                  <a:ext uri="{FF2B5EF4-FFF2-40B4-BE49-F238E27FC236}">
                    <a16:creationId xmlns="" xmlns:a16="http://schemas.microsoft.com/office/drawing/2014/main" id="{4BC3D868-EA06-48CF-AD4C-9D333A29F40D}"/>
                  </a:ext>
                </a:extLst>
              </p:cNvPr>
              <p:cNvSpPr>
                <a:spLocks noChangeArrowheads="1"/>
              </p:cNvSpPr>
              <p:nvPr/>
            </p:nvSpPr>
            <p:spPr bwMode="auto">
              <a:xfrm>
                <a:off x="33797" y="-2374"/>
                <a:ext cx="6042"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6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赤外線をレンズで集光し</a:t>
                </a:r>
                <a:endParaRPr kumimoji="0" lang="ja-JP" altLang="en-US" sz="1800" b="0" i="0" u="none" strike="noStrike" cap="none" normalizeH="0" baseline="0" dirty="0">
                  <a:ln>
                    <a:noFill/>
                  </a:ln>
                  <a:solidFill>
                    <a:schemeClr val="tx1"/>
                  </a:solidFill>
                  <a:effectLst/>
                </a:endParaRPr>
              </a:p>
            </p:txBody>
          </p:sp>
          <p:sp>
            <p:nvSpPr>
              <p:cNvPr id="1072" name="Rectangle 79">
                <a:extLst>
                  <a:ext uri="{FF2B5EF4-FFF2-40B4-BE49-F238E27FC236}">
                    <a16:creationId xmlns="" xmlns:a16="http://schemas.microsoft.com/office/drawing/2014/main" id="{D69B4FAC-E72B-46ED-B4D7-0571504AE361}"/>
                  </a:ext>
                </a:extLst>
              </p:cNvPr>
              <p:cNvSpPr>
                <a:spLocks noChangeArrowheads="1"/>
              </p:cNvSpPr>
              <p:nvPr/>
            </p:nvSpPr>
            <p:spPr bwMode="auto">
              <a:xfrm>
                <a:off x="33126" y="-1725"/>
                <a:ext cx="549"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6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a:t>
                </a:r>
                <a:endParaRPr kumimoji="0" lang="ja-JP" altLang="en-US" sz="1800" b="0" i="0" u="none" strike="noStrike" cap="none" normalizeH="0" baseline="0" dirty="0">
                  <a:ln>
                    <a:noFill/>
                  </a:ln>
                  <a:solidFill>
                    <a:schemeClr val="tx1"/>
                  </a:solidFill>
                  <a:effectLst/>
                </a:endParaRPr>
              </a:p>
            </p:txBody>
          </p:sp>
          <p:sp>
            <p:nvSpPr>
              <p:cNvPr id="1073" name="Rectangle 80">
                <a:extLst>
                  <a:ext uri="{FF2B5EF4-FFF2-40B4-BE49-F238E27FC236}">
                    <a16:creationId xmlns="" xmlns:a16="http://schemas.microsoft.com/office/drawing/2014/main" id="{1497E2E5-E652-4AB4-8BC5-30A6C10B031B}"/>
                  </a:ext>
                </a:extLst>
              </p:cNvPr>
              <p:cNvSpPr>
                <a:spLocks noChangeArrowheads="1"/>
              </p:cNvSpPr>
              <p:nvPr/>
            </p:nvSpPr>
            <p:spPr bwMode="auto">
              <a:xfrm>
                <a:off x="33827" y="-1725"/>
                <a:ext cx="544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6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2×2</a:t>
                </a:r>
                <a:r>
                  <a:rPr kumimoji="0" lang="ja-JP" altLang="en-US" sz="6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の焦電素子で検知</a:t>
                </a:r>
                <a:endParaRPr kumimoji="0" lang="ja-JP" altLang="en-US" sz="1800" b="0" i="0" u="none" strike="noStrike" cap="none" normalizeH="0" baseline="0" dirty="0">
                  <a:ln>
                    <a:noFill/>
                  </a:ln>
                  <a:solidFill>
                    <a:schemeClr val="tx1"/>
                  </a:solidFill>
                  <a:effectLst/>
                </a:endParaRPr>
              </a:p>
            </p:txBody>
          </p:sp>
          <p:sp>
            <p:nvSpPr>
              <p:cNvPr id="1074" name="Rectangle 81">
                <a:extLst>
                  <a:ext uri="{FF2B5EF4-FFF2-40B4-BE49-F238E27FC236}">
                    <a16:creationId xmlns="" xmlns:a16="http://schemas.microsoft.com/office/drawing/2014/main" id="{41B36498-AA49-4A46-B868-F9BE61FEA7C3}"/>
                  </a:ext>
                </a:extLst>
              </p:cNvPr>
              <p:cNvSpPr>
                <a:spLocks noChangeArrowheads="1"/>
              </p:cNvSpPr>
              <p:nvPr/>
            </p:nvSpPr>
            <p:spPr bwMode="auto">
              <a:xfrm>
                <a:off x="-9770" y="11635"/>
                <a:ext cx="12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75" name="Rectangle 82">
                <a:extLst>
                  <a:ext uri="{FF2B5EF4-FFF2-40B4-BE49-F238E27FC236}">
                    <a16:creationId xmlns="" xmlns:a16="http://schemas.microsoft.com/office/drawing/2014/main" id="{139D14C3-2444-4795-AA66-D0F216216CFA}"/>
                  </a:ext>
                </a:extLst>
              </p:cNvPr>
              <p:cNvSpPr>
                <a:spLocks noChangeArrowheads="1"/>
              </p:cNvSpPr>
              <p:nvPr/>
            </p:nvSpPr>
            <p:spPr bwMode="auto">
              <a:xfrm>
                <a:off x="-9562" y="11516"/>
                <a:ext cx="8339"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1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ジェスチャーでスマートフォン操作のように</a:t>
                </a:r>
                <a:r>
                  <a:rPr kumimoji="0" lang="en-US" altLang="ja-JP" sz="51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76" name="Rectangle 83">
                <a:extLst>
                  <a:ext uri="{FF2B5EF4-FFF2-40B4-BE49-F238E27FC236}">
                    <a16:creationId xmlns="" xmlns:a16="http://schemas.microsoft.com/office/drawing/2014/main" id="{786A5E9C-9534-4281-AA14-F25884F1B09B}"/>
                  </a:ext>
                </a:extLst>
              </p:cNvPr>
              <p:cNvSpPr>
                <a:spLocks noChangeArrowheads="1"/>
              </p:cNvSpPr>
              <p:nvPr/>
            </p:nvSpPr>
            <p:spPr bwMode="auto">
              <a:xfrm>
                <a:off x="-9855" y="12001"/>
                <a:ext cx="4364"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1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感覚的に操作が可能．</a:t>
                </a:r>
                <a:endParaRPr kumimoji="0" lang="ja-JP" altLang="en-US" sz="1800" b="0" i="0" u="none" strike="noStrike" cap="none" normalizeH="0" baseline="0" dirty="0">
                  <a:ln>
                    <a:noFill/>
                  </a:ln>
                  <a:solidFill>
                    <a:schemeClr val="tx1"/>
                  </a:solidFill>
                  <a:effectLst/>
                </a:endParaRPr>
              </a:p>
            </p:txBody>
          </p:sp>
          <p:sp>
            <p:nvSpPr>
              <p:cNvPr id="1077" name="Rectangle 84">
                <a:extLst>
                  <a:ext uri="{FF2B5EF4-FFF2-40B4-BE49-F238E27FC236}">
                    <a16:creationId xmlns="" xmlns:a16="http://schemas.microsoft.com/office/drawing/2014/main" id="{BCD5E4F5-2750-44AE-A5FF-BFD00BF691AF}"/>
                  </a:ext>
                </a:extLst>
              </p:cNvPr>
              <p:cNvSpPr>
                <a:spLocks noChangeArrowheads="1"/>
              </p:cNvSpPr>
              <p:nvPr/>
            </p:nvSpPr>
            <p:spPr bwMode="auto">
              <a:xfrm>
                <a:off x="-9107" y="10327"/>
                <a:ext cx="12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78" name="Rectangle 85">
                <a:extLst>
                  <a:ext uri="{FF2B5EF4-FFF2-40B4-BE49-F238E27FC236}">
                    <a16:creationId xmlns="" xmlns:a16="http://schemas.microsoft.com/office/drawing/2014/main" id="{5538985D-FA8C-471C-91DF-35C37A87E944}"/>
                  </a:ext>
                </a:extLst>
              </p:cNvPr>
              <p:cNvSpPr>
                <a:spLocks noChangeArrowheads="1"/>
              </p:cNvSpPr>
              <p:nvPr/>
            </p:nvSpPr>
            <p:spPr bwMode="auto">
              <a:xfrm>
                <a:off x="-8899" y="10208"/>
                <a:ext cx="8240"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1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操作スイッチまでの移動が不要なスイッチ．</a:t>
                </a:r>
                <a:endParaRPr kumimoji="0" lang="ja-JP" altLang="en-US" sz="1800" b="0" i="0" u="none" strike="noStrike" cap="none" normalizeH="0" baseline="0" dirty="0">
                  <a:ln>
                    <a:noFill/>
                  </a:ln>
                  <a:solidFill>
                    <a:schemeClr val="tx1"/>
                  </a:solidFill>
                  <a:effectLst/>
                </a:endParaRPr>
              </a:p>
            </p:txBody>
          </p:sp>
          <p:sp>
            <p:nvSpPr>
              <p:cNvPr id="1079" name="Rectangle 86">
                <a:extLst>
                  <a:ext uri="{FF2B5EF4-FFF2-40B4-BE49-F238E27FC236}">
                    <a16:creationId xmlns="" xmlns:a16="http://schemas.microsoft.com/office/drawing/2014/main" id="{7C8C2449-53BB-494B-BB7A-DBE152FC7341}"/>
                  </a:ext>
                </a:extLst>
              </p:cNvPr>
              <p:cNvSpPr>
                <a:spLocks noChangeArrowheads="1"/>
              </p:cNvSpPr>
              <p:nvPr/>
            </p:nvSpPr>
            <p:spPr bwMode="auto">
              <a:xfrm>
                <a:off x="33490" y="13274"/>
                <a:ext cx="3087"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増幅回路設計</a:t>
                </a:r>
                <a:endParaRPr kumimoji="0" lang="ja-JP" altLang="en-US" sz="1800" b="0" i="0" u="none" strike="noStrike" cap="none" normalizeH="0" baseline="0" dirty="0">
                  <a:ln>
                    <a:noFill/>
                  </a:ln>
                  <a:solidFill>
                    <a:schemeClr val="tx1"/>
                  </a:solidFill>
                  <a:effectLst/>
                </a:endParaRPr>
              </a:p>
            </p:txBody>
          </p:sp>
          <p:sp>
            <p:nvSpPr>
              <p:cNvPr id="1080" name="Rectangle 87">
                <a:extLst>
                  <a:ext uri="{FF2B5EF4-FFF2-40B4-BE49-F238E27FC236}">
                    <a16:creationId xmlns="" xmlns:a16="http://schemas.microsoft.com/office/drawing/2014/main" id="{6EA1E40A-923F-436B-B426-BB3BBBAC931E}"/>
                  </a:ext>
                </a:extLst>
              </p:cNvPr>
              <p:cNvSpPr>
                <a:spLocks noChangeArrowheads="1"/>
              </p:cNvSpPr>
              <p:nvPr/>
            </p:nvSpPr>
            <p:spPr bwMode="auto">
              <a:xfrm>
                <a:off x="33490" y="15717"/>
                <a:ext cx="5753"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光学設計光学レンズ選定と</a:t>
                </a:r>
                <a:endParaRPr kumimoji="0" lang="ja-JP" altLang="en-US" sz="1800" b="0" i="0" u="none" strike="noStrike" cap="none" normalizeH="0" baseline="0" dirty="0">
                  <a:ln>
                    <a:noFill/>
                  </a:ln>
                  <a:solidFill>
                    <a:schemeClr val="tx1"/>
                  </a:solidFill>
                  <a:effectLst/>
                </a:endParaRPr>
              </a:p>
            </p:txBody>
          </p:sp>
          <p:sp>
            <p:nvSpPr>
              <p:cNvPr id="1081" name="Rectangle 88">
                <a:extLst>
                  <a:ext uri="{FF2B5EF4-FFF2-40B4-BE49-F238E27FC236}">
                    <a16:creationId xmlns="" xmlns:a16="http://schemas.microsoft.com/office/drawing/2014/main" id="{EE7FA04A-2E5E-4E85-B4E8-5EECD1EE62CF}"/>
                  </a:ext>
                </a:extLst>
              </p:cNvPr>
              <p:cNvSpPr>
                <a:spLocks noChangeArrowheads="1"/>
              </p:cNvSpPr>
              <p:nvPr/>
            </p:nvSpPr>
            <p:spPr bwMode="auto">
              <a:xfrm>
                <a:off x="39139" y="15717"/>
                <a:ext cx="297"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C</a:t>
                </a:r>
                <a:endParaRPr kumimoji="0" lang="ja-JP" altLang="en-US" sz="1800" b="0" i="0" u="none" strike="noStrike" cap="none" normalizeH="0" baseline="0" dirty="0">
                  <a:ln>
                    <a:noFill/>
                  </a:ln>
                  <a:solidFill>
                    <a:schemeClr val="tx1"/>
                  </a:solidFill>
                  <a:effectLst/>
                </a:endParaRPr>
              </a:p>
            </p:txBody>
          </p:sp>
          <p:sp>
            <p:nvSpPr>
              <p:cNvPr id="1082" name="Rectangle 89">
                <a:extLst>
                  <a:ext uri="{FF2B5EF4-FFF2-40B4-BE49-F238E27FC236}">
                    <a16:creationId xmlns="" xmlns:a16="http://schemas.microsoft.com/office/drawing/2014/main" id="{839C2272-1F5F-43C8-8F83-78BDBF37868B}"/>
                  </a:ext>
                </a:extLst>
              </p:cNvPr>
              <p:cNvSpPr>
                <a:spLocks noChangeArrowheads="1"/>
              </p:cNvSpPr>
              <p:nvPr/>
            </p:nvSpPr>
            <p:spPr bwMode="auto">
              <a:xfrm>
                <a:off x="39424" y="15717"/>
                <a:ext cx="363"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O</a:t>
                </a:r>
                <a:endParaRPr kumimoji="0" lang="ja-JP" altLang="en-US" sz="1800" b="0" i="0" u="none" strike="noStrike" cap="none" normalizeH="0" baseline="0" dirty="0">
                  <a:ln>
                    <a:noFill/>
                  </a:ln>
                  <a:solidFill>
                    <a:schemeClr val="tx1"/>
                  </a:solidFill>
                  <a:effectLst/>
                </a:endParaRPr>
              </a:p>
            </p:txBody>
          </p:sp>
          <p:sp>
            <p:nvSpPr>
              <p:cNvPr id="1083" name="Rectangle 90">
                <a:extLst>
                  <a:ext uri="{FF2B5EF4-FFF2-40B4-BE49-F238E27FC236}">
                    <a16:creationId xmlns="" xmlns:a16="http://schemas.microsoft.com/office/drawing/2014/main" id="{90405B54-9E86-402E-A33A-6DA697E09571}"/>
                  </a:ext>
                </a:extLst>
              </p:cNvPr>
              <p:cNvSpPr>
                <a:spLocks noChangeArrowheads="1"/>
              </p:cNvSpPr>
              <p:nvPr/>
            </p:nvSpPr>
            <p:spPr bwMode="auto">
              <a:xfrm>
                <a:off x="39780" y="15717"/>
                <a:ext cx="338"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D</a:t>
                </a:r>
                <a:endParaRPr kumimoji="0" lang="ja-JP" altLang="en-US" sz="1800" b="0" i="0" u="none" strike="noStrike" cap="none" normalizeH="0" baseline="0" dirty="0">
                  <a:ln>
                    <a:noFill/>
                  </a:ln>
                  <a:solidFill>
                    <a:schemeClr val="tx1"/>
                  </a:solidFill>
                  <a:effectLst/>
                </a:endParaRPr>
              </a:p>
            </p:txBody>
          </p:sp>
          <p:sp>
            <p:nvSpPr>
              <p:cNvPr id="1084" name="Rectangle 91">
                <a:extLst>
                  <a:ext uri="{FF2B5EF4-FFF2-40B4-BE49-F238E27FC236}">
                    <a16:creationId xmlns="" xmlns:a16="http://schemas.microsoft.com/office/drawing/2014/main" id="{37EE7D3B-3D67-46F8-9C26-8DB850762DD3}"/>
                  </a:ext>
                </a:extLst>
              </p:cNvPr>
              <p:cNvSpPr>
                <a:spLocks noChangeArrowheads="1"/>
              </p:cNvSpPr>
              <p:nvPr/>
            </p:nvSpPr>
            <p:spPr bwMode="auto">
              <a:xfrm>
                <a:off x="40114" y="15717"/>
                <a:ext cx="244"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E</a:t>
                </a:r>
                <a:endParaRPr kumimoji="0" lang="ja-JP" altLang="en-US" sz="1800" b="0" i="0" u="none" strike="noStrike" cap="none" normalizeH="0" baseline="0" dirty="0">
                  <a:ln>
                    <a:noFill/>
                  </a:ln>
                  <a:solidFill>
                    <a:schemeClr val="tx1"/>
                  </a:solidFill>
                  <a:effectLst/>
                </a:endParaRPr>
              </a:p>
            </p:txBody>
          </p:sp>
          <p:sp>
            <p:nvSpPr>
              <p:cNvPr id="1085" name="Rectangle 92">
                <a:extLst>
                  <a:ext uri="{FF2B5EF4-FFF2-40B4-BE49-F238E27FC236}">
                    <a16:creationId xmlns="" xmlns:a16="http://schemas.microsoft.com/office/drawing/2014/main" id="{47B94AAA-572D-4707-B4D5-E66CE7D5D84D}"/>
                  </a:ext>
                </a:extLst>
              </p:cNvPr>
              <p:cNvSpPr>
                <a:spLocks noChangeArrowheads="1"/>
              </p:cNvSpPr>
              <p:nvPr/>
            </p:nvSpPr>
            <p:spPr bwMode="auto">
              <a:xfrm>
                <a:off x="40354" y="15717"/>
                <a:ext cx="2666"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Ⅴ</a:t>
                </a:r>
                <a:r>
                  <a:rPr kumimoji="0" lang="ja-JP" altLang="en-US" sz="5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による解析</a:t>
                </a:r>
                <a:endParaRPr kumimoji="0" lang="ja-JP" altLang="en-US" sz="1800" b="0" i="0" u="none" strike="noStrike" cap="none" normalizeH="0" baseline="0" dirty="0">
                  <a:ln>
                    <a:noFill/>
                  </a:ln>
                  <a:solidFill>
                    <a:schemeClr val="tx1"/>
                  </a:solidFill>
                  <a:effectLst/>
                </a:endParaRPr>
              </a:p>
            </p:txBody>
          </p:sp>
          <p:sp>
            <p:nvSpPr>
              <p:cNvPr id="1086" name="Rectangle 93">
                <a:extLst>
                  <a:ext uri="{FF2B5EF4-FFF2-40B4-BE49-F238E27FC236}">
                    <a16:creationId xmlns="" xmlns:a16="http://schemas.microsoft.com/office/drawing/2014/main" id="{AAF6056C-1435-49AD-85B0-6A0FC5CC35A0}"/>
                  </a:ext>
                </a:extLst>
              </p:cNvPr>
              <p:cNvSpPr>
                <a:spLocks noChangeArrowheads="1"/>
              </p:cNvSpPr>
              <p:nvPr/>
            </p:nvSpPr>
            <p:spPr bwMode="auto">
              <a:xfrm>
                <a:off x="33255" y="8568"/>
                <a:ext cx="7974"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プログラミング設計ジェスチャによる</a:t>
                </a:r>
                <a:endParaRPr kumimoji="0" lang="ja-JP" altLang="en-US" sz="1800" b="0" i="0" u="none" strike="noStrike" cap="none" normalizeH="0" baseline="0" dirty="0">
                  <a:ln>
                    <a:noFill/>
                  </a:ln>
                  <a:solidFill>
                    <a:schemeClr val="tx1"/>
                  </a:solidFill>
                  <a:effectLst/>
                </a:endParaRPr>
              </a:p>
            </p:txBody>
          </p:sp>
          <p:sp>
            <p:nvSpPr>
              <p:cNvPr id="1087" name="Rectangle 94">
                <a:extLst>
                  <a:ext uri="{FF2B5EF4-FFF2-40B4-BE49-F238E27FC236}">
                    <a16:creationId xmlns="" xmlns:a16="http://schemas.microsoft.com/office/drawing/2014/main" id="{D366E687-11FD-439C-80D5-3ABBE587A408}"/>
                  </a:ext>
                </a:extLst>
              </p:cNvPr>
              <p:cNvSpPr>
                <a:spLocks noChangeArrowheads="1"/>
              </p:cNvSpPr>
              <p:nvPr/>
            </p:nvSpPr>
            <p:spPr bwMode="auto">
              <a:xfrm>
                <a:off x="33126" y="9092"/>
                <a:ext cx="3635" cy="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入力信号で調光</a:t>
                </a:r>
                <a:endParaRPr kumimoji="0" lang="ja-JP" altLang="en-US" sz="1800" b="0" i="0" u="none" strike="noStrike" cap="none" normalizeH="0" baseline="0" dirty="0">
                  <a:ln>
                    <a:noFill/>
                  </a:ln>
                  <a:solidFill>
                    <a:schemeClr val="tx1"/>
                  </a:solidFill>
                  <a:effectLst/>
                </a:endParaRPr>
              </a:p>
            </p:txBody>
          </p:sp>
          <p:sp>
            <p:nvSpPr>
              <p:cNvPr id="1089" name="Rectangle 95">
                <a:extLst>
                  <a:ext uri="{FF2B5EF4-FFF2-40B4-BE49-F238E27FC236}">
                    <a16:creationId xmlns="" xmlns:a16="http://schemas.microsoft.com/office/drawing/2014/main" id="{BA56938F-3F34-43F8-B1DD-8399A7C140E6}"/>
                  </a:ext>
                </a:extLst>
              </p:cNvPr>
              <p:cNvSpPr>
                <a:spLocks noChangeArrowheads="1"/>
              </p:cNvSpPr>
              <p:nvPr/>
            </p:nvSpPr>
            <p:spPr bwMode="auto">
              <a:xfrm>
                <a:off x="-4418" y="12512"/>
                <a:ext cx="12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90" name="Rectangle 96">
                <a:extLst>
                  <a:ext uri="{FF2B5EF4-FFF2-40B4-BE49-F238E27FC236}">
                    <a16:creationId xmlns="" xmlns:a16="http://schemas.microsoft.com/office/drawing/2014/main" id="{C470D1E5-6D35-42A6-96CF-AF2F6EC567CC}"/>
                  </a:ext>
                </a:extLst>
              </p:cNvPr>
              <p:cNvSpPr>
                <a:spLocks noChangeArrowheads="1"/>
              </p:cNvSpPr>
              <p:nvPr/>
            </p:nvSpPr>
            <p:spPr bwMode="auto">
              <a:xfrm>
                <a:off x="-4209" y="12393"/>
                <a:ext cx="4120"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1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遠距離から操作可能．</a:t>
                </a:r>
                <a:endParaRPr kumimoji="0" lang="ja-JP" altLang="en-US" sz="1800" b="0" i="0" u="none" strike="noStrike" cap="none" normalizeH="0" baseline="0" dirty="0">
                  <a:ln>
                    <a:noFill/>
                  </a:ln>
                  <a:solidFill>
                    <a:schemeClr val="tx1"/>
                  </a:solidFill>
                  <a:effectLst/>
                </a:endParaRPr>
              </a:p>
            </p:txBody>
          </p:sp>
          <p:sp>
            <p:nvSpPr>
              <p:cNvPr id="1091" name="Rectangle 97">
                <a:extLst>
                  <a:ext uri="{FF2B5EF4-FFF2-40B4-BE49-F238E27FC236}">
                    <a16:creationId xmlns="" xmlns:a16="http://schemas.microsoft.com/office/drawing/2014/main" id="{9F14D24A-1B24-425C-BA94-7404588DDDDB}"/>
                  </a:ext>
                </a:extLst>
              </p:cNvPr>
              <p:cNvSpPr>
                <a:spLocks noChangeArrowheads="1"/>
              </p:cNvSpPr>
              <p:nvPr/>
            </p:nvSpPr>
            <p:spPr bwMode="auto">
              <a:xfrm>
                <a:off x="-11567" y="6426"/>
                <a:ext cx="358"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6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92" name="Rectangle 98">
                <a:extLst>
                  <a:ext uri="{FF2B5EF4-FFF2-40B4-BE49-F238E27FC236}">
                    <a16:creationId xmlns="" xmlns:a16="http://schemas.microsoft.com/office/drawing/2014/main" id="{59547162-8A47-4709-95B4-564D95649642}"/>
                  </a:ext>
                </a:extLst>
              </p:cNvPr>
              <p:cNvSpPr>
                <a:spLocks noChangeArrowheads="1"/>
              </p:cNvSpPr>
              <p:nvPr/>
            </p:nvSpPr>
            <p:spPr bwMode="auto">
              <a:xfrm>
                <a:off x="-11056" y="6426"/>
                <a:ext cx="10437"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6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生活機会に合わせた調光が求められている</a:t>
                </a:r>
                <a:endParaRPr kumimoji="0" lang="ja-JP" altLang="en-US" sz="1800" b="0" i="0" u="none" strike="noStrike" cap="none" normalizeH="0" baseline="0" dirty="0">
                  <a:ln>
                    <a:noFill/>
                  </a:ln>
                  <a:solidFill>
                    <a:schemeClr val="tx1"/>
                  </a:solidFill>
                  <a:effectLst/>
                </a:endParaRPr>
              </a:p>
            </p:txBody>
          </p:sp>
          <p:sp>
            <p:nvSpPr>
              <p:cNvPr id="1093" name="Rectangle 99">
                <a:extLst>
                  <a:ext uri="{FF2B5EF4-FFF2-40B4-BE49-F238E27FC236}">
                    <a16:creationId xmlns="" xmlns:a16="http://schemas.microsoft.com/office/drawing/2014/main" id="{092C8A01-8F63-4414-A991-38A619CD1396}"/>
                  </a:ext>
                </a:extLst>
              </p:cNvPr>
              <p:cNvSpPr>
                <a:spLocks noChangeArrowheads="1"/>
              </p:cNvSpPr>
              <p:nvPr/>
            </p:nvSpPr>
            <p:spPr bwMode="auto">
              <a:xfrm>
                <a:off x="-5220" y="7105"/>
                <a:ext cx="113"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94" name="Rectangle 100">
                <a:extLst>
                  <a:ext uri="{FF2B5EF4-FFF2-40B4-BE49-F238E27FC236}">
                    <a16:creationId xmlns="" xmlns:a16="http://schemas.microsoft.com/office/drawing/2014/main" id="{7018B484-D28E-4C1A-9033-CC2FEAC796EA}"/>
                  </a:ext>
                </a:extLst>
              </p:cNvPr>
              <p:cNvSpPr>
                <a:spLocks noChangeArrowheads="1"/>
              </p:cNvSpPr>
              <p:nvPr/>
            </p:nvSpPr>
            <p:spPr bwMode="auto">
              <a:xfrm>
                <a:off x="-4976" y="7105"/>
                <a:ext cx="549"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40</a:t>
                </a:r>
                <a:endParaRPr kumimoji="0" lang="ja-JP" altLang="en-US" sz="1800" b="0" i="0" u="none" strike="noStrike" cap="none" normalizeH="0" baseline="0" dirty="0">
                  <a:ln>
                    <a:noFill/>
                  </a:ln>
                  <a:solidFill>
                    <a:schemeClr val="tx1"/>
                  </a:solidFill>
                  <a:effectLst/>
                </a:endParaRPr>
              </a:p>
            </p:txBody>
          </p:sp>
          <p:sp>
            <p:nvSpPr>
              <p:cNvPr id="1095" name="Rectangle 101">
                <a:extLst>
                  <a:ext uri="{FF2B5EF4-FFF2-40B4-BE49-F238E27FC236}">
                    <a16:creationId xmlns="" xmlns:a16="http://schemas.microsoft.com/office/drawing/2014/main" id="{4E935F61-D81F-41A9-90B3-666D1412F9B8}"/>
                  </a:ext>
                </a:extLst>
              </p:cNvPr>
              <p:cNvSpPr>
                <a:spLocks noChangeArrowheads="1"/>
              </p:cNvSpPr>
              <p:nvPr/>
            </p:nvSpPr>
            <p:spPr bwMode="auto">
              <a:xfrm>
                <a:off x="-4434" y="7105"/>
                <a:ext cx="3280"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倍の寿命を持つ</a:t>
                </a:r>
                <a:endParaRPr kumimoji="0" lang="ja-JP" altLang="en-US" sz="1800" b="0" i="0" u="none" strike="noStrike" cap="none" normalizeH="0" baseline="0" dirty="0">
                  <a:ln>
                    <a:noFill/>
                  </a:ln>
                  <a:solidFill>
                    <a:schemeClr val="tx1"/>
                  </a:solidFill>
                  <a:effectLst/>
                </a:endParaRPr>
              </a:p>
            </p:txBody>
          </p:sp>
          <p:sp>
            <p:nvSpPr>
              <p:cNvPr id="1096" name="Rectangle 102">
                <a:extLst>
                  <a:ext uri="{FF2B5EF4-FFF2-40B4-BE49-F238E27FC236}">
                    <a16:creationId xmlns="" xmlns:a16="http://schemas.microsoft.com/office/drawing/2014/main" id="{328AFCCF-22F9-4336-A63C-F58D9078B78A}"/>
                  </a:ext>
                </a:extLst>
              </p:cNvPr>
              <p:cNvSpPr>
                <a:spLocks noChangeArrowheads="1"/>
              </p:cNvSpPr>
              <p:nvPr/>
            </p:nvSpPr>
            <p:spPr bwMode="auto">
              <a:xfrm>
                <a:off x="-4769" y="5887"/>
                <a:ext cx="113"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97" name="Rectangle 103">
                <a:extLst>
                  <a:ext uri="{FF2B5EF4-FFF2-40B4-BE49-F238E27FC236}">
                    <a16:creationId xmlns="" xmlns:a16="http://schemas.microsoft.com/office/drawing/2014/main" id="{EA911A7E-BE32-4C1C-AA1B-8116033CCA42}"/>
                  </a:ext>
                </a:extLst>
              </p:cNvPr>
              <p:cNvSpPr>
                <a:spLocks noChangeArrowheads="1"/>
              </p:cNvSpPr>
              <p:nvPr/>
            </p:nvSpPr>
            <p:spPr bwMode="auto">
              <a:xfrm>
                <a:off x="-4525" y="5887"/>
                <a:ext cx="3748"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調光の機会が増加</a:t>
                </a:r>
                <a:endParaRPr kumimoji="0" lang="ja-JP" altLang="en-US" sz="1800" b="0" i="0" u="none" strike="noStrike" cap="none" normalizeH="0" baseline="0" dirty="0">
                  <a:ln>
                    <a:noFill/>
                  </a:ln>
                  <a:solidFill>
                    <a:schemeClr val="tx1"/>
                  </a:solidFill>
                  <a:effectLst/>
                </a:endParaRPr>
              </a:p>
            </p:txBody>
          </p:sp>
          <p:sp>
            <p:nvSpPr>
              <p:cNvPr id="1098" name="Rectangle 104">
                <a:extLst>
                  <a:ext uri="{FF2B5EF4-FFF2-40B4-BE49-F238E27FC236}">
                    <a16:creationId xmlns="" xmlns:a16="http://schemas.microsoft.com/office/drawing/2014/main" id="{CABD8D61-8AF0-4972-8991-6016AD1364C3}"/>
                  </a:ext>
                </a:extLst>
              </p:cNvPr>
              <p:cNvSpPr>
                <a:spLocks noChangeArrowheads="1"/>
              </p:cNvSpPr>
              <p:nvPr/>
            </p:nvSpPr>
            <p:spPr bwMode="auto">
              <a:xfrm>
                <a:off x="3009" y="-2682"/>
                <a:ext cx="842"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7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a:t>
                </a:r>
                <a:r>
                  <a:rPr kumimoji="0" lang="en-US" altLang="ja-JP" sz="7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099" name="Freeform 105">
                <a:extLst>
                  <a:ext uri="{FF2B5EF4-FFF2-40B4-BE49-F238E27FC236}">
                    <a16:creationId xmlns="" xmlns:a16="http://schemas.microsoft.com/office/drawing/2014/main" id="{88D08777-D234-484A-9FB8-26FDE1644BA2}"/>
                  </a:ext>
                </a:extLst>
              </p:cNvPr>
              <p:cNvSpPr>
                <a:spLocks/>
              </p:cNvSpPr>
              <p:nvPr/>
            </p:nvSpPr>
            <p:spPr bwMode="auto">
              <a:xfrm>
                <a:off x="33439" y="10040"/>
                <a:ext cx="3736" cy="889"/>
              </a:xfrm>
              <a:custGeom>
                <a:avLst/>
                <a:gdLst>
                  <a:gd name="T0" fmla="*/ 3736 w 3736"/>
                  <a:gd name="T1" fmla="*/ 889 h 889"/>
                  <a:gd name="T2" fmla="*/ 0 w 3736"/>
                  <a:gd name="T3" fmla="*/ 889 h 889"/>
                  <a:gd name="T4" fmla="*/ 0 w 3736"/>
                  <a:gd name="T5" fmla="*/ 0 h 889"/>
                  <a:gd name="T6" fmla="*/ 3736 w 3736"/>
                  <a:gd name="T7" fmla="*/ 0 h 889"/>
                  <a:gd name="T8" fmla="*/ 3736 w 3736"/>
                  <a:gd name="T9" fmla="*/ 889 h 889"/>
                  <a:gd name="T10" fmla="*/ 3736 w 3736"/>
                  <a:gd name="T11" fmla="*/ 889 h 889"/>
                </a:gdLst>
                <a:ahLst/>
                <a:cxnLst>
                  <a:cxn ang="0">
                    <a:pos x="T0" y="T1"/>
                  </a:cxn>
                  <a:cxn ang="0">
                    <a:pos x="T2" y="T3"/>
                  </a:cxn>
                  <a:cxn ang="0">
                    <a:pos x="T4" y="T5"/>
                  </a:cxn>
                  <a:cxn ang="0">
                    <a:pos x="T6" y="T7"/>
                  </a:cxn>
                  <a:cxn ang="0">
                    <a:pos x="T8" y="T9"/>
                  </a:cxn>
                  <a:cxn ang="0">
                    <a:pos x="T10" y="T11"/>
                  </a:cxn>
                </a:cxnLst>
                <a:rect l="0" t="0" r="r" b="b"/>
                <a:pathLst>
                  <a:path w="3736" h="889">
                    <a:moveTo>
                      <a:pt x="3736" y="889"/>
                    </a:moveTo>
                    <a:lnTo>
                      <a:pt x="0" y="889"/>
                    </a:lnTo>
                    <a:lnTo>
                      <a:pt x="0" y="0"/>
                    </a:lnTo>
                    <a:lnTo>
                      <a:pt x="3736" y="0"/>
                    </a:lnTo>
                    <a:lnTo>
                      <a:pt x="3736" y="889"/>
                    </a:lnTo>
                    <a:lnTo>
                      <a:pt x="3736" y="88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00" name="Rectangle 106">
                <a:extLst>
                  <a:ext uri="{FF2B5EF4-FFF2-40B4-BE49-F238E27FC236}">
                    <a16:creationId xmlns="" xmlns:a16="http://schemas.microsoft.com/office/drawing/2014/main" id="{8E3EE0E8-9F4F-4D41-8FAA-E4FFCD8AD1B3}"/>
                  </a:ext>
                </a:extLst>
              </p:cNvPr>
              <p:cNvSpPr>
                <a:spLocks noChangeArrowheads="1"/>
              </p:cNvSpPr>
              <p:nvPr/>
            </p:nvSpPr>
            <p:spPr bwMode="auto">
              <a:xfrm>
                <a:off x="33205" y="11610"/>
                <a:ext cx="38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78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5</a:t>
                </a:r>
                <a:endParaRPr kumimoji="0" lang="ja-JP" altLang="en-US" sz="1800" b="0" i="0" u="none" strike="noStrike" cap="none" normalizeH="0" baseline="0" dirty="0">
                  <a:ln>
                    <a:noFill/>
                  </a:ln>
                  <a:solidFill>
                    <a:schemeClr val="tx1"/>
                  </a:solidFill>
                  <a:effectLst/>
                </a:endParaRPr>
              </a:p>
            </p:txBody>
          </p:sp>
          <p:sp>
            <p:nvSpPr>
              <p:cNvPr id="1101" name="Rectangle 107">
                <a:extLst>
                  <a:ext uri="{FF2B5EF4-FFF2-40B4-BE49-F238E27FC236}">
                    <a16:creationId xmlns="" xmlns:a16="http://schemas.microsoft.com/office/drawing/2014/main" id="{C77A0747-A0E6-476B-95D2-700B73553D3D}"/>
                  </a:ext>
                </a:extLst>
              </p:cNvPr>
              <p:cNvSpPr>
                <a:spLocks noChangeArrowheads="1"/>
              </p:cNvSpPr>
              <p:nvPr/>
            </p:nvSpPr>
            <p:spPr bwMode="auto">
              <a:xfrm>
                <a:off x="33589" y="11604"/>
                <a:ext cx="173"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7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102" name="Rectangle 108">
                <a:extLst>
                  <a:ext uri="{FF2B5EF4-FFF2-40B4-BE49-F238E27FC236}">
                    <a16:creationId xmlns="" xmlns:a16="http://schemas.microsoft.com/office/drawing/2014/main" id="{34CADB57-3C2C-4385-94E8-D8CD4546947B}"/>
                  </a:ext>
                </a:extLst>
              </p:cNvPr>
              <p:cNvSpPr>
                <a:spLocks noChangeArrowheads="1"/>
              </p:cNvSpPr>
              <p:nvPr/>
            </p:nvSpPr>
            <p:spPr bwMode="auto">
              <a:xfrm>
                <a:off x="33759" y="11604"/>
                <a:ext cx="2604" cy="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7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設計方針</a:t>
                </a:r>
                <a:endParaRPr kumimoji="0" lang="ja-JP" altLang="en-US" sz="1800" b="0" i="0" u="none" strike="noStrike" cap="none" normalizeH="0" baseline="0" dirty="0">
                  <a:ln>
                    <a:noFill/>
                  </a:ln>
                  <a:solidFill>
                    <a:schemeClr val="tx1"/>
                  </a:solidFill>
                  <a:effectLst/>
                </a:endParaRPr>
              </a:p>
            </p:txBody>
          </p:sp>
          <p:sp>
            <p:nvSpPr>
              <p:cNvPr id="1103" name="Rectangle 109">
                <a:extLst>
                  <a:ext uri="{FF2B5EF4-FFF2-40B4-BE49-F238E27FC236}">
                    <a16:creationId xmlns="" xmlns:a16="http://schemas.microsoft.com/office/drawing/2014/main" id="{2E1587D1-8881-49C1-80E2-E30F070D3ACD}"/>
                  </a:ext>
                </a:extLst>
              </p:cNvPr>
              <p:cNvSpPr>
                <a:spLocks noChangeArrowheads="1"/>
              </p:cNvSpPr>
              <p:nvPr/>
            </p:nvSpPr>
            <p:spPr bwMode="auto">
              <a:xfrm>
                <a:off x="34426" y="14390"/>
                <a:ext cx="131"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7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104" name="Rectangle 110">
                <a:extLst>
                  <a:ext uri="{FF2B5EF4-FFF2-40B4-BE49-F238E27FC236}">
                    <a16:creationId xmlns="" xmlns:a16="http://schemas.microsoft.com/office/drawing/2014/main" id="{98EBE038-BA0F-472D-985E-7B7B58CE8842}"/>
                  </a:ext>
                </a:extLst>
              </p:cNvPr>
              <p:cNvSpPr>
                <a:spLocks noChangeArrowheads="1"/>
              </p:cNvSpPr>
              <p:nvPr/>
            </p:nvSpPr>
            <p:spPr bwMode="auto">
              <a:xfrm>
                <a:off x="34646" y="14396"/>
                <a:ext cx="2092"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7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増幅回路の構造</a:t>
                </a:r>
                <a:endParaRPr kumimoji="0" lang="ja-JP" altLang="en-US" sz="1800" b="0" i="0" u="none" strike="noStrike" cap="none" normalizeH="0" baseline="0" dirty="0">
                  <a:ln>
                    <a:noFill/>
                  </a:ln>
                  <a:solidFill>
                    <a:schemeClr val="tx1"/>
                  </a:solidFill>
                  <a:effectLst/>
                </a:endParaRPr>
              </a:p>
            </p:txBody>
          </p:sp>
          <p:sp>
            <p:nvSpPr>
              <p:cNvPr id="1105" name="Rectangle 111">
                <a:extLst>
                  <a:ext uri="{FF2B5EF4-FFF2-40B4-BE49-F238E27FC236}">
                    <a16:creationId xmlns="" xmlns:a16="http://schemas.microsoft.com/office/drawing/2014/main" id="{55E30009-A7BA-4593-A638-0DD6B49E4E27}"/>
                  </a:ext>
                </a:extLst>
              </p:cNvPr>
              <p:cNvSpPr>
                <a:spLocks noChangeArrowheads="1"/>
              </p:cNvSpPr>
              <p:nvPr/>
            </p:nvSpPr>
            <p:spPr bwMode="auto">
              <a:xfrm>
                <a:off x="34024" y="4338"/>
                <a:ext cx="14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0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106" name="Rectangle 112">
                <a:extLst>
                  <a:ext uri="{FF2B5EF4-FFF2-40B4-BE49-F238E27FC236}">
                    <a16:creationId xmlns="" xmlns:a16="http://schemas.microsoft.com/office/drawing/2014/main" id="{2C737B71-A3AC-4171-AFE1-6B3B88B2B3CA}"/>
                  </a:ext>
                </a:extLst>
              </p:cNvPr>
              <p:cNvSpPr>
                <a:spLocks noChangeArrowheads="1"/>
              </p:cNvSpPr>
              <p:nvPr/>
            </p:nvSpPr>
            <p:spPr bwMode="auto">
              <a:xfrm>
                <a:off x="34260" y="4347"/>
                <a:ext cx="420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焦電センサと信号増幅回路を</a:t>
                </a:r>
                <a:endParaRPr kumimoji="0" lang="ja-JP" altLang="en-US" sz="1800" b="0" i="0" u="none" strike="noStrike" cap="none" normalizeH="0" baseline="0" dirty="0">
                  <a:ln>
                    <a:noFill/>
                  </a:ln>
                  <a:solidFill>
                    <a:schemeClr val="tx1"/>
                  </a:solidFill>
                  <a:effectLst/>
                </a:endParaRPr>
              </a:p>
            </p:txBody>
          </p:sp>
          <p:sp>
            <p:nvSpPr>
              <p:cNvPr id="1107" name="Rectangle 113">
                <a:extLst>
                  <a:ext uri="{FF2B5EF4-FFF2-40B4-BE49-F238E27FC236}">
                    <a16:creationId xmlns="" xmlns:a16="http://schemas.microsoft.com/office/drawing/2014/main" id="{59516B1E-236F-420D-980B-4743DC359822}"/>
                  </a:ext>
                </a:extLst>
              </p:cNvPr>
              <p:cNvSpPr>
                <a:spLocks noChangeArrowheads="1"/>
              </p:cNvSpPr>
              <p:nvPr/>
            </p:nvSpPr>
            <p:spPr bwMode="auto">
              <a:xfrm>
                <a:off x="38559" y="4347"/>
                <a:ext cx="190"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4</a:t>
                </a:r>
                <a:endParaRPr kumimoji="0" lang="ja-JP" altLang="en-US" sz="1800" b="0" i="0" u="none" strike="noStrike" cap="none" normalizeH="0" baseline="0" dirty="0">
                  <a:ln>
                    <a:noFill/>
                  </a:ln>
                  <a:solidFill>
                    <a:schemeClr val="tx1"/>
                  </a:solidFill>
                  <a:effectLst/>
                </a:endParaRPr>
              </a:p>
            </p:txBody>
          </p:sp>
          <p:sp>
            <p:nvSpPr>
              <p:cNvPr id="1108" name="Rectangle 114">
                <a:extLst>
                  <a:ext uri="{FF2B5EF4-FFF2-40B4-BE49-F238E27FC236}">
                    <a16:creationId xmlns="" xmlns:a16="http://schemas.microsoft.com/office/drawing/2014/main" id="{767756F0-89D2-4FA6-A14C-918134861306}"/>
                  </a:ext>
                </a:extLst>
              </p:cNvPr>
              <p:cNvSpPr>
                <a:spLocks noChangeArrowheads="1"/>
              </p:cNvSpPr>
              <p:nvPr/>
            </p:nvSpPr>
            <p:spPr bwMode="auto">
              <a:xfrm>
                <a:off x="38844" y="4347"/>
                <a:ext cx="129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セット組</a:t>
                </a:r>
                <a:endParaRPr kumimoji="0" lang="ja-JP" altLang="en-US" sz="1800" b="0" i="0" u="none" strike="noStrike" cap="none" normalizeH="0" baseline="0" dirty="0">
                  <a:ln>
                    <a:noFill/>
                  </a:ln>
                  <a:solidFill>
                    <a:schemeClr val="tx1"/>
                  </a:solidFill>
                  <a:effectLst/>
                </a:endParaRPr>
              </a:p>
            </p:txBody>
          </p:sp>
          <p:sp>
            <p:nvSpPr>
              <p:cNvPr id="1109" name="Rectangle 115">
                <a:extLst>
                  <a:ext uri="{FF2B5EF4-FFF2-40B4-BE49-F238E27FC236}">
                    <a16:creationId xmlns="" xmlns:a16="http://schemas.microsoft.com/office/drawing/2014/main" id="{56762F1B-8D1C-4DDC-8043-073FB1A189A3}"/>
                  </a:ext>
                </a:extLst>
              </p:cNvPr>
              <p:cNvSpPr>
                <a:spLocks noChangeArrowheads="1"/>
              </p:cNvSpPr>
              <p:nvPr/>
            </p:nvSpPr>
            <p:spPr bwMode="auto">
              <a:xfrm>
                <a:off x="33927" y="4735"/>
                <a:ext cx="646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み合わせ，焦センサアレイを製作した．　　</a:t>
                </a:r>
                <a:endParaRPr kumimoji="0" lang="ja-JP" altLang="en-US" sz="1800" b="0" i="0" u="none" strike="noStrike" cap="none" normalizeH="0" baseline="0" dirty="0">
                  <a:ln>
                    <a:noFill/>
                  </a:ln>
                  <a:solidFill>
                    <a:schemeClr val="tx1"/>
                  </a:solidFill>
                  <a:effectLst/>
                </a:endParaRPr>
              </a:p>
            </p:txBody>
          </p:sp>
          <p:sp>
            <p:nvSpPr>
              <p:cNvPr id="1110" name="Rectangle 116">
                <a:extLst>
                  <a:ext uri="{FF2B5EF4-FFF2-40B4-BE49-F238E27FC236}">
                    <a16:creationId xmlns="" xmlns:a16="http://schemas.microsoft.com/office/drawing/2014/main" id="{11BC95C6-1605-4D9D-A407-C640E4951EF7}"/>
                  </a:ext>
                </a:extLst>
              </p:cNvPr>
              <p:cNvSpPr>
                <a:spLocks noChangeArrowheads="1"/>
              </p:cNvSpPr>
              <p:nvPr/>
            </p:nvSpPr>
            <p:spPr bwMode="auto">
              <a:xfrm>
                <a:off x="33927" y="5123"/>
                <a:ext cx="129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a:t>
                </a:r>
                <a:endParaRPr kumimoji="0" lang="ja-JP" altLang="en-US" sz="1800" b="0" i="0" u="none" strike="noStrike" cap="none" normalizeH="0" baseline="0" dirty="0">
                  <a:ln>
                    <a:noFill/>
                  </a:ln>
                  <a:solidFill>
                    <a:schemeClr val="tx1"/>
                  </a:solidFill>
                  <a:effectLst/>
                </a:endParaRPr>
              </a:p>
            </p:txBody>
          </p:sp>
          <p:sp>
            <p:nvSpPr>
              <p:cNvPr id="1111" name="Freeform 117">
                <a:extLst>
                  <a:ext uri="{FF2B5EF4-FFF2-40B4-BE49-F238E27FC236}">
                    <a16:creationId xmlns="" xmlns:a16="http://schemas.microsoft.com/office/drawing/2014/main" id="{CF572477-5E3A-450E-89E2-319160C29336}"/>
                  </a:ext>
                </a:extLst>
              </p:cNvPr>
              <p:cNvSpPr>
                <a:spLocks/>
              </p:cNvSpPr>
              <p:nvPr/>
            </p:nvSpPr>
            <p:spPr bwMode="auto">
              <a:xfrm>
                <a:off x="167" y="2745"/>
                <a:ext cx="3185" cy="700"/>
              </a:xfrm>
              <a:custGeom>
                <a:avLst/>
                <a:gdLst>
                  <a:gd name="T0" fmla="*/ 3185 w 3185"/>
                  <a:gd name="T1" fmla="*/ 700 h 700"/>
                  <a:gd name="T2" fmla="*/ 0 w 3185"/>
                  <a:gd name="T3" fmla="*/ 700 h 700"/>
                  <a:gd name="T4" fmla="*/ 0 w 3185"/>
                  <a:gd name="T5" fmla="*/ 0 h 700"/>
                  <a:gd name="T6" fmla="*/ 3185 w 3185"/>
                  <a:gd name="T7" fmla="*/ 0 h 700"/>
                  <a:gd name="T8" fmla="*/ 3185 w 3185"/>
                  <a:gd name="T9" fmla="*/ 700 h 700"/>
                  <a:gd name="T10" fmla="*/ 3185 w 3185"/>
                  <a:gd name="T11" fmla="*/ 700 h 700"/>
                </a:gdLst>
                <a:ahLst/>
                <a:cxnLst>
                  <a:cxn ang="0">
                    <a:pos x="T0" y="T1"/>
                  </a:cxn>
                  <a:cxn ang="0">
                    <a:pos x="T2" y="T3"/>
                  </a:cxn>
                  <a:cxn ang="0">
                    <a:pos x="T4" y="T5"/>
                  </a:cxn>
                  <a:cxn ang="0">
                    <a:pos x="T6" y="T7"/>
                  </a:cxn>
                  <a:cxn ang="0">
                    <a:pos x="T8" y="T9"/>
                  </a:cxn>
                  <a:cxn ang="0">
                    <a:pos x="T10" y="T11"/>
                  </a:cxn>
                </a:cxnLst>
                <a:rect l="0" t="0" r="r" b="b"/>
                <a:pathLst>
                  <a:path w="3185" h="700">
                    <a:moveTo>
                      <a:pt x="3185" y="700"/>
                    </a:moveTo>
                    <a:lnTo>
                      <a:pt x="0" y="700"/>
                    </a:lnTo>
                    <a:lnTo>
                      <a:pt x="0" y="0"/>
                    </a:lnTo>
                    <a:lnTo>
                      <a:pt x="3185" y="0"/>
                    </a:lnTo>
                    <a:lnTo>
                      <a:pt x="3185" y="700"/>
                    </a:lnTo>
                    <a:lnTo>
                      <a:pt x="3185" y="70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14" name="Rectangle 120">
                <a:extLst>
                  <a:ext uri="{FF2B5EF4-FFF2-40B4-BE49-F238E27FC236}">
                    <a16:creationId xmlns="" xmlns:a16="http://schemas.microsoft.com/office/drawing/2014/main" id="{C7F5E6B0-3BB5-447D-8560-7B1CC93B0CE1}"/>
                  </a:ext>
                </a:extLst>
              </p:cNvPr>
              <p:cNvSpPr>
                <a:spLocks noChangeArrowheads="1"/>
              </p:cNvSpPr>
              <p:nvPr/>
            </p:nvSpPr>
            <p:spPr bwMode="auto">
              <a:xfrm>
                <a:off x="304" y="2654"/>
                <a:ext cx="2488"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600" b="1" i="0" u="none" strike="noStrike" cap="none" normalizeH="0" baseline="0" dirty="0" smtClean="0">
                    <a:ln>
                      <a:noFill/>
                    </a:ln>
                    <a:solidFill>
                      <a:srgbClr val="000000"/>
                    </a:solidFill>
                    <a:effectLst/>
                    <a:latin typeface="+mj-ea"/>
                    <a:ea typeface="+mj-ea"/>
                  </a:rPr>
                  <a:t>1.</a:t>
                </a:r>
                <a:r>
                  <a:rPr kumimoji="0" lang="ja-JP" altLang="en-US" sz="5600" b="1" i="0" u="none" strike="noStrike" cap="none" normalizeH="0" baseline="0" dirty="0" smtClean="0">
                    <a:ln>
                      <a:noFill/>
                    </a:ln>
                    <a:solidFill>
                      <a:srgbClr val="000000"/>
                    </a:solidFill>
                    <a:effectLst/>
                    <a:latin typeface="+mj-ea"/>
                    <a:ea typeface="+mj-ea"/>
                  </a:rPr>
                  <a:t>背景と目的</a:t>
                </a:r>
                <a:endParaRPr kumimoji="0" lang="ja-JP" altLang="en-US" sz="1800" b="0" i="0" u="none" strike="noStrike" cap="none" normalizeH="0" baseline="0" dirty="0">
                  <a:ln>
                    <a:noFill/>
                  </a:ln>
                  <a:solidFill>
                    <a:schemeClr val="tx1"/>
                  </a:solidFill>
                  <a:effectLst/>
                  <a:latin typeface="+mj-ea"/>
                  <a:ea typeface="+mj-ea"/>
                </a:endParaRPr>
              </a:p>
            </p:txBody>
          </p:sp>
          <p:sp>
            <p:nvSpPr>
              <p:cNvPr id="1115" name="Freeform 121">
                <a:extLst>
                  <a:ext uri="{FF2B5EF4-FFF2-40B4-BE49-F238E27FC236}">
                    <a16:creationId xmlns="" xmlns:a16="http://schemas.microsoft.com/office/drawing/2014/main" id="{3A408BE1-4282-4443-8BDE-166E797DBF40}"/>
                  </a:ext>
                </a:extLst>
              </p:cNvPr>
              <p:cNvSpPr>
                <a:spLocks/>
              </p:cNvSpPr>
              <p:nvPr/>
            </p:nvSpPr>
            <p:spPr bwMode="auto">
              <a:xfrm>
                <a:off x="5365" y="8544"/>
                <a:ext cx="1838" cy="886"/>
              </a:xfrm>
              <a:custGeom>
                <a:avLst/>
                <a:gdLst>
                  <a:gd name="T0" fmla="*/ 1096 w 1838"/>
                  <a:gd name="T1" fmla="*/ 0 h 886"/>
                  <a:gd name="T2" fmla="*/ 1096 w 1838"/>
                  <a:gd name="T3" fmla="*/ 219 h 886"/>
                  <a:gd name="T4" fmla="*/ 0 w 1838"/>
                  <a:gd name="T5" fmla="*/ 219 h 886"/>
                  <a:gd name="T6" fmla="*/ 0 w 1838"/>
                  <a:gd name="T7" fmla="*/ 665 h 886"/>
                  <a:gd name="T8" fmla="*/ 1078 w 1838"/>
                  <a:gd name="T9" fmla="*/ 665 h 886"/>
                  <a:gd name="T10" fmla="*/ 1078 w 1838"/>
                  <a:gd name="T11" fmla="*/ 886 h 886"/>
                  <a:gd name="T12" fmla="*/ 1838 w 1838"/>
                  <a:gd name="T13" fmla="*/ 447 h 886"/>
                  <a:gd name="T14" fmla="*/ 1096 w 1838"/>
                  <a:gd name="T15" fmla="*/ 0 h 886"/>
                  <a:gd name="T16" fmla="*/ 1096 w 1838"/>
                  <a:gd name="T17" fmla="*/ 0 h 8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38" h="886">
                    <a:moveTo>
                      <a:pt x="1096" y="0"/>
                    </a:moveTo>
                    <a:lnTo>
                      <a:pt x="1096" y="219"/>
                    </a:lnTo>
                    <a:lnTo>
                      <a:pt x="0" y="219"/>
                    </a:lnTo>
                    <a:lnTo>
                      <a:pt x="0" y="665"/>
                    </a:lnTo>
                    <a:lnTo>
                      <a:pt x="1078" y="665"/>
                    </a:lnTo>
                    <a:lnTo>
                      <a:pt x="1078" y="886"/>
                    </a:lnTo>
                    <a:lnTo>
                      <a:pt x="1838" y="447"/>
                    </a:lnTo>
                    <a:lnTo>
                      <a:pt x="1096" y="0"/>
                    </a:lnTo>
                    <a:lnTo>
                      <a:pt x="1096" y="0"/>
                    </a:lnTo>
                    <a:close/>
                  </a:path>
                </a:pathLst>
              </a:custGeom>
              <a:solidFill>
                <a:srgbClr val="6AB2D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pic>
            <p:nvPicPr>
              <p:cNvPr id="1146" name="Picture 122">
                <a:extLst>
                  <a:ext uri="{FF2B5EF4-FFF2-40B4-BE49-F238E27FC236}">
                    <a16:creationId xmlns="" xmlns:a16="http://schemas.microsoft.com/office/drawing/2014/main" id="{C9943F5A-B717-4BAF-9FBB-AF6B34C847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51" y="8528"/>
                <a:ext cx="1868" cy="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7" name="Rectangle 124">
                <a:extLst>
                  <a:ext uri="{FF2B5EF4-FFF2-40B4-BE49-F238E27FC236}">
                    <a16:creationId xmlns="" xmlns:a16="http://schemas.microsoft.com/office/drawing/2014/main" id="{FB0B8029-8943-4336-90B2-17D08884DE02}"/>
                  </a:ext>
                </a:extLst>
              </p:cNvPr>
              <p:cNvSpPr>
                <a:spLocks noChangeArrowheads="1"/>
              </p:cNvSpPr>
              <p:nvPr/>
            </p:nvSpPr>
            <p:spPr bwMode="auto">
              <a:xfrm>
                <a:off x="2578" y="8797"/>
                <a:ext cx="244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600" b="1" i="0" u="none" strike="noStrike" cap="none" normalizeH="0" baseline="0" dirty="0" smtClean="0">
                    <a:ln>
                      <a:noFill/>
                    </a:ln>
                    <a:solidFill>
                      <a:srgbClr val="000000"/>
                    </a:solidFill>
                    <a:effectLst/>
                    <a:latin typeface="+mj-ea"/>
                    <a:ea typeface="+mj-ea"/>
                  </a:rPr>
                  <a:t>壁埋め込みスイッチ</a:t>
                </a:r>
                <a:endParaRPr kumimoji="0" lang="ja-JP" altLang="en-US" sz="2800" b="1" i="0" u="none" strike="noStrike" cap="none" normalizeH="0" baseline="0" dirty="0">
                  <a:ln>
                    <a:noFill/>
                  </a:ln>
                  <a:solidFill>
                    <a:schemeClr val="tx1"/>
                  </a:solidFill>
                  <a:effectLst/>
                  <a:latin typeface="+mj-ea"/>
                  <a:ea typeface="+mj-ea"/>
                </a:endParaRPr>
              </a:p>
            </p:txBody>
          </p:sp>
          <p:sp>
            <p:nvSpPr>
              <p:cNvPr id="1119" name="Rectangle 126">
                <a:extLst>
                  <a:ext uri="{FF2B5EF4-FFF2-40B4-BE49-F238E27FC236}">
                    <a16:creationId xmlns="" xmlns:a16="http://schemas.microsoft.com/office/drawing/2014/main" id="{37DAE861-66E6-42FF-9D12-16541EFAC7B7}"/>
                  </a:ext>
                </a:extLst>
              </p:cNvPr>
              <p:cNvSpPr>
                <a:spLocks noChangeArrowheads="1"/>
              </p:cNvSpPr>
              <p:nvPr/>
            </p:nvSpPr>
            <p:spPr bwMode="auto">
              <a:xfrm>
                <a:off x="7636" y="8789"/>
                <a:ext cx="2100"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600" b="1" i="0" u="none" strike="noStrike" cap="none" normalizeH="0" baseline="0" dirty="0" smtClean="0">
                    <a:ln>
                      <a:noFill/>
                    </a:ln>
                    <a:solidFill>
                      <a:srgbClr val="000000"/>
                    </a:solidFill>
                    <a:effectLst/>
                    <a:latin typeface="+mj-ea"/>
                    <a:ea typeface="+mj-ea"/>
                  </a:rPr>
                  <a:t>ジェスチャー操作</a:t>
                </a:r>
                <a:endParaRPr kumimoji="0" lang="ja-JP" altLang="en-US" sz="1800" b="1" i="0" u="none" strike="noStrike" cap="none" normalizeH="0" baseline="0" dirty="0">
                  <a:ln>
                    <a:noFill/>
                  </a:ln>
                  <a:solidFill>
                    <a:schemeClr val="tx1"/>
                  </a:solidFill>
                  <a:effectLst/>
                  <a:latin typeface="+mj-ea"/>
                  <a:ea typeface="+mj-ea"/>
                </a:endParaRPr>
              </a:p>
            </p:txBody>
          </p:sp>
          <p:sp>
            <p:nvSpPr>
              <p:cNvPr id="1120" name="Freeform 127">
                <a:extLst>
                  <a:ext uri="{FF2B5EF4-FFF2-40B4-BE49-F238E27FC236}">
                    <a16:creationId xmlns="" xmlns:a16="http://schemas.microsoft.com/office/drawing/2014/main" id="{8C028C17-75C8-4315-A756-486B9D1D2184}"/>
                  </a:ext>
                </a:extLst>
              </p:cNvPr>
              <p:cNvSpPr>
                <a:spLocks/>
              </p:cNvSpPr>
              <p:nvPr/>
            </p:nvSpPr>
            <p:spPr bwMode="auto">
              <a:xfrm>
                <a:off x="5341" y="8217"/>
                <a:ext cx="37" cy="267"/>
              </a:xfrm>
              <a:custGeom>
                <a:avLst/>
                <a:gdLst>
                  <a:gd name="T0" fmla="*/ 0 w 37"/>
                  <a:gd name="T1" fmla="*/ 0 h 267"/>
                  <a:gd name="T2" fmla="*/ 0 w 37"/>
                  <a:gd name="T3" fmla="*/ 133 h 267"/>
                  <a:gd name="T4" fmla="*/ 0 w 37"/>
                  <a:gd name="T5" fmla="*/ 267 h 267"/>
                  <a:gd name="T6" fmla="*/ 37 w 37"/>
                  <a:gd name="T7" fmla="*/ 267 h 267"/>
                  <a:gd name="T8" fmla="*/ 37 w 37"/>
                  <a:gd name="T9" fmla="*/ 133 h 267"/>
                  <a:gd name="T10" fmla="*/ 37 w 37"/>
                  <a:gd name="T11" fmla="*/ 0 h 267"/>
                  <a:gd name="T12" fmla="*/ 0 w 37"/>
                  <a:gd name="T13" fmla="*/ 0 h 267"/>
                  <a:gd name="T14" fmla="*/ 0 w 37"/>
                  <a:gd name="T15" fmla="*/ 0 h 267"/>
                  <a:gd name="T16" fmla="*/ 0 w 37"/>
                  <a:gd name="T17"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267">
                    <a:moveTo>
                      <a:pt x="0" y="0"/>
                    </a:moveTo>
                    <a:lnTo>
                      <a:pt x="0" y="133"/>
                    </a:lnTo>
                    <a:lnTo>
                      <a:pt x="0" y="267"/>
                    </a:lnTo>
                    <a:lnTo>
                      <a:pt x="37" y="267"/>
                    </a:lnTo>
                    <a:lnTo>
                      <a:pt x="37" y="133"/>
                    </a:lnTo>
                    <a:lnTo>
                      <a:pt x="37" y="0"/>
                    </a:lnTo>
                    <a:lnTo>
                      <a:pt x="0" y="0"/>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21" name="Rectangle 128">
                <a:extLst>
                  <a:ext uri="{FF2B5EF4-FFF2-40B4-BE49-F238E27FC236}">
                    <a16:creationId xmlns="" xmlns:a16="http://schemas.microsoft.com/office/drawing/2014/main" id="{189106E4-A191-4659-92D9-E681588DDEAC}"/>
                  </a:ext>
                </a:extLst>
              </p:cNvPr>
              <p:cNvSpPr>
                <a:spLocks noChangeArrowheads="1"/>
              </p:cNvSpPr>
              <p:nvPr/>
            </p:nvSpPr>
            <p:spPr bwMode="auto">
              <a:xfrm>
                <a:off x="5359" y="8332"/>
                <a:ext cx="1838" cy="3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22" name="Rectangle 129">
                <a:extLst>
                  <a:ext uri="{FF2B5EF4-FFF2-40B4-BE49-F238E27FC236}">
                    <a16:creationId xmlns="" xmlns:a16="http://schemas.microsoft.com/office/drawing/2014/main" id="{A0318809-A425-4412-B26B-F6A774FC0AF0}"/>
                  </a:ext>
                </a:extLst>
              </p:cNvPr>
              <p:cNvSpPr>
                <a:spLocks noChangeArrowheads="1"/>
              </p:cNvSpPr>
              <p:nvPr/>
            </p:nvSpPr>
            <p:spPr bwMode="auto">
              <a:xfrm>
                <a:off x="7179" y="8237"/>
                <a:ext cx="38" cy="2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23" name="Rectangle 130">
                <a:extLst>
                  <a:ext uri="{FF2B5EF4-FFF2-40B4-BE49-F238E27FC236}">
                    <a16:creationId xmlns="" xmlns:a16="http://schemas.microsoft.com/office/drawing/2014/main" id="{9FDBB846-D32D-47A5-BB4B-F6BDCD5CA335}"/>
                  </a:ext>
                </a:extLst>
              </p:cNvPr>
              <p:cNvSpPr>
                <a:spLocks noChangeArrowheads="1"/>
              </p:cNvSpPr>
              <p:nvPr/>
            </p:nvSpPr>
            <p:spPr bwMode="auto">
              <a:xfrm>
                <a:off x="5432" y="8051"/>
                <a:ext cx="1811" cy="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2800" b="0" i="0" u="none" strike="noStrike" cap="none" normalizeH="0" baseline="0" dirty="0" smtClean="0">
                    <a:ln>
                      <a:noFill/>
                    </a:ln>
                    <a:solidFill>
                      <a:srgbClr val="000000"/>
                    </a:solidFill>
                    <a:effectLst/>
                    <a:latin typeface="+mj-ea"/>
                    <a:ea typeface="+mj-ea"/>
                  </a:rPr>
                  <a:t>スイッチイング距離</a:t>
                </a:r>
                <a:endParaRPr kumimoji="0" lang="ja-JP" altLang="en-US" sz="2400" b="0" i="0" u="none" strike="noStrike" cap="none" normalizeH="0" baseline="0" dirty="0">
                  <a:ln>
                    <a:noFill/>
                  </a:ln>
                  <a:solidFill>
                    <a:schemeClr val="tx1"/>
                  </a:solidFill>
                  <a:effectLst/>
                  <a:latin typeface="+mj-ea"/>
                  <a:ea typeface="+mj-ea"/>
                </a:endParaRPr>
              </a:p>
            </p:txBody>
          </p:sp>
          <p:sp>
            <p:nvSpPr>
              <p:cNvPr id="1124" name="Rectangle 131">
                <a:extLst>
                  <a:ext uri="{FF2B5EF4-FFF2-40B4-BE49-F238E27FC236}">
                    <a16:creationId xmlns="" xmlns:a16="http://schemas.microsoft.com/office/drawing/2014/main" id="{5D84D3C3-C8C1-41F0-99E0-F3DF3162DC5E}"/>
                  </a:ext>
                </a:extLst>
              </p:cNvPr>
              <p:cNvSpPr>
                <a:spLocks noChangeArrowheads="1"/>
              </p:cNvSpPr>
              <p:nvPr/>
            </p:nvSpPr>
            <p:spPr bwMode="auto">
              <a:xfrm>
                <a:off x="1006" y="6576"/>
                <a:ext cx="1799" cy="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ja-JP" altLang="en-US" sz="3600" b="1" dirty="0">
                    <a:solidFill>
                      <a:srgbClr val="000000"/>
                    </a:solidFill>
                    <a:latin typeface="+mn-ea"/>
                  </a:rPr>
                  <a:t>本研究</a:t>
                </a:r>
                <a:r>
                  <a:rPr lang="ja-JP" altLang="en-US" sz="3600" b="1" dirty="0" smtClean="0">
                    <a:solidFill>
                      <a:srgbClr val="000000"/>
                    </a:solidFill>
                    <a:latin typeface="+mn-ea"/>
                  </a:rPr>
                  <a:t>の目的</a:t>
                </a:r>
                <a:endParaRPr kumimoji="0" lang="ja-JP" altLang="en-US" sz="1600" b="0" i="0" u="none" strike="noStrike" cap="none" normalizeH="0" baseline="0" dirty="0">
                  <a:ln>
                    <a:noFill/>
                  </a:ln>
                  <a:solidFill>
                    <a:schemeClr val="tx1"/>
                  </a:solidFill>
                  <a:effectLst/>
                  <a:latin typeface="+mn-ea"/>
                </a:endParaRPr>
              </a:p>
            </p:txBody>
          </p:sp>
          <p:sp>
            <p:nvSpPr>
              <p:cNvPr id="1125" name="Freeform 132">
                <a:extLst>
                  <a:ext uri="{FF2B5EF4-FFF2-40B4-BE49-F238E27FC236}">
                    <a16:creationId xmlns="" xmlns:a16="http://schemas.microsoft.com/office/drawing/2014/main" id="{59AAF2BB-60F3-42E0-B6CF-CA54FD89B674}"/>
                  </a:ext>
                </a:extLst>
              </p:cNvPr>
              <p:cNvSpPr>
                <a:spLocks/>
              </p:cNvSpPr>
              <p:nvPr/>
            </p:nvSpPr>
            <p:spPr bwMode="auto">
              <a:xfrm>
                <a:off x="792" y="6442"/>
                <a:ext cx="11822" cy="3096"/>
              </a:xfrm>
              <a:custGeom>
                <a:avLst/>
                <a:gdLst>
                  <a:gd name="T0" fmla="*/ 11417 w 11457"/>
                  <a:gd name="T1" fmla="*/ 3062 h 3096"/>
                  <a:gd name="T2" fmla="*/ 11417 w 11457"/>
                  <a:gd name="T3" fmla="*/ 3026 h 3096"/>
                  <a:gd name="T4" fmla="*/ 81 w 11457"/>
                  <a:gd name="T5" fmla="*/ 3026 h 3096"/>
                  <a:gd name="T6" fmla="*/ 81 w 11457"/>
                  <a:gd name="T7" fmla="*/ 69 h 3096"/>
                  <a:gd name="T8" fmla="*/ 11376 w 11457"/>
                  <a:gd name="T9" fmla="*/ 69 h 3096"/>
                  <a:gd name="T10" fmla="*/ 11376 w 11457"/>
                  <a:gd name="T11" fmla="*/ 3062 h 3096"/>
                  <a:gd name="T12" fmla="*/ 11417 w 11457"/>
                  <a:gd name="T13" fmla="*/ 3062 h 3096"/>
                  <a:gd name="T14" fmla="*/ 11417 w 11457"/>
                  <a:gd name="T15" fmla="*/ 3026 h 3096"/>
                  <a:gd name="T16" fmla="*/ 11417 w 11457"/>
                  <a:gd name="T17" fmla="*/ 3062 h 3096"/>
                  <a:gd name="T18" fmla="*/ 11457 w 11457"/>
                  <a:gd name="T19" fmla="*/ 3062 h 3096"/>
                  <a:gd name="T20" fmla="*/ 11457 w 11457"/>
                  <a:gd name="T21" fmla="*/ 0 h 3096"/>
                  <a:gd name="T22" fmla="*/ 0 w 11457"/>
                  <a:gd name="T23" fmla="*/ 0 h 3096"/>
                  <a:gd name="T24" fmla="*/ 0 w 11457"/>
                  <a:gd name="T25" fmla="*/ 3096 h 3096"/>
                  <a:gd name="T26" fmla="*/ 11457 w 11457"/>
                  <a:gd name="T27" fmla="*/ 3096 h 3096"/>
                  <a:gd name="T28" fmla="*/ 11457 w 11457"/>
                  <a:gd name="T29" fmla="*/ 3062 h 3096"/>
                  <a:gd name="T30" fmla="*/ 11417 w 11457"/>
                  <a:gd name="T31" fmla="*/ 3062 h 3096"/>
                  <a:gd name="T32" fmla="*/ 11417 w 11457"/>
                  <a:gd name="T33" fmla="*/ 3062 h 30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57" h="3096">
                    <a:moveTo>
                      <a:pt x="11417" y="3062"/>
                    </a:moveTo>
                    <a:lnTo>
                      <a:pt x="11417" y="3026"/>
                    </a:lnTo>
                    <a:lnTo>
                      <a:pt x="81" y="3026"/>
                    </a:lnTo>
                    <a:lnTo>
                      <a:pt x="81" y="69"/>
                    </a:lnTo>
                    <a:lnTo>
                      <a:pt x="11376" y="69"/>
                    </a:lnTo>
                    <a:lnTo>
                      <a:pt x="11376" y="3062"/>
                    </a:lnTo>
                    <a:lnTo>
                      <a:pt x="11417" y="3062"/>
                    </a:lnTo>
                    <a:lnTo>
                      <a:pt x="11417" y="3026"/>
                    </a:lnTo>
                    <a:lnTo>
                      <a:pt x="11417" y="3062"/>
                    </a:lnTo>
                    <a:lnTo>
                      <a:pt x="11457" y="3062"/>
                    </a:lnTo>
                    <a:lnTo>
                      <a:pt x="11457" y="0"/>
                    </a:lnTo>
                    <a:lnTo>
                      <a:pt x="0" y="0"/>
                    </a:lnTo>
                    <a:lnTo>
                      <a:pt x="0" y="3096"/>
                    </a:lnTo>
                    <a:lnTo>
                      <a:pt x="11457" y="3096"/>
                    </a:lnTo>
                    <a:lnTo>
                      <a:pt x="11457" y="3062"/>
                    </a:lnTo>
                    <a:lnTo>
                      <a:pt x="11417" y="3062"/>
                    </a:lnTo>
                    <a:lnTo>
                      <a:pt x="11417" y="3062"/>
                    </a:lnTo>
                    <a:close/>
                  </a:path>
                </a:pathLst>
              </a:custGeom>
              <a:solidFill>
                <a:srgbClr val="EA55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29" name="Rectangle 136">
                <a:extLst>
                  <a:ext uri="{FF2B5EF4-FFF2-40B4-BE49-F238E27FC236}">
                    <a16:creationId xmlns="" xmlns:a16="http://schemas.microsoft.com/office/drawing/2014/main" id="{02303FF1-94C2-4F33-B4C8-A2D5DD9EC3D2}"/>
                  </a:ext>
                </a:extLst>
              </p:cNvPr>
              <p:cNvSpPr>
                <a:spLocks noChangeArrowheads="1"/>
              </p:cNvSpPr>
              <p:nvPr/>
            </p:nvSpPr>
            <p:spPr bwMode="auto">
              <a:xfrm>
                <a:off x="-3492" y="10952"/>
                <a:ext cx="2884" cy="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1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滚滚长江东逝水</a:t>
                </a:r>
                <a:endParaRPr kumimoji="0" lang="ja-JP" altLang="en-US" sz="1800" b="0" i="0" u="none" strike="noStrike" cap="none" normalizeH="0" baseline="0" dirty="0">
                  <a:ln>
                    <a:noFill/>
                  </a:ln>
                  <a:solidFill>
                    <a:schemeClr val="tx1"/>
                  </a:solidFill>
                  <a:effectLst/>
                </a:endParaRPr>
              </a:p>
            </p:txBody>
          </p:sp>
          <p:sp>
            <p:nvSpPr>
              <p:cNvPr id="1130" name="Freeform 137">
                <a:extLst>
                  <a:ext uri="{FF2B5EF4-FFF2-40B4-BE49-F238E27FC236}">
                    <a16:creationId xmlns="" xmlns:a16="http://schemas.microsoft.com/office/drawing/2014/main" id="{87F34DA1-0361-43B0-83C0-6ED85351D1D6}"/>
                  </a:ext>
                </a:extLst>
              </p:cNvPr>
              <p:cNvSpPr>
                <a:spLocks/>
              </p:cNvSpPr>
              <p:nvPr/>
            </p:nvSpPr>
            <p:spPr bwMode="auto">
              <a:xfrm>
                <a:off x="82" y="10042"/>
                <a:ext cx="6987" cy="663"/>
              </a:xfrm>
              <a:custGeom>
                <a:avLst/>
                <a:gdLst>
                  <a:gd name="T0" fmla="*/ 6987 w 6987"/>
                  <a:gd name="T1" fmla="*/ 663 h 663"/>
                  <a:gd name="T2" fmla="*/ 0 w 6987"/>
                  <a:gd name="T3" fmla="*/ 663 h 663"/>
                  <a:gd name="T4" fmla="*/ 0 w 6987"/>
                  <a:gd name="T5" fmla="*/ 0 h 663"/>
                  <a:gd name="T6" fmla="*/ 6987 w 6987"/>
                  <a:gd name="T7" fmla="*/ 0 h 663"/>
                  <a:gd name="T8" fmla="*/ 6987 w 6987"/>
                  <a:gd name="T9" fmla="*/ 663 h 663"/>
                  <a:gd name="T10" fmla="*/ 6987 w 6987"/>
                  <a:gd name="T11" fmla="*/ 663 h 663"/>
                </a:gdLst>
                <a:ahLst/>
                <a:cxnLst>
                  <a:cxn ang="0">
                    <a:pos x="T0" y="T1"/>
                  </a:cxn>
                  <a:cxn ang="0">
                    <a:pos x="T2" y="T3"/>
                  </a:cxn>
                  <a:cxn ang="0">
                    <a:pos x="T4" y="T5"/>
                  </a:cxn>
                  <a:cxn ang="0">
                    <a:pos x="T6" y="T7"/>
                  </a:cxn>
                  <a:cxn ang="0">
                    <a:pos x="T8" y="T9"/>
                  </a:cxn>
                  <a:cxn ang="0">
                    <a:pos x="T10" y="T11"/>
                  </a:cxn>
                </a:cxnLst>
                <a:rect l="0" t="0" r="r" b="b"/>
                <a:pathLst>
                  <a:path w="6987" h="663">
                    <a:moveTo>
                      <a:pt x="6987" y="663"/>
                    </a:moveTo>
                    <a:lnTo>
                      <a:pt x="0" y="663"/>
                    </a:lnTo>
                    <a:lnTo>
                      <a:pt x="0" y="0"/>
                    </a:lnTo>
                    <a:lnTo>
                      <a:pt x="6987" y="0"/>
                    </a:lnTo>
                    <a:lnTo>
                      <a:pt x="6987" y="663"/>
                    </a:lnTo>
                    <a:lnTo>
                      <a:pt x="6987" y="66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33" name="Rectangle 140">
                <a:extLst>
                  <a:ext uri="{FF2B5EF4-FFF2-40B4-BE49-F238E27FC236}">
                    <a16:creationId xmlns="" xmlns:a16="http://schemas.microsoft.com/office/drawing/2014/main" id="{BE3EE46D-CB4E-4664-B41C-0B18834C29CB}"/>
                  </a:ext>
                </a:extLst>
              </p:cNvPr>
              <p:cNvSpPr>
                <a:spLocks noChangeArrowheads="1"/>
              </p:cNvSpPr>
              <p:nvPr/>
            </p:nvSpPr>
            <p:spPr bwMode="auto">
              <a:xfrm>
                <a:off x="341" y="10000"/>
                <a:ext cx="5693"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600" b="1" i="0" u="none" strike="noStrike" cap="none" normalizeH="0" baseline="0" dirty="0" smtClean="0">
                    <a:ln>
                      <a:noFill/>
                    </a:ln>
                    <a:solidFill>
                      <a:srgbClr val="000000"/>
                    </a:solidFill>
                    <a:effectLst/>
                    <a:latin typeface="+mj-ea"/>
                    <a:ea typeface="+mj-ea"/>
                  </a:rPr>
                  <a:t>2.</a:t>
                </a:r>
                <a:r>
                  <a:rPr kumimoji="0" lang="ja-JP" altLang="en-US" sz="5600" b="1" i="0" u="none" strike="noStrike" cap="none" normalizeH="0" baseline="0" dirty="0" smtClean="0">
                    <a:ln>
                      <a:noFill/>
                    </a:ln>
                    <a:solidFill>
                      <a:srgbClr val="000000"/>
                    </a:solidFill>
                    <a:effectLst/>
                    <a:latin typeface="+mj-ea"/>
                    <a:ea typeface="+mj-ea"/>
                  </a:rPr>
                  <a:t>提案するジェスチャセンサー</a:t>
                </a:r>
                <a:endParaRPr kumimoji="0" lang="ja-JP" altLang="en-US" sz="1800" b="0" i="0" u="none" strike="noStrike" cap="none" normalizeH="0" baseline="0" dirty="0">
                  <a:ln>
                    <a:noFill/>
                  </a:ln>
                  <a:solidFill>
                    <a:schemeClr val="tx1"/>
                  </a:solidFill>
                  <a:effectLst/>
                  <a:latin typeface="+mj-ea"/>
                  <a:ea typeface="+mj-ea"/>
                </a:endParaRPr>
              </a:p>
            </p:txBody>
          </p:sp>
          <p:sp>
            <p:nvSpPr>
              <p:cNvPr id="1134" name="Rectangle 141">
                <a:extLst>
                  <a:ext uri="{FF2B5EF4-FFF2-40B4-BE49-F238E27FC236}">
                    <a16:creationId xmlns="" xmlns:a16="http://schemas.microsoft.com/office/drawing/2014/main" id="{F73D0DBA-EA45-4AE3-A578-D2A8E33E5FD6}"/>
                  </a:ext>
                </a:extLst>
              </p:cNvPr>
              <p:cNvSpPr>
                <a:spLocks noChangeArrowheads="1"/>
              </p:cNvSpPr>
              <p:nvPr/>
            </p:nvSpPr>
            <p:spPr bwMode="auto">
              <a:xfrm>
                <a:off x="863" y="11828"/>
                <a:ext cx="6024"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600" b="1" i="0" u="none" strike="noStrike" cap="none" normalizeH="0" baseline="0" dirty="0" smtClean="0">
                    <a:ln>
                      <a:noFill/>
                    </a:ln>
                    <a:solidFill>
                      <a:srgbClr val="000000"/>
                    </a:solidFill>
                    <a:effectLst/>
                    <a:latin typeface="+mj-ea"/>
                    <a:ea typeface="+mj-ea"/>
                  </a:rPr>
                  <a:t>焦電素子：赤外光を受けると起電力を生ずる素子</a:t>
                </a:r>
                <a:endParaRPr kumimoji="0" lang="ja-JP" altLang="en-US" sz="1600" b="0" i="0" u="none" strike="noStrike" cap="none" normalizeH="0" baseline="0" dirty="0">
                  <a:ln>
                    <a:noFill/>
                  </a:ln>
                  <a:solidFill>
                    <a:schemeClr val="tx1"/>
                  </a:solidFill>
                  <a:effectLst/>
                  <a:latin typeface="+mj-ea"/>
                  <a:ea typeface="+mj-ea"/>
                </a:endParaRPr>
              </a:p>
            </p:txBody>
          </p:sp>
          <p:sp>
            <p:nvSpPr>
              <p:cNvPr id="1135" name="Freeform 142">
                <a:extLst>
                  <a:ext uri="{FF2B5EF4-FFF2-40B4-BE49-F238E27FC236}">
                    <a16:creationId xmlns="" xmlns:a16="http://schemas.microsoft.com/office/drawing/2014/main" id="{6EE7FAC1-547C-4232-A626-FCB0A4CCED43}"/>
                  </a:ext>
                </a:extLst>
              </p:cNvPr>
              <p:cNvSpPr>
                <a:spLocks/>
              </p:cNvSpPr>
              <p:nvPr/>
            </p:nvSpPr>
            <p:spPr bwMode="auto">
              <a:xfrm>
                <a:off x="700" y="11713"/>
                <a:ext cx="11934" cy="1459"/>
              </a:xfrm>
              <a:custGeom>
                <a:avLst/>
                <a:gdLst>
                  <a:gd name="T0" fmla="*/ 11892 w 11934"/>
                  <a:gd name="T1" fmla="*/ 1419 h 1459"/>
                  <a:gd name="T2" fmla="*/ 11892 w 11934"/>
                  <a:gd name="T3" fmla="*/ 1376 h 1459"/>
                  <a:gd name="T4" fmla="*/ 83 w 11934"/>
                  <a:gd name="T5" fmla="*/ 1376 h 1459"/>
                  <a:gd name="T6" fmla="*/ 83 w 11934"/>
                  <a:gd name="T7" fmla="*/ 81 h 1459"/>
                  <a:gd name="T8" fmla="*/ 11851 w 11934"/>
                  <a:gd name="T9" fmla="*/ 81 h 1459"/>
                  <a:gd name="T10" fmla="*/ 11851 w 11934"/>
                  <a:gd name="T11" fmla="*/ 1419 h 1459"/>
                  <a:gd name="T12" fmla="*/ 11892 w 11934"/>
                  <a:gd name="T13" fmla="*/ 1419 h 1459"/>
                  <a:gd name="T14" fmla="*/ 11892 w 11934"/>
                  <a:gd name="T15" fmla="*/ 1376 h 1459"/>
                  <a:gd name="T16" fmla="*/ 11892 w 11934"/>
                  <a:gd name="T17" fmla="*/ 1419 h 1459"/>
                  <a:gd name="T18" fmla="*/ 11934 w 11934"/>
                  <a:gd name="T19" fmla="*/ 1419 h 1459"/>
                  <a:gd name="T20" fmla="*/ 11934 w 11934"/>
                  <a:gd name="T21" fmla="*/ 0 h 1459"/>
                  <a:gd name="T22" fmla="*/ 0 w 11934"/>
                  <a:gd name="T23" fmla="*/ 0 h 1459"/>
                  <a:gd name="T24" fmla="*/ 0 w 11934"/>
                  <a:gd name="T25" fmla="*/ 1459 h 1459"/>
                  <a:gd name="T26" fmla="*/ 11934 w 11934"/>
                  <a:gd name="T27" fmla="*/ 1459 h 1459"/>
                  <a:gd name="T28" fmla="*/ 11934 w 11934"/>
                  <a:gd name="T29" fmla="*/ 1419 h 1459"/>
                  <a:gd name="T30" fmla="*/ 11892 w 11934"/>
                  <a:gd name="T31" fmla="*/ 1419 h 1459"/>
                  <a:gd name="T32" fmla="*/ 11892 w 11934"/>
                  <a:gd name="T33" fmla="*/ 1419 h 14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34" h="1459">
                    <a:moveTo>
                      <a:pt x="11892" y="1419"/>
                    </a:moveTo>
                    <a:lnTo>
                      <a:pt x="11892" y="1376"/>
                    </a:lnTo>
                    <a:lnTo>
                      <a:pt x="83" y="1376"/>
                    </a:lnTo>
                    <a:lnTo>
                      <a:pt x="83" y="81"/>
                    </a:lnTo>
                    <a:lnTo>
                      <a:pt x="11851" y="81"/>
                    </a:lnTo>
                    <a:lnTo>
                      <a:pt x="11851" y="1419"/>
                    </a:lnTo>
                    <a:lnTo>
                      <a:pt x="11892" y="1419"/>
                    </a:lnTo>
                    <a:lnTo>
                      <a:pt x="11892" y="1376"/>
                    </a:lnTo>
                    <a:lnTo>
                      <a:pt x="11892" y="1419"/>
                    </a:lnTo>
                    <a:lnTo>
                      <a:pt x="11934" y="1419"/>
                    </a:lnTo>
                    <a:lnTo>
                      <a:pt x="11934" y="0"/>
                    </a:lnTo>
                    <a:lnTo>
                      <a:pt x="0" y="0"/>
                    </a:lnTo>
                    <a:lnTo>
                      <a:pt x="0" y="1459"/>
                    </a:lnTo>
                    <a:lnTo>
                      <a:pt x="11934" y="1459"/>
                    </a:lnTo>
                    <a:lnTo>
                      <a:pt x="11934" y="1419"/>
                    </a:lnTo>
                    <a:lnTo>
                      <a:pt x="11892" y="1419"/>
                    </a:lnTo>
                    <a:lnTo>
                      <a:pt x="11892" y="1419"/>
                    </a:lnTo>
                    <a:close/>
                  </a:path>
                </a:pathLst>
              </a:custGeom>
              <a:solidFill>
                <a:srgbClr val="EA551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41" name="Rectangle 148">
                <a:extLst>
                  <a:ext uri="{FF2B5EF4-FFF2-40B4-BE49-F238E27FC236}">
                    <a16:creationId xmlns="" xmlns:a16="http://schemas.microsoft.com/office/drawing/2014/main" id="{E944F8DD-9BA4-48F8-B7C4-52607B62ADB7}"/>
                  </a:ext>
                </a:extLst>
              </p:cNvPr>
              <p:cNvSpPr>
                <a:spLocks noChangeArrowheads="1"/>
              </p:cNvSpPr>
              <p:nvPr/>
            </p:nvSpPr>
            <p:spPr bwMode="auto">
              <a:xfrm>
                <a:off x="33708" y="-767"/>
                <a:ext cx="6042"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6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赤外線をレンズで集光し</a:t>
                </a:r>
                <a:endParaRPr kumimoji="0" lang="ja-JP" altLang="en-US" sz="1800" b="0" i="0" u="none" strike="noStrike" cap="none" normalizeH="0" baseline="0" dirty="0">
                  <a:ln>
                    <a:noFill/>
                  </a:ln>
                  <a:solidFill>
                    <a:schemeClr val="tx1"/>
                  </a:solidFill>
                  <a:effectLst/>
                </a:endParaRPr>
              </a:p>
            </p:txBody>
          </p:sp>
          <p:sp>
            <p:nvSpPr>
              <p:cNvPr id="1142" name="Rectangle 149">
                <a:extLst>
                  <a:ext uri="{FF2B5EF4-FFF2-40B4-BE49-F238E27FC236}">
                    <a16:creationId xmlns="" xmlns:a16="http://schemas.microsoft.com/office/drawing/2014/main" id="{3BDCD99B-E810-4BA0-B820-CF5D0BCCCD26}"/>
                  </a:ext>
                </a:extLst>
              </p:cNvPr>
              <p:cNvSpPr>
                <a:spLocks noChangeArrowheads="1"/>
              </p:cNvSpPr>
              <p:nvPr/>
            </p:nvSpPr>
            <p:spPr bwMode="auto">
              <a:xfrm>
                <a:off x="33708" y="-118"/>
                <a:ext cx="549"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6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a:t>
                </a:r>
                <a:endParaRPr kumimoji="0" lang="ja-JP" altLang="en-US" sz="1800" b="0" i="0" u="none" strike="noStrike" cap="none" normalizeH="0" baseline="0" dirty="0">
                  <a:ln>
                    <a:noFill/>
                  </a:ln>
                  <a:solidFill>
                    <a:schemeClr val="tx1"/>
                  </a:solidFill>
                  <a:effectLst/>
                </a:endParaRPr>
              </a:p>
            </p:txBody>
          </p:sp>
          <p:sp>
            <p:nvSpPr>
              <p:cNvPr id="1143" name="Rectangle 150">
                <a:extLst>
                  <a:ext uri="{FF2B5EF4-FFF2-40B4-BE49-F238E27FC236}">
                    <a16:creationId xmlns="" xmlns:a16="http://schemas.microsoft.com/office/drawing/2014/main" id="{D498CE59-620B-4E82-BE1E-0235CBC0BDE0}"/>
                  </a:ext>
                </a:extLst>
              </p:cNvPr>
              <p:cNvSpPr>
                <a:spLocks noChangeArrowheads="1"/>
              </p:cNvSpPr>
              <p:nvPr/>
            </p:nvSpPr>
            <p:spPr bwMode="auto">
              <a:xfrm>
                <a:off x="34410" y="-118"/>
                <a:ext cx="5446" cy="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6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2×2</a:t>
                </a:r>
                <a:r>
                  <a:rPr kumimoji="0" lang="ja-JP" altLang="en-US" sz="68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の焦電素子で検知</a:t>
                </a:r>
                <a:endParaRPr kumimoji="0" lang="ja-JP" altLang="en-US" sz="1800" b="0" i="0" u="none" strike="noStrike" cap="none" normalizeH="0" baseline="0" dirty="0">
                  <a:ln>
                    <a:noFill/>
                  </a:ln>
                  <a:solidFill>
                    <a:schemeClr val="tx1"/>
                  </a:solidFill>
                  <a:effectLst/>
                </a:endParaRPr>
              </a:p>
            </p:txBody>
          </p:sp>
          <p:sp>
            <p:nvSpPr>
              <p:cNvPr id="1144" name="Rectangle 151">
                <a:extLst>
                  <a:ext uri="{FF2B5EF4-FFF2-40B4-BE49-F238E27FC236}">
                    <a16:creationId xmlns="" xmlns:a16="http://schemas.microsoft.com/office/drawing/2014/main" id="{25EE4A3E-AFC9-4AB3-89DA-60A1C5EECC33}"/>
                  </a:ext>
                </a:extLst>
              </p:cNvPr>
              <p:cNvSpPr>
                <a:spLocks noChangeArrowheads="1"/>
              </p:cNvSpPr>
              <p:nvPr/>
            </p:nvSpPr>
            <p:spPr bwMode="auto">
              <a:xfrm>
                <a:off x="-698" y="15621"/>
                <a:ext cx="121" cy="6229"/>
              </a:xfrm>
              <a:prstGeom prst="rect">
                <a:avLst/>
              </a:prstGeom>
              <a:solidFill>
                <a:srgbClr val="2EA7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45" name="Rectangle 152">
                <a:extLst>
                  <a:ext uri="{FF2B5EF4-FFF2-40B4-BE49-F238E27FC236}">
                    <a16:creationId xmlns="" xmlns:a16="http://schemas.microsoft.com/office/drawing/2014/main" id="{C0DD9041-26BE-46EB-93BB-A7DC1EFC1626}"/>
                  </a:ext>
                </a:extLst>
              </p:cNvPr>
              <p:cNvSpPr>
                <a:spLocks noChangeArrowheads="1"/>
              </p:cNvSpPr>
              <p:nvPr/>
            </p:nvSpPr>
            <p:spPr bwMode="auto">
              <a:xfrm>
                <a:off x="-6073" y="18844"/>
                <a:ext cx="4495" cy="122"/>
              </a:xfrm>
              <a:prstGeom prst="rect">
                <a:avLst/>
              </a:prstGeom>
              <a:solidFill>
                <a:srgbClr val="2EA7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47" name="Freeform 153">
                <a:extLst>
                  <a:ext uri="{FF2B5EF4-FFF2-40B4-BE49-F238E27FC236}">
                    <a16:creationId xmlns="" xmlns:a16="http://schemas.microsoft.com/office/drawing/2014/main" id="{67A0B37B-A61D-43B0-AFA7-76C1ABE97932}"/>
                  </a:ext>
                </a:extLst>
              </p:cNvPr>
              <p:cNvSpPr>
                <a:spLocks/>
              </p:cNvSpPr>
              <p:nvPr/>
            </p:nvSpPr>
            <p:spPr bwMode="auto">
              <a:xfrm>
                <a:off x="25" y="13539"/>
                <a:ext cx="4174" cy="604"/>
              </a:xfrm>
              <a:custGeom>
                <a:avLst/>
                <a:gdLst>
                  <a:gd name="T0" fmla="*/ 4174 w 4174"/>
                  <a:gd name="T1" fmla="*/ 604 h 604"/>
                  <a:gd name="T2" fmla="*/ 0 w 4174"/>
                  <a:gd name="T3" fmla="*/ 604 h 604"/>
                  <a:gd name="T4" fmla="*/ 0 w 4174"/>
                  <a:gd name="T5" fmla="*/ 0 h 604"/>
                  <a:gd name="T6" fmla="*/ 4174 w 4174"/>
                  <a:gd name="T7" fmla="*/ 0 h 604"/>
                  <a:gd name="T8" fmla="*/ 4174 w 4174"/>
                  <a:gd name="T9" fmla="*/ 604 h 604"/>
                  <a:gd name="T10" fmla="*/ 4174 w 4174"/>
                  <a:gd name="T11" fmla="*/ 604 h 604"/>
                </a:gdLst>
                <a:ahLst/>
                <a:cxnLst>
                  <a:cxn ang="0">
                    <a:pos x="T0" y="T1"/>
                  </a:cxn>
                  <a:cxn ang="0">
                    <a:pos x="T2" y="T3"/>
                  </a:cxn>
                  <a:cxn ang="0">
                    <a:pos x="T4" y="T5"/>
                  </a:cxn>
                  <a:cxn ang="0">
                    <a:pos x="T6" y="T7"/>
                  </a:cxn>
                  <a:cxn ang="0">
                    <a:pos x="T8" y="T9"/>
                  </a:cxn>
                  <a:cxn ang="0">
                    <a:pos x="T10" y="T11"/>
                  </a:cxn>
                </a:cxnLst>
                <a:rect l="0" t="0" r="r" b="b"/>
                <a:pathLst>
                  <a:path w="4174" h="604">
                    <a:moveTo>
                      <a:pt x="4174" y="604"/>
                    </a:moveTo>
                    <a:lnTo>
                      <a:pt x="0" y="604"/>
                    </a:lnTo>
                    <a:lnTo>
                      <a:pt x="0" y="0"/>
                    </a:lnTo>
                    <a:lnTo>
                      <a:pt x="4174" y="0"/>
                    </a:lnTo>
                    <a:lnTo>
                      <a:pt x="4174" y="604"/>
                    </a:lnTo>
                    <a:lnTo>
                      <a:pt x="4174" y="60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413" name="Freeform 163">
                <a:extLst>
                  <a:ext uri="{FF2B5EF4-FFF2-40B4-BE49-F238E27FC236}">
                    <a16:creationId xmlns="" xmlns:a16="http://schemas.microsoft.com/office/drawing/2014/main" id="{5C865C0A-3CA0-4380-A8AD-82FD7923C90F}"/>
                  </a:ext>
                </a:extLst>
              </p:cNvPr>
              <p:cNvSpPr>
                <a:spLocks/>
              </p:cNvSpPr>
              <p:nvPr/>
            </p:nvSpPr>
            <p:spPr bwMode="auto">
              <a:xfrm>
                <a:off x="5173" y="16211"/>
                <a:ext cx="124" cy="117"/>
              </a:xfrm>
              <a:custGeom>
                <a:avLst/>
                <a:gdLst>
                  <a:gd name="T0" fmla="*/ 124 w 124"/>
                  <a:gd name="T1" fmla="*/ 117 h 117"/>
                  <a:gd name="T2" fmla="*/ 124 w 124"/>
                  <a:gd name="T3" fmla="*/ 109 h 117"/>
                  <a:gd name="T4" fmla="*/ 63 w 124"/>
                  <a:gd name="T5" fmla="*/ 109 h 117"/>
                  <a:gd name="T6" fmla="*/ 63 w 124"/>
                  <a:gd name="T7" fmla="*/ 46 h 117"/>
                  <a:gd name="T8" fmla="*/ 114 w 124"/>
                  <a:gd name="T9" fmla="*/ 46 h 117"/>
                  <a:gd name="T10" fmla="*/ 114 w 124"/>
                  <a:gd name="T11" fmla="*/ 38 h 117"/>
                  <a:gd name="T12" fmla="*/ 63 w 124"/>
                  <a:gd name="T13" fmla="*/ 38 h 117"/>
                  <a:gd name="T14" fmla="*/ 63 w 124"/>
                  <a:gd name="T15" fmla="*/ 0 h 117"/>
                  <a:gd name="T16" fmla="*/ 53 w 124"/>
                  <a:gd name="T17" fmla="*/ 0 h 117"/>
                  <a:gd name="T18" fmla="*/ 53 w 124"/>
                  <a:gd name="T19" fmla="*/ 109 h 117"/>
                  <a:gd name="T20" fmla="*/ 0 w 124"/>
                  <a:gd name="T21" fmla="*/ 109 h 117"/>
                  <a:gd name="T22" fmla="*/ 0 w 124"/>
                  <a:gd name="T23" fmla="*/ 117 h 117"/>
                  <a:gd name="T24" fmla="*/ 124 w 124"/>
                  <a:gd name="T25" fmla="*/ 117 h 117"/>
                  <a:gd name="T26" fmla="*/ 124 w 124"/>
                  <a:gd name="T27" fmla="*/ 117 h 117"/>
                  <a:gd name="T28" fmla="*/ 124 w 124"/>
                  <a:gd name="T29"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17">
                    <a:moveTo>
                      <a:pt x="124" y="117"/>
                    </a:moveTo>
                    <a:lnTo>
                      <a:pt x="124" y="109"/>
                    </a:lnTo>
                    <a:lnTo>
                      <a:pt x="63" y="109"/>
                    </a:lnTo>
                    <a:lnTo>
                      <a:pt x="63" y="46"/>
                    </a:lnTo>
                    <a:lnTo>
                      <a:pt x="114" y="46"/>
                    </a:lnTo>
                    <a:lnTo>
                      <a:pt x="114" y="38"/>
                    </a:lnTo>
                    <a:lnTo>
                      <a:pt x="63" y="38"/>
                    </a:lnTo>
                    <a:lnTo>
                      <a:pt x="63" y="0"/>
                    </a:lnTo>
                    <a:lnTo>
                      <a:pt x="53" y="0"/>
                    </a:lnTo>
                    <a:lnTo>
                      <a:pt x="53" y="109"/>
                    </a:lnTo>
                    <a:lnTo>
                      <a:pt x="0" y="109"/>
                    </a:lnTo>
                    <a:lnTo>
                      <a:pt x="0" y="117"/>
                    </a:lnTo>
                    <a:lnTo>
                      <a:pt x="124" y="117"/>
                    </a:lnTo>
                    <a:lnTo>
                      <a:pt x="124" y="117"/>
                    </a:lnTo>
                    <a:lnTo>
                      <a:pt x="124" y="11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414" name="Freeform 164">
                <a:extLst>
                  <a:ext uri="{FF2B5EF4-FFF2-40B4-BE49-F238E27FC236}">
                    <a16:creationId xmlns="" xmlns:a16="http://schemas.microsoft.com/office/drawing/2014/main" id="{83A41157-6D3B-45AA-963C-C3BF934167F3}"/>
                  </a:ext>
                </a:extLst>
              </p:cNvPr>
              <p:cNvSpPr>
                <a:spLocks/>
              </p:cNvSpPr>
              <p:nvPr/>
            </p:nvSpPr>
            <p:spPr bwMode="auto">
              <a:xfrm>
                <a:off x="5307" y="16217"/>
                <a:ext cx="121" cy="115"/>
              </a:xfrm>
              <a:custGeom>
                <a:avLst/>
                <a:gdLst>
                  <a:gd name="T0" fmla="*/ 61 w 121"/>
                  <a:gd name="T1" fmla="*/ 115 h 115"/>
                  <a:gd name="T2" fmla="*/ 61 w 121"/>
                  <a:gd name="T3" fmla="*/ 115 h 115"/>
                  <a:gd name="T4" fmla="*/ 61 w 121"/>
                  <a:gd name="T5" fmla="*/ 46 h 115"/>
                  <a:gd name="T6" fmla="*/ 61 w 121"/>
                  <a:gd name="T7" fmla="*/ 46 h 115"/>
                  <a:gd name="T8" fmla="*/ 83 w 121"/>
                  <a:gd name="T9" fmla="*/ 56 h 115"/>
                  <a:gd name="T10" fmla="*/ 103 w 121"/>
                  <a:gd name="T11" fmla="*/ 66 h 115"/>
                  <a:gd name="T12" fmla="*/ 103 w 121"/>
                  <a:gd name="T13" fmla="*/ 66 h 115"/>
                  <a:gd name="T14" fmla="*/ 107 w 121"/>
                  <a:gd name="T15" fmla="*/ 58 h 115"/>
                  <a:gd name="T16" fmla="*/ 107 w 121"/>
                  <a:gd name="T17" fmla="*/ 58 h 115"/>
                  <a:gd name="T18" fmla="*/ 85 w 121"/>
                  <a:gd name="T19" fmla="*/ 48 h 115"/>
                  <a:gd name="T20" fmla="*/ 85 w 121"/>
                  <a:gd name="T21" fmla="*/ 48 h 115"/>
                  <a:gd name="T22" fmla="*/ 61 w 121"/>
                  <a:gd name="T23" fmla="*/ 34 h 115"/>
                  <a:gd name="T24" fmla="*/ 61 w 121"/>
                  <a:gd name="T25" fmla="*/ 34 h 115"/>
                  <a:gd name="T26" fmla="*/ 61 w 121"/>
                  <a:gd name="T27" fmla="*/ 10 h 115"/>
                  <a:gd name="T28" fmla="*/ 61 w 121"/>
                  <a:gd name="T29" fmla="*/ 10 h 115"/>
                  <a:gd name="T30" fmla="*/ 121 w 121"/>
                  <a:gd name="T31" fmla="*/ 10 h 115"/>
                  <a:gd name="T32" fmla="*/ 121 w 121"/>
                  <a:gd name="T33" fmla="*/ 10 h 115"/>
                  <a:gd name="T34" fmla="*/ 121 w 121"/>
                  <a:gd name="T35" fmla="*/ 0 h 115"/>
                  <a:gd name="T36" fmla="*/ 121 w 121"/>
                  <a:gd name="T37" fmla="*/ 0 h 115"/>
                  <a:gd name="T38" fmla="*/ 0 w 121"/>
                  <a:gd name="T39" fmla="*/ 0 h 115"/>
                  <a:gd name="T40" fmla="*/ 0 w 121"/>
                  <a:gd name="T41" fmla="*/ 0 h 115"/>
                  <a:gd name="T42" fmla="*/ 0 w 121"/>
                  <a:gd name="T43" fmla="*/ 10 h 115"/>
                  <a:gd name="T44" fmla="*/ 0 w 121"/>
                  <a:gd name="T45" fmla="*/ 10 h 115"/>
                  <a:gd name="T46" fmla="*/ 50 w 121"/>
                  <a:gd name="T47" fmla="*/ 10 h 115"/>
                  <a:gd name="T48" fmla="*/ 50 w 121"/>
                  <a:gd name="T49" fmla="*/ 10 h 115"/>
                  <a:gd name="T50" fmla="*/ 50 w 121"/>
                  <a:gd name="T51" fmla="*/ 115 h 115"/>
                  <a:gd name="T52" fmla="*/ 50 w 121"/>
                  <a:gd name="T53" fmla="*/ 115 h 115"/>
                  <a:gd name="T54" fmla="*/ 61 w 121"/>
                  <a:gd name="T55" fmla="*/ 115 h 115"/>
                  <a:gd name="T56" fmla="*/ 61 w 121"/>
                  <a:gd name="T5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 h="115">
                    <a:moveTo>
                      <a:pt x="61" y="115"/>
                    </a:moveTo>
                    <a:lnTo>
                      <a:pt x="61" y="115"/>
                    </a:lnTo>
                    <a:lnTo>
                      <a:pt x="61" y="46"/>
                    </a:lnTo>
                    <a:lnTo>
                      <a:pt x="61" y="46"/>
                    </a:lnTo>
                    <a:lnTo>
                      <a:pt x="83" y="56"/>
                    </a:lnTo>
                    <a:lnTo>
                      <a:pt x="103" y="66"/>
                    </a:lnTo>
                    <a:lnTo>
                      <a:pt x="103" y="66"/>
                    </a:lnTo>
                    <a:lnTo>
                      <a:pt x="107" y="58"/>
                    </a:lnTo>
                    <a:lnTo>
                      <a:pt x="107" y="58"/>
                    </a:lnTo>
                    <a:lnTo>
                      <a:pt x="85" y="48"/>
                    </a:lnTo>
                    <a:lnTo>
                      <a:pt x="85" y="48"/>
                    </a:lnTo>
                    <a:lnTo>
                      <a:pt x="61" y="34"/>
                    </a:lnTo>
                    <a:lnTo>
                      <a:pt x="61" y="34"/>
                    </a:lnTo>
                    <a:lnTo>
                      <a:pt x="61" y="10"/>
                    </a:lnTo>
                    <a:lnTo>
                      <a:pt x="61" y="10"/>
                    </a:lnTo>
                    <a:lnTo>
                      <a:pt x="121" y="10"/>
                    </a:lnTo>
                    <a:lnTo>
                      <a:pt x="121" y="10"/>
                    </a:lnTo>
                    <a:lnTo>
                      <a:pt x="121" y="0"/>
                    </a:lnTo>
                    <a:lnTo>
                      <a:pt x="121" y="0"/>
                    </a:lnTo>
                    <a:lnTo>
                      <a:pt x="0" y="0"/>
                    </a:lnTo>
                    <a:lnTo>
                      <a:pt x="0" y="0"/>
                    </a:lnTo>
                    <a:lnTo>
                      <a:pt x="0" y="10"/>
                    </a:lnTo>
                    <a:lnTo>
                      <a:pt x="0" y="10"/>
                    </a:lnTo>
                    <a:lnTo>
                      <a:pt x="50" y="10"/>
                    </a:lnTo>
                    <a:lnTo>
                      <a:pt x="50" y="10"/>
                    </a:lnTo>
                    <a:lnTo>
                      <a:pt x="50" y="115"/>
                    </a:lnTo>
                    <a:lnTo>
                      <a:pt x="50" y="115"/>
                    </a:lnTo>
                    <a:lnTo>
                      <a:pt x="61" y="115"/>
                    </a:lnTo>
                    <a:lnTo>
                      <a:pt x="61" y="11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415" name="Freeform 165">
                <a:extLst>
                  <a:ext uri="{FF2B5EF4-FFF2-40B4-BE49-F238E27FC236}">
                    <a16:creationId xmlns="" xmlns:a16="http://schemas.microsoft.com/office/drawing/2014/main" id="{EC6792F1-80EE-432F-9A67-B6856F3B7C49}"/>
                  </a:ext>
                </a:extLst>
              </p:cNvPr>
              <p:cNvSpPr>
                <a:spLocks noEditPoints="1"/>
              </p:cNvSpPr>
              <p:nvPr/>
            </p:nvSpPr>
            <p:spPr bwMode="auto">
              <a:xfrm>
                <a:off x="5438" y="16209"/>
                <a:ext cx="122" cy="123"/>
              </a:xfrm>
              <a:custGeom>
                <a:avLst/>
                <a:gdLst>
                  <a:gd name="T0" fmla="*/ 113 w 122"/>
                  <a:gd name="T1" fmla="*/ 119 h 123"/>
                  <a:gd name="T2" fmla="*/ 120 w 122"/>
                  <a:gd name="T3" fmla="*/ 111 h 123"/>
                  <a:gd name="T4" fmla="*/ 122 w 122"/>
                  <a:gd name="T5" fmla="*/ 95 h 123"/>
                  <a:gd name="T6" fmla="*/ 122 w 122"/>
                  <a:gd name="T7" fmla="*/ 34 h 123"/>
                  <a:gd name="T8" fmla="*/ 97 w 122"/>
                  <a:gd name="T9" fmla="*/ 30 h 123"/>
                  <a:gd name="T10" fmla="*/ 87 w 122"/>
                  <a:gd name="T11" fmla="*/ 0 h 123"/>
                  <a:gd name="T12" fmla="*/ 75 w 122"/>
                  <a:gd name="T13" fmla="*/ 30 h 123"/>
                  <a:gd name="T14" fmla="*/ 87 w 122"/>
                  <a:gd name="T15" fmla="*/ 38 h 123"/>
                  <a:gd name="T16" fmla="*/ 79 w 122"/>
                  <a:gd name="T17" fmla="*/ 87 h 123"/>
                  <a:gd name="T18" fmla="*/ 61 w 122"/>
                  <a:gd name="T19" fmla="*/ 117 h 123"/>
                  <a:gd name="T20" fmla="*/ 75 w 122"/>
                  <a:gd name="T21" fmla="*/ 115 h 123"/>
                  <a:gd name="T22" fmla="*/ 89 w 122"/>
                  <a:gd name="T23" fmla="*/ 89 h 123"/>
                  <a:gd name="T24" fmla="*/ 97 w 122"/>
                  <a:gd name="T25" fmla="*/ 38 h 123"/>
                  <a:gd name="T26" fmla="*/ 111 w 122"/>
                  <a:gd name="T27" fmla="*/ 64 h 123"/>
                  <a:gd name="T28" fmla="*/ 109 w 122"/>
                  <a:gd name="T29" fmla="*/ 107 h 123"/>
                  <a:gd name="T30" fmla="*/ 99 w 122"/>
                  <a:gd name="T31" fmla="*/ 113 h 123"/>
                  <a:gd name="T32" fmla="*/ 89 w 122"/>
                  <a:gd name="T33" fmla="*/ 121 h 123"/>
                  <a:gd name="T34" fmla="*/ 107 w 122"/>
                  <a:gd name="T35" fmla="*/ 121 h 123"/>
                  <a:gd name="T36" fmla="*/ 65 w 122"/>
                  <a:gd name="T37" fmla="*/ 107 h 123"/>
                  <a:gd name="T38" fmla="*/ 43 w 122"/>
                  <a:gd name="T39" fmla="*/ 99 h 123"/>
                  <a:gd name="T40" fmla="*/ 69 w 122"/>
                  <a:gd name="T41" fmla="*/ 91 h 123"/>
                  <a:gd name="T42" fmla="*/ 43 w 122"/>
                  <a:gd name="T43" fmla="*/ 81 h 123"/>
                  <a:gd name="T44" fmla="*/ 67 w 122"/>
                  <a:gd name="T45" fmla="*/ 38 h 123"/>
                  <a:gd name="T46" fmla="*/ 43 w 122"/>
                  <a:gd name="T47" fmla="*/ 30 h 123"/>
                  <a:gd name="T48" fmla="*/ 69 w 122"/>
                  <a:gd name="T49" fmla="*/ 22 h 123"/>
                  <a:gd name="T50" fmla="*/ 43 w 122"/>
                  <a:gd name="T51" fmla="*/ 12 h 123"/>
                  <a:gd name="T52" fmla="*/ 65 w 122"/>
                  <a:gd name="T53" fmla="*/ 8 h 123"/>
                  <a:gd name="T54" fmla="*/ 6 w 122"/>
                  <a:gd name="T55" fmla="*/ 6 h 123"/>
                  <a:gd name="T56" fmla="*/ 8 w 122"/>
                  <a:gd name="T57" fmla="*/ 14 h 123"/>
                  <a:gd name="T58" fmla="*/ 33 w 122"/>
                  <a:gd name="T59" fmla="*/ 12 h 123"/>
                  <a:gd name="T60" fmla="*/ 2 w 122"/>
                  <a:gd name="T61" fmla="*/ 22 h 123"/>
                  <a:gd name="T62" fmla="*/ 33 w 122"/>
                  <a:gd name="T63" fmla="*/ 30 h 123"/>
                  <a:gd name="T64" fmla="*/ 6 w 122"/>
                  <a:gd name="T65" fmla="*/ 38 h 123"/>
                  <a:gd name="T66" fmla="*/ 33 w 122"/>
                  <a:gd name="T67" fmla="*/ 81 h 123"/>
                  <a:gd name="T68" fmla="*/ 2 w 122"/>
                  <a:gd name="T69" fmla="*/ 91 h 123"/>
                  <a:gd name="T70" fmla="*/ 33 w 122"/>
                  <a:gd name="T71" fmla="*/ 99 h 123"/>
                  <a:gd name="T72" fmla="*/ 0 w 122"/>
                  <a:gd name="T73" fmla="*/ 113 h 123"/>
                  <a:gd name="T74" fmla="*/ 43 w 122"/>
                  <a:gd name="T75" fmla="*/ 117 h 123"/>
                  <a:gd name="T76" fmla="*/ 59 w 122"/>
                  <a:gd name="T77" fmla="*/ 56 h 123"/>
                  <a:gd name="T78" fmla="*/ 41 w 122"/>
                  <a:gd name="T79" fmla="*/ 46 h 123"/>
                  <a:gd name="T80" fmla="*/ 59 w 122"/>
                  <a:gd name="T81" fmla="*/ 56 h 123"/>
                  <a:gd name="T82" fmla="*/ 16 w 122"/>
                  <a:gd name="T83" fmla="*/ 56 h 123"/>
                  <a:gd name="T84" fmla="*/ 33 w 122"/>
                  <a:gd name="T85" fmla="*/ 46 h 123"/>
                  <a:gd name="T86" fmla="*/ 59 w 122"/>
                  <a:gd name="T87" fmla="*/ 72 h 123"/>
                  <a:gd name="T88" fmla="*/ 41 w 122"/>
                  <a:gd name="T89" fmla="*/ 62 h 123"/>
                  <a:gd name="T90" fmla="*/ 59 w 122"/>
                  <a:gd name="T91" fmla="*/ 72 h 123"/>
                  <a:gd name="T92" fmla="*/ 16 w 122"/>
                  <a:gd name="T93" fmla="*/ 72 h 123"/>
                  <a:gd name="T94" fmla="*/ 33 w 122"/>
                  <a:gd name="T95"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3">
                    <a:moveTo>
                      <a:pt x="107" y="121"/>
                    </a:moveTo>
                    <a:lnTo>
                      <a:pt x="107" y="121"/>
                    </a:lnTo>
                    <a:lnTo>
                      <a:pt x="113" y="119"/>
                    </a:lnTo>
                    <a:lnTo>
                      <a:pt x="113" y="119"/>
                    </a:lnTo>
                    <a:lnTo>
                      <a:pt x="117" y="115"/>
                    </a:lnTo>
                    <a:lnTo>
                      <a:pt x="117" y="115"/>
                    </a:lnTo>
                    <a:lnTo>
                      <a:pt x="117" y="113"/>
                    </a:lnTo>
                    <a:lnTo>
                      <a:pt x="120" y="111"/>
                    </a:lnTo>
                    <a:lnTo>
                      <a:pt x="120" y="111"/>
                    </a:lnTo>
                    <a:lnTo>
                      <a:pt x="120" y="105"/>
                    </a:lnTo>
                    <a:lnTo>
                      <a:pt x="122" y="95"/>
                    </a:lnTo>
                    <a:lnTo>
                      <a:pt x="122" y="95"/>
                    </a:lnTo>
                    <a:lnTo>
                      <a:pt x="122" y="66"/>
                    </a:lnTo>
                    <a:lnTo>
                      <a:pt x="122" y="66"/>
                    </a:lnTo>
                    <a:lnTo>
                      <a:pt x="122" y="34"/>
                    </a:lnTo>
                    <a:lnTo>
                      <a:pt x="122" y="34"/>
                    </a:lnTo>
                    <a:lnTo>
                      <a:pt x="122" y="30"/>
                    </a:lnTo>
                    <a:lnTo>
                      <a:pt x="122" y="30"/>
                    </a:lnTo>
                    <a:lnTo>
                      <a:pt x="97" y="30"/>
                    </a:lnTo>
                    <a:lnTo>
                      <a:pt x="97" y="30"/>
                    </a:lnTo>
                    <a:lnTo>
                      <a:pt x="97" y="0"/>
                    </a:lnTo>
                    <a:lnTo>
                      <a:pt x="97" y="0"/>
                    </a:lnTo>
                    <a:lnTo>
                      <a:pt x="87" y="0"/>
                    </a:lnTo>
                    <a:lnTo>
                      <a:pt x="87" y="0"/>
                    </a:lnTo>
                    <a:lnTo>
                      <a:pt x="87" y="30"/>
                    </a:lnTo>
                    <a:lnTo>
                      <a:pt x="87" y="30"/>
                    </a:lnTo>
                    <a:lnTo>
                      <a:pt x="75" y="30"/>
                    </a:lnTo>
                    <a:lnTo>
                      <a:pt x="75" y="30"/>
                    </a:lnTo>
                    <a:lnTo>
                      <a:pt x="75" y="38"/>
                    </a:lnTo>
                    <a:lnTo>
                      <a:pt x="75" y="38"/>
                    </a:lnTo>
                    <a:lnTo>
                      <a:pt x="87" y="38"/>
                    </a:lnTo>
                    <a:lnTo>
                      <a:pt x="87" y="38"/>
                    </a:lnTo>
                    <a:lnTo>
                      <a:pt x="85" y="62"/>
                    </a:lnTo>
                    <a:lnTo>
                      <a:pt x="83" y="74"/>
                    </a:lnTo>
                    <a:lnTo>
                      <a:pt x="79" y="87"/>
                    </a:lnTo>
                    <a:lnTo>
                      <a:pt x="79" y="87"/>
                    </a:lnTo>
                    <a:lnTo>
                      <a:pt x="75" y="97"/>
                    </a:lnTo>
                    <a:lnTo>
                      <a:pt x="71" y="105"/>
                    </a:lnTo>
                    <a:lnTo>
                      <a:pt x="67" y="111"/>
                    </a:lnTo>
                    <a:lnTo>
                      <a:pt x="61" y="117"/>
                    </a:lnTo>
                    <a:lnTo>
                      <a:pt x="61" y="117"/>
                    </a:lnTo>
                    <a:lnTo>
                      <a:pt x="67" y="123"/>
                    </a:lnTo>
                    <a:lnTo>
                      <a:pt x="67" y="123"/>
                    </a:lnTo>
                    <a:lnTo>
                      <a:pt x="75" y="115"/>
                    </a:lnTo>
                    <a:lnTo>
                      <a:pt x="81" y="107"/>
                    </a:lnTo>
                    <a:lnTo>
                      <a:pt x="85" y="99"/>
                    </a:lnTo>
                    <a:lnTo>
                      <a:pt x="89" y="89"/>
                    </a:lnTo>
                    <a:lnTo>
                      <a:pt x="89" y="89"/>
                    </a:lnTo>
                    <a:lnTo>
                      <a:pt x="93" y="76"/>
                    </a:lnTo>
                    <a:lnTo>
                      <a:pt x="95" y="64"/>
                    </a:lnTo>
                    <a:lnTo>
                      <a:pt x="97" y="38"/>
                    </a:lnTo>
                    <a:lnTo>
                      <a:pt x="97" y="38"/>
                    </a:lnTo>
                    <a:lnTo>
                      <a:pt x="111" y="38"/>
                    </a:lnTo>
                    <a:lnTo>
                      <a:pt x="111" y="38"/>
                    </a:lnTo>
                    <a:lnTo>
                      <a:pt x="111" y="64"/>
                    </a:lnTo>
                    <a:lnTo>
                      <a:pt x="111" y="64"/>
                    </a:lnTo>
                    <a:lnTo>
                      <a:pt x="111" y="97"/>
                    </a:lnTo>
                    <a:lnTo>
                      <a:pt x="111" y="97"/>
                    </a:lnTo>
                    <a:lnTo>
                      <a:pt x="109" y="105"/>
                    </a:lnTo>
                    <a:lnTo>
                      <a:pt x="109" y="107"/>
                    </a:lnTo>
                    <a:lnTo>
                      <a:pt x="107" y="109"/>
                    </a:lnTo>
                    <a:lnTo>
                      <a:pt x="107" y="109"/>
                    </a:lnTo>
                    <a:lnTo>
                      <a:pt x="103" y="111"/>
                    </a:lnTo>
                    <a:lnTo>
                      <a:pt x="99" y="113"/>
                    </a:lnTo>
                    <a:lnTo>
                      <a:pt x="99" y="113"/>
                    </a:lnTo>
                    <a:lnTo>
                      <a:pt x="89" y="113"/>
                    </a:lnTo>
                    <a:lnTo>
                      <a:pt x="89" y="113"/>
                    </a:lnTo>
                    <a:lnTo>
                      <a:pt x="89" y="121"/>
                    </a:lnTo>
                    <a:lnTo>
                      <a:pt x="89" y="121"/>
                    </a:lnTo>
                    <a:lnTo>
                      <a:pt x="107" y="121"/>
                    </a:lnTo>
                    <a:lnTo>
                      <a:pt x="107" y="121"/>
                    </a:lnTo>
                    <a:lnTo>
                      <a:pt x="107" y="121"/>
                    </a:lnTo>
                    <a:close/>
                    <a:moveTo>
                      <a:pt x="65" y="113"/>
                    </a:moveTo>
                    <a:lnTo>
                      <a:pt x="65" y="113"/>
                    </a:lnTo>
                    <a:lnTo>
                      <a:pt x="65" y="107"/>
                    </a:lnTo>
                    <a:lnTo>
                      <a:pt x="65" y="107"/>
                    </a:lnTo>
                    <a:lnTo>
                      <a:pt x="57" y="107"/>
                    </a:lnTo>
                    <a:lnTo>
                      <a:pt x="43" y="109"/>
                    </a:lnTo>
                    <a:lnTo>
                      <a:pt x="43" y="109"/>
                    </a:lnTo>
                    <a:lnTo>
                      <a:pt x="43" y="99"/>
                    </a:lnTo>
                    <a:lnTo>
                      <a:pt x="43" y="99"/>
                    </a:lnTo>
                    <a:lnTo>
                      <a:pt x="69" y="99"/>
                    </a:lnTo>
                    <a:lnTo>
                      <a:pt x="69" y="99"/>
                    </a:lnTo>
                    <a:lnTo>
                      <a:pt x="69" y="91"/>
                    </a:lnTo>
                    <a:lnTo>
                      <a:pt x="69" y="91"/>
                    </a:lnTo>
                    <a:lnTo>
                      <a:pt x="43" y="91"/>
                    </a:lnTo>
                    <a:lnTo>
                      <a:pt x="43" y="91"/>
                    </a:lnTo>
                    <a:lnTo>
                      <a:pt x="43" y="81"/>
                    </a:lnTo>
                    <a:lnTo>
                      <a:pt x="43" y="81"/>
                    </a:lnTo>
                    <a:lnTo>
                      <a:pt x="67" y="81"/>
                    </a:lnTo>
                    <a:lnTo>
                      <a:pt x="67" y="81"/>
                    </a:lnTo>
                    <a:lnTo>
                      <a:pt x="67" y="38"/>
                    </a:lnTo>
                    <a:lnTo>
                      <a:pt x="67" y="38"/>
                    </a:lnTo>
                    <a:lnTo>
                      <a:pt x="43" y="38"/>
                    </a:lnTo>
                    <a:lnTo>
                      <a:pt x="43" y="38"/>
                    </a:lnTo>
                    <a:lnTo>
                      <a:pt x="43" y="30"/>
                    </a:lnTo>
                    <a:lnTo>
                      <a:pt x="43" y="30"/>
                    </a:lnTo>
                    <a:lnTo>
                      <a:pt x="69" y="30"/>
                    </a:lnTo>
                    <a:lnTo>
                      <a:pt x="69" y="30"/>
                    </a:lnTo>
                    <a:lnTo>
                      <a:pt x="69" y="22"/>
                    </a:lnTo>
                    <a:lnTo>
                      <a:pt x="69" y="22"/>
                    </a:lnTo>
                    <a:lnTo>
                      <a:pt x="43" y="22"/>
                    </a:lnTo>
                    <a:lnTo>
                      <a:pt x="43" y="22"/>
                    </a:lnTo>
                    <a:lnTo>
                      <a:pt x="43" y="12"/>
                    </a:lnTo>
                    <a:lnTo>
                      <a:pt x="43" y="12"/>
                    </a:lnTo>
                    <a:lnTo>
                      <a:pt x="55" y="10"/>
                    </a:lnTo>
                    <a:lnTo>
                      <a:pt x="65" y="8"/>
                    </a:lnTo>
                    <a:lnTo>
                      <a:pt x="65" y="8"/>
                    </a:lnTo>
                    <a:lnTo>
                      <a:pt x="61" y="2"/>
                    </a:lnTo>
                    <a:lnTo>
                      <a:pt x="61" y="2"/>
                    </a:lnTo>
                    <a:lnTo>
                      <a:pt x="37" y="4"/>
                    </a:lnTo>
                    <a:lnTo>
                      <a:pt x="6" y="6"/>
                    </a:lnTo>
                    <a:lnTo>
                      <a:pt x="6" y="6"/>
                    </a:lnTo>
                    <a:lnTo>
                      <a:pt x="6" y="14"/>
                    </a:lnTo>
                    <a:lnTo>
                      <a:pt x="6" y="14"/>
                    </a:lnTo>
                    <a:lnTo>
                      <a:pt x="8" y="14"/>
                    </a:lnTo>
                    <a:lnTo>
                      <a:pt x="8" y="14"/>
                    </a:lnTo>
                    <a:lnTo>
                      <a:pt x="18" y="14"/>
                    </a:lnTo>
                    <a:lnTo>
                      <a:pt x="33" y="12"/>
                    </a:lnTo>
                    <a:lnTo>
                      <a:pt x="33" y="12"/>
                    </a:lnTo>
                    <a:lnTo>
                      <a:pt x="33" y="22"/>
                    </a:lnTo>
                    <a:lnTo>
                      <a:pt x="33" y="22"/>
                    </a:lnTo>
                    <a:lnTo>
                      <a:pt x="2" y="22"/>
                    </a:lnTo>
                    <a:lnTo>
                      <a:pt x="2" y="22"/>
                    </a:lnTo>
                    <a:lnTo>
                      <a:pt x="2" y="30"/>
                    </a:lnTo>
                    <a:lnTo>
                      <a:pt x="2" y="30"/>
                    </a:lnTo>
                    <a:lnTo>
                      <a:pt x="33" y="30"/>
                    </a:lnTo>
                    <a:lnTo>
                      <a:pt x="33" y="30"/>
                    </a:lnTo>
                    <a:lnTo>
                      <a:pt x="33" y="38"/>
                    </a:lnTo>
                    <a:lnTo>
                      <a:pt x="33" y="38"/>
                    </a:lnTo>
                    <a:lnTo>
                      <a:pt x="6" y="38"/>
                    </a:lnTo>
                    <a:lnTo>
                      <a:pt x="6" y="38"/>
                    </a:lnTo>
                    <a:lnTo>
                      <a:pt x="6" y="81"/>
                    </a:lnTo>
                    <a:lnTo>
                      <a:pt x="6" y="81"/>
                    </a:lnTo>
                    <a:lnTo>
                      <a:pt x="33" y="81"/>
                    </a:lnTo>
                    <a:lnTo>
                      <a:pt x="33" y="81"/>
                    </a:lnTo>
                    <a:lnTo>
                      <a:pt x="33" y="91"/>
                    </a:lnTo>
                    <a:lnTo>
                      <a:pt x="33" y="91"/>
                    </a:lnTo>
                    <a:lnTo>
                      <a:pt x="2" y="91"/>
                    </a:lnTo>
                    <a:lnTo>
                      <a:pt x="2" y="91"/>
                    </a:lnTo>
                    <a:lnTo>
                      <a:pt x="2" y="99"/>
                    </a:lnTo>
                    <a:lnTo>
                      <a:pt x="2" y="99"/>
                    </a:lnTo>
                    <a:lnTo>
                      <a:pt x="33" y="99"/>
                    </a:lnTo>
                    <a:lnTo>
                      <a:pt x="33" y="99"/>
                    </a:lnTo>
                    <a:lnTo>
                      <a:pt x="33" y="111"/>
                    </a:lnTo>
                    <a:lnTo>
                      <a:pt x="33" y="111"/>
                    </a:lnTo>
                    <a:lnTo>
                      <a:pt x="12" y="111"/>
                    </a:lnTo>
                    <a:lnTo>
                      <a:pt x="0" y="113"/>
                    </a:lnTo>
                    <a:lnTo>
                      <a:pt x="0" y="113"/>
                    </a:lnTo>
                    <a:lnTo>
                      <a:pt x="2" y="121"/>
                    </a:lnTo>
                    <a:lnTo>
                      <a:pt x="2" y="121"/>
                    </a:lnTo>
                    <a:lnTo>
                      <a:pt x="43" y="117"/>
                    </a:lnTo>
                    <a:lnTo>
                      <a:pt x="65" y="113"/>
                    </a:lnTo>
                    <a:lnTo>
                      <a:pt x="65" y="113"/>
                    </a:lnTo>
                    <a:lnTo>
                      <a:pt x="65" y="113"/>
                    </a:lnTo>
                    <a:close/>
                    <a:moveTo>
                      <a:pt x="59" y="56"/>
                    </a:moveTo>
                    <a:lnTo>
                      <a:pt x="59" y="56"/>
                    </a:lnTo>
                    <a:lnTo>
                      <a:pt x="41" y="56"/>
                    </a:lnTo>
                    <a:lnTo>
                      <a:pt x="41" y="56"/>
                    </a:lnTo>
                    <a:lnTo>
                      <a:pt x="41" y="46"/>
                    </a:lnTo>
                    <a:lnTo>
                      <a:pt x="41" y="46"/>
                    </a:lnTo>
                    <a:lnTo>
                      <a:pt x="59" y="46"/>
                    </a:lnTo>
                    <a:lnTo>
                      <a:pt x="59" y="46"/>
                    </a:lnTo>
                    <a:lnTo>
                      <a:pt x="59" y="56"/>
                    </a:lnTo>
                    <a:lnTo>
                      <a:pt x="59" y="56"/>
                    </a:lnTo>
                    <a:close/>
                    <a:moveTo>
                      <a:pt x="33" y="56"/>
                    </a:moveTo>
                    <a:lnTo>
                      <a:pt x="33" y="56"/>
                    </a:lnTo>
                    <a:lnTo>
                      <a:pt x="16" y="56"/>
                    </a:lnTo>
                    <a:lnTo>
                      <a:pt x="16" y="56"/>
                    </a:lnTo>
                    <a:lnTo>
                      <a:pt x="16" y="46"/>
                    </a:lnTo>
                    <a:lnTo>
                      <a:pt x="16" y="46"/>
                    </a:lnTo>
                    <a:lnTo>
                      <a:pt x="33" y="46"/>
                    </a:lnTo>
                    <a:lnTo>
                      <a:pt x="33" y="46"/>
                    </a:lnTo>
                    <a:lnTo>
                      <a:pt x="33" y="56"/>
                    </a:lnTo>
                    <a:lnTo>
                      <a:pt x="33" y="56"/>
                    </a:lnTo>
                    <a:close/>
                    <a:moveTo>
                      <a:pt x="59" y="72"/>
                    </a:moveTo>
                    <a:lnTo>
                      <a:pt x="59" y="72"/>
                    </a:lnTo>
                    <a:lnTo>
                      <a:pt x="41" y="72"/>
                    </a:lnTo>
                    <a:lnTo>
                      <a:pt x="41" y="72"/>
                    </a:lnTo>
                    <a:lnTo>
                      <a:pt x="41" y="62"/>
                    </a:lnTo>
                    <a:lnTo>
                      <a:pt x="41" y="62"/>
                    </a:lnTo>
                    <a:lnTo>
                      <a:pt x="59" y="62"/>
                    </a:lnTo>
                    <a:lnTo>
                      <a:pt x="59" y="62"/>
                    </a:lnTo>
                    <a:lnTo>
                      <a:pt x="59" y="72"/>
                    </a:lnTo>
                    <a:lnTo>
                      <a:pt x="59" y="72"/>
                    </a:lnTo>
                    <a:close/>
                    <a:moveTo>
                      <a:pt x="33" y="72"/>
                    </a:moveTo>
                    <a:lnTo>
                      <a:pt x="33" y="72"/>
                    </a:lnTo>
                    <a:lnTo>
                      <a:pt x="16" y="72"/>
                    </a:lnTo>
                    <a:lnTo>
                      <a:pt x="16" y="72"/>
                    </a:lnTo>
                    <a:lnTo>
                      <a:pt x="16" y="62"/>
                    </a:lnTo>
                    <a:lnTo>
                      <a:pt x="16" y="62"/>
                    </a:lnTo>
                    <a:lnTo>
                      <a:pt x="33" y="62"/>
                    </a:lnTo>
                    <a:lnTo>
                      <a:pt x="33" y="62"/>
                    </a:lnTo>
                    <a:lnTo>
                      <a:pt x="33" y="72"/>
                    </a:lnTo>
                    <a:lnTo>
                      <a:pt x="33" y="7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416" name="Freeform 166">
                <a:extLst>
                  <a:ext uri="{FF2B5EF4-FFF2-40B4-BE49-F238E27FC236}">
                    <a16:creationId xmlns="" xmlns:a16="http://schemas.microsoft.com/office/drawing/2014/main" id="{4BEAF734-4CC2-4885-AE9E-8ABE7A1399D9}"/>
                  </a:ext>
                </a:extLst>
              </p:cNvPr>
              <p:cNvSpPr>
                <a:spLocks noEditPoints="1"/>
              </p:cNvSpPr>
              <p:nvPr/>
            </p:nvSpPr>
            <p:spPr bwMode="auto">
              <a:xfrm>
                <a:off x="5167" y="16370"/>
                <a:ext cx="132" cy="126"/>
              </a:xfrm>
              <a:custGeom>
                <a:avLst/>
                <a:gdLst>
                  <a:gd name="T0" fmla="*/ 87 w 132"/>
                  <a:gd name="T1" fmla="*/ 124 h 126"/>
                  <a:gd name="T2" fmla="*/ 87 w 132"/>
                  <a:gd name="T3" fmla="*/ 91 h 126"/>
                  <a:gd name="T4" fmla="*/ 128 w 132"/>
                  <a:gd name="T5" fmla="*/ 91 h 126"/>
                  <a:gd name="T6" fmla="*/ 128 w 132"/>
                  <a:gd name="T7" fmla="*/ 81 h 126"/>
                  <a:gd name="T8" fmla="*/ 87 w 132"/>
                  <a:gd name="T9" fmla="*/ 81 h 126"/>
                  <a:gd name="T10" fmla="*/ 87 w 132"/>
                  <a:gd name="T11" fmla="*/ 61 h 126"/>
                  <a:gd name="T12" fmla="*/ 128 w 132"/>
                  <a:gd name="T13" fmla="*/ 61 h 126"/>
                  <a:gd name="T14" fmla="*/ 128 w 132"/>
                  <a:gd name="T15" fmla="*/ 53 h 126"/>
                  <a:gd name="T16" fmla="*/ 87 w 132"/>
                  <a:gd name="T17" fmla="*/ 53 h 126"/>
                  <a:gd name="T18" fmla="*/ 87 w 132"/>
                  <a:gd name="T19" fmla="*/ 33 h 126"/>
                  <a:gd name="T20" fmla="*/ 132 w 132"/>
                  <a:gd name="T21" fmla="*/ 33 h 126"/>
                  <a:gd name="T22" fmla="*/ 132 w 132"/>
                  <a:gd name="T23" fmla="*/ 25 h 126"/>
                  <a:gd name="T24" fmla="*/ 71 w 132"/>
                  <a:gd name="T25" fmla="*/ 25 h 126"/>
                  <a:gd name="T26" fmla="*/ 77 w 132"/>
                  <a:gd name="T27" fmla="*/ 2 h 126"/>
                  <a:gd name="T28" fmla="*/ 67 w 132"/>
                  <a:gd name="T29" fmla="*/ 0 h 126"/>
                  <a:gd name="T30" fmla="*/ 57 w 132"/>
                  <a:gd name="T31" fmla="*/ 31 h 126"/>
                  <a:gd name="T32" fmla="*/ 39 w 132"/>
                  <a:gd name="T33" fmla="*/ 63 h 126"/>
                  <a:gd name="T34" fmla="*/ 45 w 132"/>
                  <a:gd name="T35" fmla="*/ 69 h 126"/>
                  <a:gd name="T36" fmla="*/ 57 w 132"/>
                  <a:gd name="T37" fmla="*/ 51 h 126"/>
                  <a:gd name="T38" fmla="*/ 67 w 132"/>
                  <a:gd name="T39" fmla="*/ 33 h 126"/>
                  <a:gd name="T40" fmla="*/ 77 w 132"/>
                  <a:gd name="T41" fmla="*/ 33 h 126"/>
                  <a:gd name="T42" fmla="*/ 77 w 132"/>
                  <a:gd name="T43" fmla="*/ 124 h 126"/>
                  <a:gd name="T44" fmla="*/ 87 w 132"/>
                  <a:gd name="T45" fmla="*/ 124 h 126"/>
                  <a:gd name="T46" fmla="*/ 33 w 132"/>
                  <a:gd name="T47" fmla="*/ 126 h 126"/>
                  <a:gd name="T48" fmla="*/ 33 w 132"/>
                  <a:gd name="T49" fmla="*/ 41 h 126"/>
                  <a:gd name="T50" fmla="*/ 29 w 132"/>
                  <a:gd name="T51" fmla="*/ 41 h 126"/>
                  <a:gd name="T52" fmla="*/ 45 w 132"/>
                  <a:gd name="T53" fmla="*/ 2 h 126"/>
                  <a:gd name="T54" fmla="*/ 35 w 132"/>
                  <a:gd name="T55" fmla="*/ 0 h 126"/>
                  <a:gd name="T56" fmla="*/ 31 w 132"/>
                  <a:gd name="T57" fmla="*/ 17 h 126"/>
                  <a:gd name="T58" fmla="*/ 21 w 132"/>
                  <a:gd name="T59" fmla="*/ 37 h 126"/>
                  <a:gd name="T60" fmla="*/ 0 w 132"/>
                  <a:gd name="T61" fmla="*/ 71 h 126"/>
                  <a:gd name="T62" fmla="*/ 6 w 132"/>
                  <a:gd name="T63" fmla="*/ 77 h 126"/>
                  <a:gd name="T64" fmla="*/ 15 w 132"/>
                  <a:gd name="T65" fmla="*/ 67 h 126"/>
                  <a:gd name="T66" fmla="*/ 23 w 132"/>
                  <a:gd name="T67" fmla="*/ 55 h 126"/>
                  <a:gd name="T68" fmla="*/ 23 w 132"/>
                  <a:gd name="T69" fmla="*/ 126 h 126"/>
                  <a:gd name="T70" fmla="*/ 33 w 132"/>
                  <a:gd name="T7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126">
                    <a:moveTo>
                      <a:pt x="87" y="124"/>
                    </a:moveTo>
                    <a:lnTo>
                      <a:pt x="87" y="124"/>
                    </a:lnTo>
                    <a:lnTo>
                      <a:pt x="87" y="91"/>
                    </a:lnTo>
                    <a:lnTo>
                      <a:pt x="87" y="91"/>
                    </a:lnTo>
                    <a:lnTo>
                      <a:pt x="128" y="91"/>
                    </a:lnTo>
                    <a:lnTo>
                      <a:pt x="128" y="91"/>
                    </a:lnTo>
                    <a:lnTo>
                      <a:pt x="128" y="81"/>
                    </a:lnTo>
                    <a:lnTo>
                      <a:pt x="128" y="81"/>
                    </a:lnTo>
                    <a:lnTo>
                      <a:pt x="87" y="81"/>
                    </a:lnTo>
                    <a:lnTo>
                      <a:pt x="87" y="81"/>
                    </a:lnTo>
                    <a:lnTo>
                      <a:pt x="87" y="61"/>
                    </a:lnTo>
                    <a:lnTo>
                      <a:pt x="87" y="61"/>
                    </a:lnTo>
                    <a:lnTo>
                      <a:pt x="128" y="61"/>
                    </a:lnTo>
                    <a:lnTo>
                      <a:pt x="128" y="61"/>
                    </a:lnTo>
                    <a:lnTo>
                      <a:pt x="128" y="53"/>
                    </a:lnTo>
                    <a:lnTo>
                      <a:pt x="128" y="53"/>
                    </a:lnTo>
                    <a:lnTo>
                      <a:pt x="87" y="53"/>
                    </a:lnTo>
                    <a:lnTo>
                      <a:pt x="87" y="53"/>
                    </a:lnTo>
                    <a:lnTo>
                      <a:pt x="87" y="33"/>
                    </a:lnTo>
                    <a:lnTo>
                      <a:pt x="87" y="33"/>
                    </a:lnTo>
                    <a:lnTo>
                      <a:pt x="132" y="33"/>
                    </a:lnTo>
                    <a:lnTo>
                      <a:pt x="132" y="33"/>
                    </a:lnTo>
                    <a:lnTo>
                      <a:pt x="132" y="25"/>
                    </a:lnTo>
                    <a:lnTo>
                      <a:pt x="132" y="25"/>
                    </a:lnTo>
                    <a:lnTo>
                      <a:pt x="71" y="25"/>
                    </a:lnTo>
                    <a:lnTo>
                      <a:pt x="71" y="25"/>
                    </a:lnTo>
                    <a:lnTo>
                      <a:pt x="77" y="2"/>
                    </a:lnTo>
                    <a:lnTo>
                      <a:pt x="77" y="2"/>
                    </a:lnTo>
                    <a:lnTo>
                      <a:pt x="67" y="0"/>
                    </a:lnTo>
                    <a:lnTo>
                      <a:pt x="67" y="0"/>
                    </a:lnTo>
                    <a:lnTo>
                      <a:pt x="63" y="15"/>
                    </a:lnTo>
                    <a:lnTo>
                      <a:pt x="57" y="31"/>
                    </a:lnTo>
                    <a:lnTo>
                      <a:pt x="57" y="31"/>
                    </a:lnTo>
                    <a:lnTo>
                      <a:pt x="39" y="63"/>
                    </a:lnTo>
                    <a:lnTo>
                      <a:pt x="39" y="63"/>
                    </a:lnTo>
                    <a:lnTo>
                      <a:pt x="45" y="69"/>
                    </a:lnTo>
                    <a:lnTo>
                      <a:pt x="45" y="69"/>
                    </a:lnTo>
                    <a:lnTo>
                      <a:pt x="57" y="51"/>
                    </a:lnTo>
                    <a:lnTo>
                      <a:pt x="67" y="33"/>
                    </a:lnTo>
                    <a:lnTo>
                      <a:pt x="67" y="33"/>
                    </a:lnTo>
                    <a:lnTo>
                      <a:pt x="77" y="33"/>
                    </a:lnTo>
                    <a:lnTo>
                      <a:pt x="77" y="33"/>
                    </a:lnTo>
                    <a:lnTo>
                      <a:pt x="77" y="124"/>
                    </a:lnTo>
                    <a:lnTo>
                      <a:pt x="77" y="124"/>
                    </a:lnTo>
                    <a:lnTo>
                      <a:pt x="87" y="124"/>
                    </a:lnTo>
                    <a:lnTo>
                      <a:pt x="87" y="124"/>
                    </a:lnTo>
                    <a:close/>
                    <a:moveTo>
                      <a:pt x="33" y="126"/>
                    </a:moveTo>
                    <a:lnTo>
                      <a:pt x="33" y="126"/>
                    </a:lnTo>
                    <a:lnTo>
                      <a:pt x="33" y="41"/>
                    </a:lnTo>
                    <a:lnTo>
                      <a:pt x="33" y="41"/>
                    </a:lnTo>
                    <a:lnTo>
                      <a:pt x="29" y="41"/>
                    </a:lnTo>
                    <a:lnTo>
                      <a:pt x="29" y="41"/>
                    </a:lnTo>
                    <a:lnTo>
                      <a:pt x="39" y="19"/>
                    </a:lnTo>
                    <a:lnTo>
                      <a:pt x="45" y="2"/>
                    </a:lnTo>
                    <a:lnTo>
                      <a:pt x="45" y="2"/>
                    </a:lnTo>
                    <a:lnTo>
                      <a:pt x="35" y="0"/>
                    </a:lnTo>
                    <a:lnTo>
                      <a:pt x="35" y="0"/>
                    </a:lnTo>
                    <a:lnTo>
                      <a:pt x="31" y="17"/>
                    </a:lnTo>
                    <a:lnTo>
                      <a:pt x="21" y="37"/>
                    </a:lnTo>
                    <a:lnTo>
                      <a:pt x="21" y="37"/>
                    </a:lnTo>
                    <a:lnTo>
                      <a:pt x="11" y="55"/>
                    </a:lnTo>
                    <a:lnTo>
                      <a:pt x="0" y="71"/>
                    </a:lnTo>
                    <a:lnTo>
                      <a:pt x="0" y="71"/>
                    </a:lnTo>
                    <a:lnTo>
                      <a:pt x="6" y="77"/>
                    </a:lnTo>
                    <a:lnTo>
                      <a:pt x="6" y="77"/>
                    </a:lnTo>
                    <a:lnTo>
                      <a:pt x="15" y="67"/>
                    </a:lnTo>
                    <a:lnTo>
                      <a:pt x="23" y="55"/>
                    </a:lnTo>
                    <a:lnTo>
                      <a:pt x="23" y="55"/>
                    </a:lnTo>
                    <a:lnTo>
                      <a:pt x="23" y="126"/>
                    </a:lnTo>
                    <a:lnTo>
                      <a:pt x="23" y="126"/>
                    </a:lnTo>
                    <a:lnTo>
                      <a:pt x="33" y="126"/>
                    </a:lnTo>
                    <a:lnTo>
                      <a:pt x="33" y="12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448" name="Freeform 194">
                <a:extLst>
                  <a:ext uri="{FF2B5EF4-FFF2-40B4-BE49-F238E27FC236}">
                    <a16:creationId xmlns="" xmlns:a16="http://schemas.microsoft.com/office/drawing/2014/main" id="{55E74179-E1D2-4A9C-BDFA-37CA97BB738E}"/>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452" name="Freeform 198">
                <a:extLst>
                  <a:ext uri="{FF2B5EF4-FFF2-40B4-BE49-F238E27FC236}">
                    <a16:creationId xmlns="" xmlns:a16="http://schemas.microsoft.com/office/drawing/2014/main" id="{9BC6610D-ADDA-4680-9722-D2CDF324EB55}"/>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455" name="Freeform 201">
                <a:extLst>
                  <a:ext uri="{FF2B5EF4-FFF2-40B4-BE49-F238E27FC236}">
                    <a16:creationId xmlns="" xmlns:a16="http://schemas.microsoft.com/office/drawing/2014/main" id="{EE7C112D-6EAE-4BE9-B2A9-737F42D04540}"/>
                  </a:ext>
                </a:extLst>
              </p:cNvPr>
              <p:cNvSpPr>
                <a:spLocks/>
              </p:cNvSpPr>
              <p:nvPr/>
            </p:nvSpPr>
            <p:spPr bwMode="auto">
              <a:xfrm>
                <a:off x="15628" y="5602"/>
                <a:ext cx="8" cy="8"/>
              </a:xfrm>
              <a:custGeom>
                <a:avLst/>
                <a:gdLst>
                  <a:gd name="T0" fmla="*/ 0 w 8"/>
                  <a:gd name="T1" fmla="*/ 2 h 8"/>
                  <a:gd name="T2" fmla="*/ 8 w 8"/>
                  <a:gd name="T3" fmla="*/ 0 h 8"/>
                  <a:gd name="T4" fmla="*/ 4 w 8"/>
                  <a:gd name="T5" fmla="*/ 8 h 8"/>
                  <a:gd name="T6" fmla="*/ 0 w 8"/>
                  <a:gd name="T7" fmla="*/ 2 h 8"/>
                  <a:gd name="T8" fmla="*/ 0 w 8"/>
                  <a:gd name="T9" fmla="*/ 2 h 8"/>
                </a:gdLst>
                <a:ahLst/>
                <a:cxnLst>
                  <a:cxn ang="0">
                    <a:pos x="T0" y="T1"/>
                  </a:cxn>
                  <a:cxn ang="0">
                    <a:pos x="T2" y="T3"/>
                  </a:cxn>
                  <a:cxn ang="0">
                    <a:pos x="T4" y="T5"/>
                  </a:cxn>
                  <a:cxn ang="0">
                    <a:pos x="T6" y="T7"/>
                  </a:cxn>
                  <a:cxn ang="0">
                    <a:pos x="T8" y="T9"/>
                  </a:cxn>
                </a:cxnLst>
                <a:rect l="0" t="0" r="r" b="b"/>
                <a:pathLst>
                  <a:path w="8" h="8">
                    <a:moveTo>
                      <a:pt x="0" y="2"/>
                    </a:moveTo>
                    <a:lnTo>
                      <a:pt x="8" y="0"/>
                    </a:lnTo>
                    <a:lnTo>
                      <a:pt x="4" y="8"/>
                    </a:lnTo>
                    <a:lnTo>
                      <a:pt x="0" y="2"/>
                    </a:lnTo>
                    <a:lnTo>
                      <a:pt x="0" y="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grpSp>
        <p:grpSp>
          <p:nvGrpSpPr>
            <p:cNvPr id="6" name="Group 406">
              <a:extLst>
                <a:ext uri="{FF2B5EF4-FFF2-40B4-BE49-F238E27FC236}">
                  <a16:creationId xmlns="" xmlns:a16="http://schemas.microsoft.com/office/drawing/2014/main" id="{5BBFDD78-2414-4225-A002-E5E5A31CB87F}"/>
                </a:ext>
              </a:extLst>
            </p:cNvPr>
            <p:cNvGrpSpPr>
              <a:grpSpLocks/>
            </p:cNvGrpSpPr>
            <p:nvPr/>
          </p:nvGrpSpPr>
          <p:grpSpPr bwMode="auto">
            <a:xfrm>
              <a:off x="15147" y="5602"/>
              <a:ext cx="489" cy="513"/>
              <a:chOff x="15147" y="5602"/>
              <a:chExt cx="489" cy="513"/>
            </a:xfrm>
          </p:grpSpPr>
          <p:sp>
            <p:nvSpPr>
              <p:cNvPr id="1579" name="Freeform 215">
                <a:extLst>
                  <a:ext uri="{FF2B5EF4-FFF2-40B4-BE49-F238E27FC236}">
                    <a16:creationId xmlns="" xmlns:a16="http://schemas.microsoft.com/office/drawing/2014/main" id="{99112A7F-A8F1-489F-BE28-5CF20E7F1369}"/>
                  </a:ext>
                </a:extLst>
              </p:cNvPr>
              <p:cNvSpPr>
                <a:spLocks/>
              </p:cNvSpPr>
              <p:nvPr/>
            </p:nvSpPr>
            <p:spPr bwMode="auto">
              <a:xfrm>
                <a:off x="15147" y="5658"/>
                <a:ext cx="8" cy="10"/>
              </a:xfrm>
              <a:custGeom>
                <a:avLst/>
                <a:gdLst>
                  <a:gd name="T0" fmla="*/ 6 w 8"/>
                  <a:gd name="T1" fmla="*/ 0 h 10"/>
                  <a:gd name="T2" fmla="*/ 8 w 8"/>
                  <a:gd name="T3" fmla="*/ 10 h 10"/>
                  <a:gd name="T4" fmla="*/ 0 w 8"/>
                  <a:gd name="T5" fmla="*/ 4 h 10"/>
                  <a:gd name="T6" fmla="*/ 6 w 8"/>
                  <a:gd name="T7" fmla="*/ 0 h 10"/>
                  <a:gd name="T8" fmla="*/ 6 w 8"/>
                  <a:gd name="T9" fmla="*/ 0 h 10"/>
                </a:gdLst>
                <a:ahLst/>
                <a:cxnLst>
                  <a:cxn ang="0">
                    <a:pos x="T0" y="T1"/>
                  </a:cxn>
                  <a:cxn ang="0">
                    <a:pos x="T2" y="T3"/>
                  </a:cxn>
                  <a:cxn ang="0">
                    <a:pos x="T4" y="T5"/>
                  </a:cxn>
                  <a:cxn ang="0">
                    <a:pos x="T6" y="T7"/>
                  </a:cxn>
                  <a:cxn ang="0">
                    <a:pos x="T8" y="T9"/>
                  </a:cxn>
                </a:cxnLst>
                <a:rect l="0" t="0" r="r" b="b"/>
                <a:pathLst>
                  <a:path w="8" h="10">
                    <a:moveTo>
                      <a:pt x="6" y="0"/>
                    </a:moveTo>
                    <a:lnTo>
                      <a:pt x="8" y="10"/>
                    </a:lnTo>
                    <a:lnTo>
                      <a:pt x="0" y="4"/>
                    </a:lnTo>
                    <a:lnTo>
                      <a:pt x="6" y="0"/>
                    </a:lnTo>
                    <a:lnTo>
                      <a:pt x="6"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622" name="Freeform 257">
                <a:extLst>
                  <a:ext uri="{FF2B5EF4-FFF2-40B4-BE49-F238E27FC236}">
                    <a16:creationId xmlns="" xmlns:a16="http://schemas.microsoft.com/office/drawing/2014/main" id="{BEE19A3D-71E2-4133-ABF6-117B12D6E313}"/>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626" name="Freeform 261">
                <a:extLst>
                  <a:ext uri="{FF2B5EF4-FFF2-40B4-BE49-F238E27FC236}">
                    <a16:creationId xmlns="" xmlns:a16="http://schemas.microsoft.com/office/drawing/2014/main" id="{3201CF31-E877-4AEB-ABA7-37359C968967}"/>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629" name="Freeform 264">
                <a:extLst>
                  <a:ext uri="{FF2B5EF4-FFF2-40B4-BE49-F238E27FC236}">
                    <a16:creationId xmlns="" xmlns:a16="http://schemas.microsoft.com/office/drawing/2014/main" id="{F6C1C3AF-F6AA-4D08-8E95-F604CE64EB7A}"/>
                  </a:ext>
                </a:extLst>
              </p:cNvPr>
              <p:cNvSpPr>
                <a:spLocks/>
              </p:cNvSpPr>
              <p:nvPr/>
            </p:nvSpPr>
            <p:spPr bwMode="auto">
              <a:xfrm>
                <a:off x="15628" y="5602"/>
                <a:ext cx="8" cy="8"/>
              </a:xfrm>
              <a:custGeom>
                <a:avLst/>
                <a:gdLst>
                  <a:gd name="T0" fmla="*/ 0 w 8"/>
                  <a:gd name="T1" fmla="*/ 2 h 8"/>
                  <a:gd name="T2" fmla="*/ 8 w 8"/>
                  <a:gd name="T3" fmla="*/ 0 h 8"/>
                  <a:gd name="T4" fmla="*/ 4 w 8"/>
                  <a:gd name="T5" fmla="*/ 8 h 8"/>
                  <a:gd name="T6" fmla="*/ 0 w 8"/>
                  <a:gd name="T7" fmla="*/ 2 h 8"/>
                  <a:gd name="T8" fmla="*/ 0 w 8"/>
                  <a:gd name="T9" fmla="*/ 2 h 8"/>
                </a:gdLst>
                <a:ahLst/>
                <a:cxnLst>
                  <a:cxn ang="0">
                    <a:pos x="T0" y="T1"/>
                  </a:cxn>
                  <a:cxn ang="0">
                    <a:pos x="T2" y="T3"/>
                  </a:cxn>
                  <a:cxn ang="0">
                    <a:pos x="T4" y="T5"/>
                  </a:cxn>
                  <a:cxn ang="0">
                    <a:pos x="T6" y="T7"/>
                  </a:cxn>
                  <a:cxn ang="0">
                    <a:pos x="T8" y="T9"/>
                  </a:cxn>
                </a:cxnLst>
                <a:rect l="0" t="0" r="r" b="b"/>
                <a:pathLst>
                  <a:path w="8" h="8">
                    <a:moveTo>
                      <a:pt x="0" y="2"/>
                    </a:moveTo>
                    <a:lnTo>
                      <a:pt x="8" y="0"/>
                    </a:lnTo>
                    <a:lnTo>
                      <a:pt x="4" y="8"/>
                    </a:lnTo>
                    <a:lnTo>
                      <a:pt x="0" y="2"/>
                    </a:lnTo>
                    <a:lnTo>
                      <a:pt x="0" y="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642" name="Freeform 277">
                <a:extLst>
                  <a:ext uri="{FF2B5EF4-FFF2-40B4-BE49-F238E27FC236}">
                    <a16:creationId xmlns="" xmlns:a16="http://schemas.microsoft.com/office/drawing/2014/main" id="{27A7912B-C35E-4032-83E9-1E7B3061FC67}"/>
                  </a:ext>
                </a:extLst>
              </p:cNvPr>
              <p:cNvSpPr>
                <a:spLocks/>
              </p:cNvSpPr>
              <p:nvPr/>
            </p:nvSpPr>
            <p:spPr bwMode="auto">
              <a:xfrm>
                <a:off x="15147" y="5658"/>
                <a:ext cx="8" cy="10"/>
              </a:xfrm>
              <a:custGeom>
                <a:avLst/>
                <a:gdLst>
                  <a:gd name="T0" fmla="*/ 6 w 8"/>
                  <a:gd name="T1" fmla="*/ 0 h 10"/>
                  <a:gd name="T2" fmla="*/ 8 w 8"/>
                  <a:gd name="T3" fmla="*/ 10 h 10"/>
                  <a:gd name="T4" fmla="*/ 0 w 8"/>
                  <a:gd name="T5" fmla="*/ 4 h 10"/>
                  <a:gd name="T6" fmla="*/ 6 w 8"/>
                  <a:gd name="T7" fmla="*/ 0 h 10"/>
                  <a:gd name="T8" fmla="*/ 6 w 8"/>
                  <a:gd name="T9" fmla="*/ 0 h 10"/>
                </a:gdLst>
                <a:ahLst/>
                <a:cxnLst>
                  <a:cxn ang="0">
                    <a:pos x="T0" y="T1"/>
                  </a:cxn>
                  <a:cxn ang="0">
                    <a:pos x="T2" y="T3"/>
                  </a:cxn>
                  <a:cxn ang="0">
                    <a:pos x="T4" y="T5"/>
                  </a:cxn>
                  <a:cxn ang="0">
                    <a:pos x="T6" y="T7"/>
                  </a:cxn>
                  <a:cxn ang="0">
                    <a:pos x="T8" y="T9"/>
                  </a:cxn>
                </a:cxnLst>
                <a:rect l="0" t="0" r="r" b="b"/>
                <a:pathLst>
                  <a:path w="8" h="10">
                    <a:moveTo>
                      <a:pt x="6" y="0"/>
                    </a:moveTo>
                    <a:lnTo>
                      <a:pt x="8" y="10"/>
                    </a:lnTo>
                    <a:lnTo>
                      <a:pt x="0" y="4"/>
                    </a:lnTo>
                    <a:lnTo>
                      <a:pt x="6" y="0"/>
                    </a:lnTo>
                    <a:lnTo>
                      <a:pt x="6"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293" name="Freeform 315">
                <a:extLst>
                  <a:ext uri="{FF2B5EF4-FFF2-40B4-BE49-F238E27FC236}">
                    <a16:creationId xmlns="" xmlns:a16="http://schemas.microsoft.com/office/drawing/2014/main" id="{C9DA517C-EBF0-4F78-81E6-33A3ED4136D2}"/>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297" name="Freeform 319">
                <a:extLst>
                  <a:ext uri="{FF2B5EF4-FFF2-40B4-BE49-F238E27FC236}">
                    <a16:creationId xmlns="" xmlns:a16="http://schemas.microsoft.com/office/drawing/2014/main" id="{8AE1C9E1-D89D-442E-9716-39CD5CE36CFC}"/>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300" name="Freeform 322">
                <a:extLst>
                  <a:ext uri="{FF2B5EF4-FFF2-40B4-BE49-F238E27FC236}">
                    <a16:creationId xmlns="" xmlns:a16="http://schemas.microsoft.com/office/drawing/2014/main" id="{DFA13706-DE86-4B2F-82A1-2651FAE9047A}"/>
                  </a:ext>
                </a:extLst>
              </p:cNvPr>
              <p:cNvSpPr>
                <a:spLocks/>
              </p:cNvSpPr>
              <p:nvPr/>
            </p:nvSpPr>
            <p:spPr bwMode="auto">
              <a:xfrm>
                <a:off x="15628" y="5602"/>
                <a:ext cx="8" cy="8"/>
              </a:xfrm>
              <a:custGeom>
                <a:avLst/>
                <a:gdLst>
                  <a:gd name="T0" fmla="*/ 0 w 8"/>
                  <a:gd name="T1" fmla="*/ 2 h 8"/>
                  <a:gd name="T2" fmla="*/ 8 w 8"/>
                  <a:gd name="T3" fmla="*/ 0 h 8"/>
                  <a:gd name="T4" fmla="*/ 4 w 8"/>
                  <a:gd name="T5" fmla="*/ 8 h 8"/>
                  <a:gd name="T6" fmla="*/ 0 w 8"/>
                  <a:gd name="T7" fmla="*/ 2 h 8"/>
                  <a:gd name="T8" fmla="*/ 0 w 8"/>
                  <a:gd name="T9" fmla="*/ 2 h 8"/>
                </a:gdLst>
                <a:ahLst/>
                <a:cxnLst>
                  <a:cxn ang="0">
                    <a:pos x="T0" y="T1"/>
                  </a:cxn>
                  <a:cxn ang="0">
                    <a:pos x="T2" y="T3"/>
                  </a:cxn>
                  <a:cxn ang="0">
                    <a:pos x="T4" y="T5"/>
                  </a:cxn>
                  <a:cxn ang="0">
                    <a:pos x="T6" y="T7"/>
                  </a:cxn>
                  <a:cxn ang="0">
                    <a:pos x="T8" y="T9"/>
                  </a:cxn>
                </a:cxnLst>
                <a:rect l="0" t="0" r="r" b="b"/>
                <a:pathLst>
                  <a:path w="8" h="8">
                    <a:moveTo>
                      <a:pt x="0" y="2"/>
                    </a:moveTo>
                    <a:lnTo>
                      <a:pt x="8" y="0"/>
                    </a:lnTo>
                    <a:lnTo>
                      <a:pt x="4" y="8"/>
                    </a:lnTo>
                    <a:lnTo>
                      <a:pt x="0" y="2"/>
                    </a:lnTo>
                    <a:lnTo>
                      <a:pt x="0" y="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316" name="Freeform 335">
                <a:extLst>
                  <a:ext uri="{FF2B5EF4-FFF2-40B4-BE49-F238E27FC236}">
                    <a16:creationId xmlns="" xmlns:a16="http://schemas.microsoft.com/office/drawing/2014/main" id="{241F4A45-7834-4A1B-ABB1-45406154EC64}"/>
                  </a:ext>
                </a:extLst>
              </p:cNvPr>
              <p:cNvSpPr>
                <a:spLocks/>
              </p:cNvSpPr>
              <p:nvPr/>
            </p:nvSpPr>
            <p:spPr bwMode="auto">
              <a:xfrm>
                <a:off x="15147" y="5658"/>
                <a:ext cx="8" cy="10"/>
              </a:xfrm>
              <a:custGeom>
                <a:avLst/>
                <a:gdLst>
                  <a:gd name="T0" fmla="*/ 6 w 8"/>
                  <a:gd name="T1" fmla="*/ 0 h 10"/>
                  <a:gd name="T2" fmla="*/ 8 w 8"/>
                  <a:gd name="T3" fmla="*/ 10 h 10"/>
                  <a:gd name="T4" fmla="*/ 0 w 8"/>
                  <a:gd name="T5" fmla="*/ 4 h 10"/>
                  <a:gd name="T6" fmla="*/ 6 w 8"/>
                  <a:gd name="T7" fmla="*/ 0 h 10"/>
                  <a:gd name="T8" fmla="*/ 6 w 8"/>
                  <a:gd name="T9" fmla="*/ 0 h 10"/>
                </a:gdLst>
                <a:ahLst/>
                <a:cxnLst>
                  <a:cxn ang="0">
                    <a:pos x="T0" y="T1"/>
                  </a:cxn>
                  <a:cxn ang="0">
                    <a:pos x="T2" y="T3"/>
                  </a:cxn>
                  <a:cxn ang="0">
                    <a:pos x="T4" y="T5"/>
                  </a:cxn>
                  <a:cxn ang="0">
                    <a:pos x="T6" y="T7"/>
                  </a:cxn>
                  <a:cxn ang="0">
                    <a:pos x="T8" y="T9"/>
                  </a:cxn>
                </a:cxnLst>
                <a:rect l="0" t="0" r="r" b="b"/>
                <a:pathLst>
                  <a:path w="8" h="10">
                    <a:moveTo>
                      <a:pt x="6" y="0"/>
                    </a:moveTo>
                    <a:lnTo>
                      <a:pt x="8" y="10"/>
                    </a:lnTo>
                    <a:lnTo>
                      <a:pt x="0" y="4"/>
                    </a:lnTo>
                    <a:lnTo>
                      <a:pt x="6" y="0"/>
                    </a:lnTo>
                    <a:lnTo>
                      <a:pt x="6"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19" name="Freeform 370">
                <a:extLst>
                  <a:ext uri="{FF2B5EF4-FFF2-40B4-BE49-F238E27FC236}">
                    <a16:creationId xmlns="" xmlns:a16="http://schemas.microsoft.com/office/drawing/2014/main" id="{9FF12326-8CEC-46AA-A0A4-91C59ECCE868}"/>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23" name="Freeform 374">
                <a:extLst>
                  <a:ext uri="{FF2B5EF4-FFF2-40B4-BE49-F238E27FC236}">
                    <a16:creationId xmlns="" xmlns:a16="http://schemas.microsoft.com/office/drawing/2014/main" id="{EBC1072C-498E-4D1E-9987-3A8DDD14C072}"/>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26" name="Freeform 377">
                <a:extLst>
                  <a:ext uri="{FF2B5EF4-FFF2-40B4-BE49-F238E27FC236}">
                    <a16:creationId xmlns="" xmlns:a16="http://schemas.microsoft.com/office/drawing/2014/main" id="{BA26C42D-179C-4A63-A8BB-0C240782F01E}"/>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30" name="Freeform 381">
                <a:extLst>
                  <a:ext uri="{FF2B5EF4-FFF2-40B4-BE49-F238E27FC236}">
                    <a16:creationId xmlns="" xmlns:a16="http://schemas.microsoft.com/office/drawing/2014/main" id="{B86CEC15-52AC-4DA6-A61C-8AC88940984B}"/>
                  </a:ext>
                </a:extLst>
              </p:cNvPr>
              <p:cNvSpPr>
                <a:spLocks/>
              </p:cNvSpPr>
              <p:nvPr/>
            </p:nvSpPr>
            <p:spPr bwMode="auto">
              <a:xfrm>
                <a:off x="15609" y="6107"/>
                <a:ext cx="11" cy="8"/>
              </a:xfrm>
              <a:custGeom>
                <a:avLst/>
                <a:gdLst>
                  <a:gd name="T0" fmla="*/ 4 w 11"/>
                  <a:gd name="T1" fmla="*/ 0 h 8"/>
                  <a:gd name="T2" fmla="*/ 11 w 11"/>
                  <a:gd name="T3" fmla="*/ 8 h 8"/>
                  <a:gd name="T4" fmla="*/ 0 w 11"/>
                  <a:gd name="T5" fmla="*/ 8 h 8"/>
                  <a:gd name="T6" fmla="*/ 4 w 11"/>
                  <a:gd name="T7" fmla="*/ 0 h 8"/>
                  <a:gd name="T8" fmla="*/ 4 w 11"/>
                  <a:gd name="T9" fmla="*/ 0 h 8"/>
                </a:gdLst>
                <a:ahLst/>
                <a:cxnLst>
                  <a:cxn ang="0">
                    <a:pos x="T0" y="T1"/>
                  </a:cxn>
                  <a:cxn ang="0">
                    <a:pos x="T2" y="T3"/>
                  </a:cxn>
                  <a:cxn ang="0">
                    <a:pos x="T4" y="T5"/>
                  </a:cxn>
                  <a:cxn ang="0">
                    <a:pos x="T6" y="T7"/>
                  </a:cxn>
                  <a:cxn ang="0">
                    <a:pos x="T8" y="T9"/>
                  </a:cxn>
                </a:cxnLst>
                <a:rect l="0" t="0" r="r" b="b"/>
                <a:pathLst>
                  <a:path w="11" h="8">
                    <a:moveTo>
                      <a:pt x="4" y="0"/>
                    </a:moveTo>
                    <a:lnTo>
                      <a:pt x="11" y="8"/>
                    </a:lnTo>
                    <a:lnTo>
                      <a:pt x="0" y="8"/>
                    </a:lnTo>
                    <a:lnTo>
                      <a:pt x="4" y="0"/>
                    </a:lnTo>
                    <a:lnTo>
                      <a:pt x="4" y="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33" name="Freeform 384">
                <a:extLst>
                  <a:ext uri="{FF2B5EF4-FFF2-40B4-BE49-F238E27FC236}">
                    <a16:creationId xmlns="" xmlns:a16="http://schemas.microsoft.com/office/drawing/2014/main" id="{796806CF-568F-46A4-BE07-5BD870F55B39}"/>
                  </a:ext>
                </a:extLst>
              </p:cNvPr>
              <p:cNvSpPr>
                <a:spLocks/>
              </p:cNvSpPr>
              <p:nvPr/>
            </p:nvSpPr>
            <p:spPr bwMode="auto">
              <a:xfrm>
                <a:off x="15628" y="5602"/>
                <a:ext cx="8" cy="8"/>
              </a:xfrm>
              <a:custGeom>
                <a:avLst/>
                <a:gdLst>
                  <a:gd name="T0" fmla="*/ 0 w 8"/>
                  <a:gd name="T1" fmla="*/ 2 h 8"/>
                  <a:gd name="T2" fmla="*/ 8 w 8"/>
                  <a:gd name="T3" fmla="*/ 0 h 8"/>
                  <a:gd name="T4" fmla="*/ 4 w 8"/>
                  <a:gd name="T5" fmla="*/ 8 h 8"/>
                  <a:gd name="T6" fmla="*/ 0 w 8"/>
                  <a:gd name="T7" fmla="*/ 2 h 8"/>
                  <a:gd name="T8" fmla="*/ 0 w 8"/>
                  <a:gd name="T9" fmla="*/ 2 h 8"/>
                </a:gdLst>
                <a:ahLst/>
                <a:cxnLst>
                  <a:cxn ang="0">
                    <a:pos x="T0" y="T1"/>
                  </a:cxn>
                  <a:cxn ang="0">
                    <a:pos x="T2" y="T3"/>
                  </a:cxn>
                  <a:cxn ang="0">
                    <a:pos x="T4" y="T5"/>
                  </a:cxn>
                  <a:cxn ang="0">
                    <a:pos x="T6" y="T7"/>
                  </a:cxn>
                  <a:cxn ang="0">
                    <a:pos x="T8" y="T9"/>
                  </a:cxn>
                </a:cxnLst>
                <a:rect l="0" t="0" r="r" b="b"/>
                <a:pathLst>
                  <a:path w="8" h="8">
                    <a:moveTo>
                      <a:pt x="0" y="2"/>
                    </a:moveTo>
                    <a:lnTo>
                      <a:pt x="8" y="0"/>
                    </a:lnTo>
                    <a:lnTo>
                      <a:pt x="4" y="8"/>
                    </a:lnTo>
                    <a:lnTo>
                      <a:pt x="0" y="2"/>
                    </a:lnTo>
                    <a:lnTo>
                      <a:pt x="0" y="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40" name="Freeform 391">
                <a:extLst>
                  <a:ext uri="{FF2B5EF4-FFF2-40B4-BE49-F238E27FC236}">
                    <a16:creationId xmlns="" xmlns:a16="http://schemas.microsoft.com/office/drawing/2014/main" id="{7B71C542-6C19-44CF-836E-5D6FB5333BFB}"/>
                  </a:ext>
                </a:extLst>
              </p:cNvPr>
              <p:cNvSpPr>
                <a:spLocks/>
              </p:cNvSpPr>
              <p:nvPr/>
            </p:nvSpPr>
            <p:spPr bwMode="auto">
              <a:xfrm>
                <a:off x="15628" y="5602"/>
                <a:ext cx="8" cy="8"/>
              </a:xfrm>
              <a:custGeom>
                <a:avLst/>
                <a:gdLst>
                  <a:gd name="T0" fmla="*/ 0 w 8"/>
                  <a:gd name="T1" fmla="*/ 2 h 8"/>
                  <a:gd name="T2" fmla="*/ 8 w 8"/>
                  <a:gd name="T3" fmla="*/ 0 h 8"/>
                  <a:gd name="T4" fmla="*/ 4 w 8"/>
                  <a:gd name="T5" fmla="*/ 8 h 8"/>
                  <a:gd name="T6" fmla="*/ 0 w 8"/>
                  <a:gd name="T7" fmla="*/ 2 h 8"/>
                  <a:gd name="T8" fmla="*/ 0 w 8"/>
                  <a:gd name="T9" fmla="*/ 2 h 8"/>
                </a:gdLst>
                <a:ahLst/>
                <a:cxnLst>
                  <a:cxn ang="0">
                    <a:pos x="T0" y="T1"/>
                  </a:cxn>
                  <a:cxn ang="0">
                    <a:pos x="T2" y="T3"/>
                  </a:cxn>
                  <a:cxn ang="0">
                    <a:pos x="T4" y="T5"/>
                  </a:cxn>
                  <a:cxn ang="0">
                    <a:pos x="T6" y="T7"/>
                  </a:cxn>
                  <a:cxn ang="0">
                    <a:pos x="T8" y="T9"/>
                  </a:cxn>
                </a:cxnLst>
                <a:rect l="0" t="0" r="r" b="b"/>
                <a:pathLst>
                  <a:path w="8" h="8">
                    <a:moveTo>
                      <a:pt x="0" y="2"/>
                    </a:moveTo>
                    <a:lnTo>
                      <a:pt x="8" y="0"/>
                    </a:lnTo>
                    <a:lnTo>
                      <a:pt x="4" y="8"/>
                    </a:lnTo>
                    <a:lnTo>
                      <a:pt x="0" y="2"/>
                    </a:lnTo>
                    <a:lnTo>
                      <a:pt x="0" y="2"/>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grpSp>
        <p:grpSp>
          <p:nvGrpSpPr>
            <p:cNvPr id="7" name="Group 607">
              <a:extLst>
                <a:ext uri="{FF2B5EF4-FFF2-40B4-BE49-F238E27FC236}">
                  <a16:creationId xmlns="" xmlns:a16="http://schemas.microsoft.com/office/drawing/2014/main" id="{7F27897C-F9E8-4A02-BA68-A11101BEEA14}"/>
                </a:ext>
              </a:extLst>
            </p:cNvPr>
            <p:cNvGrpSpPr>
              <a:grpSpLocks/>
            </p:cNvGrpSpPr>
            <p:nvPr/>
          </p:nvGrpSpPr>
          <p:grpSpPr bwMode="auto">
            <a:xfrm>
              <a:off x="-4007" y="5658"/>
              <a:ext cx="19162" cy="18411"/>
              <a:chOff x="-4007" y="5658"/>
              <a:chExt cx="19162" cy="18411"/>
            </a:xfrm>
          </p:grpSpPr>
          <p:sp>
            <p:nvSpPr>
              <p:cNvPr id="1755" name="Freeform 409">
                <a:extLst>
                  <a:ext uri="{FF2B5EF4-FFF2-40B4-BE49-F238E27FC236}">
                    <a16:creationId xmlns="" xmlns:a16="http://schemas.microsoft.com/office/drawing/2014/main" id="{1C3EC633-9135-4A29-BAD8-8299C0ABEA5F}"/>
                  </a:ext>
                </a:extLst>
              </p:cNvPr>
              <p:cNvSpPr>
                <a:spLocks/>
              </p:cNvSpPr>
              <p:nvPr/>
            </p:nvSpPr>
            <p:spPr bwMode="auto">
              <a:xfrm>
                <a:off x="15147" y="5658"/>
                <a:ext cx="8" cy="10"/>
              </a:xfrm>
              <a:custGeom>
                <a:avLst/>
                <a:gdLst>
                  <a:gd name="T0" fmla="*/ 6 w 8"/>
                  <a:gd name="T1" fmla="*/ 0 h 10"/>
                  <a:gd name="T2" fmla="*/ 8 w 8"/>
                  <a:gd name="T3" fmla="*/ 10 h 10"/>
                  <a:gd name="T4" fmla="*/ 0 w 8"/>
                  <a:gd name="T5" fmla="*/ 4 h 10"/>
                  <a:gd name="T6" fmla="*/ 6 w 8"/>
                  <a:gd name="T7" fmla="*/ 0 h 10"/>
                  <a:gd name="T8" fmla="*/ 6 w 8"/>
                  <a:gd name="T9" fmla="*/ 0 h 10"/>
                </a:gdLst>
                <a:ahLst/>
                <a:cxnLst>
                  <a:cxn ang="0">
                    <a:pos x="T0" y="T1"/>
                  </a:cxn>
                  <a:cxn ang="0">
                    <a:pos x="T2" y="T3"/>
                  </a:cxn>
                  <a:cxn ang="0">
                    <a:pos x="T4" y="T5"/>
                  </a:cxn>
                  <a:cxn ang="0">
                    <a:pos x="T6" y="T7"/>
                  </a:cxn>
                  <a:cxn ang="0">
                    <a:pos x="T8" y="T9"/>
                  </a:cxn>
                </a:cxnLst>
                <a:rect l="0" t="0" r="r" b="b"/>
                <a:pathLst>
                  <a:path w="8" h="10">
                    <a:moveTo>
                      <a:pt x="6" y="0"/>
                    </a:moveTo>
                    <a:lnTo>
                      <a:pt x="8" y="10"/>
                    </a:lnTo>
                    <a:lnTo>
                      <a:pt x="0" y="4"/>
                    </a:lnTo>
                    <a:lnTo>
                      <a:pt x="6" y="0"/>
                    </a:lnTo>
                    <a:lnTo>
                      <a:pt x="6"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771" name="Freeform 424">
                <a:extLst>
                  <a:ext uri="{FF2B5EF4-FFF2-40B4-BE49-F238E27FC236}">
                    <a16:creationId xmlns="" xmlns:a16="http://schemas.microsoft.com/office/drawing/2014/main" id="{1155FE05-3668-4EDF-BE15-99E039FF07D1}"/>
                  </a:ext>
                </a:extLst>
              </p:cNvPr>
              <p:cNvSpPr>
                <a:spLocks/>
              </p:cNvSpPr>
              <p:nvPr/>
            </p:nvSpPr>
            <p:spPr bwMode="auto">
              <a:xfrm>
                <a:off x="5173" y="16211"/>
                <a:ext cx="124" cy="117"/>
              </a:xfrm>
              <a:custGeom>
                <a:avLst/>
                <a:gdLst>
                  <a:gd name="T0" fmla="*/ 124 w 124"/>
                  <a:gd name="T1" fmla="*/ 117 h 117"/>
                  <a:gd name="T2" fmla="*/ 124 w 124"/>
                  <a:gd name="T3" fmla="*/ 109 h 117"/>
                  <a:gd name="T4" fmla="*/ 63 w 124"/>
                  <a:gd name="T5" fmla="*/ 109 h 117"/>
                  <a:gd name="T6" fmla="*/ 63 w 124"/>
                  <a:gd name="T7" fmla="*/ 46 h 117"/>
                  <a:gd name="T8" fmla="*/ 114 w 124"/>
                  <a:gd name="T9" fmla="*/ 46 h 117"/>
                  <a:gd name="T10" fmla="*/ 114 w 124"/>
                  <a:gd name="T11" fmla="*/ 38 h 117"/>
                  <a:gd name="T12" fmla="*/ 63 w 124"/>
                  <a:gd name="T13" fmla="*/ 38 h 117"/>
                  <a:gd name="T14" fmla="*/ 63 w 124"/>
                  <a:gd name="T15" fmla="*/ 0 h 117"/>
                  <a:gd name="T16" fmla="*/ 53 w 124"/>
                  <a:gd name="T17" fmla="*/ 0 h 117"/>
                  <a:gd name="T18" fmla="*/ 53 w 124"/>
                  <a:gd name="T19" fmla="*/ 109 h 117"/>
                  <a:gd name="T20" fmla="*/ 0 w 124"/>
                  <a:gd name="T21" fmla="*/ 109 h 117"/>
                  <a:gd name="T22" fmla="*/ 0 w 124"/>
                  <a:gd name="T23" fmla="*/ 117 h 117"/>
                  <a:gd name="T24" fmla="*/ 124 w 124"/>
                  <a:gd name="T25" fmla="*/ 117 h 117"/>
                  <a:gd name="T26" fmla="*/ 124 w 124"/>
                  <a:gd name="T27" fmla="*/ 117 h 117"/>
                  <a:gd name="T28" fmla="*/ 124 w 124"/>
                  <a:gd name="T29"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4" h="117">
                    <a:moveTo>
                      <a:pt x="124" y="117"/>
                    </a:moveTo>
                    <a:lnTo>
                      <a:pt x="124" y="109"/>
                    </a:lnTo>
                    <a:lnTo>
                      <a:pt x="63" y="109"/>
                    </a:lnTo>
                    <a:lnTo>
                      <a:pt x="63" y="46"/>
                    </a:lnTo>
                    <a:lnTo>
                      <a:pt x="114" y="46"/>
                    </a:lnTo>
                    <a:lnTo>
                      <a:pt x="114" y="38"/>
                    </a:lnTo>
                    <a:lnTo>
                      <a:pt x="63" y="38"/>
                    </a:lnTo>
                    <a:lnTo>
                      <a:pt x="63" y="0"/>
                    </a:lnTo>
                    <a:lnTo>
                      <a:pt x="53" y="0"/>
                    </a:lnTo>
                    <a:lnTo>
                      <a:pt x="53" y="109"/>
                    </a:lnTo>
                    <a:lnTo>
                      <a:pt x="0" y="109"/>
                    </a:lnTo>
                    <a:lnTo>
                      <a:pt x="0" y="117"/>
                    </a:lnTo>
                    <a:lnTo>
                      <a:pt x="124" y="117"/>
                    </a:lnTo>
                    <a:lnTo>
                      <a:pt x="124" y="117"/>
                    </a:lnTo>
                    <a:lnTo>
                      <a:pt x="124" y="117"/>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772" name="Freeform 425">
                <a:extLst>
                  <a:ext uri="{FF2B5EF4-FFF2-40B4-BE49-F238E27FC236}">
                    <a16:creationId xmlns="" xmlns:a16="http://schemas.microsoft.com/office/drawing/2014/main" id="{DE384D69-851E-4506-9B71-BBEEC74282BF}"/>
                  </a:ext>
                </a:extLst>
              </p:cNvPr>
              <p:cNvSpPr>
                <a:spLocks/>
              </p:cNvSpPr>
              <p:nvPr/>
            </p:nvSpPr>
            <p:spPr bwMode="auto">
              <a:xfrm>
                <a:off x="5307" y="16217"/>
                <a:ext cx="121" cy="115"/>
              </a:xfrm>
              <a:custGeom>
                <a:avLst/>
                <a:gdLst>
                  <a:gd name="T0" fmla="*/ 61 w 121"/>
                  <a:gd name="T1" fmla="*/ 115 h 115"/>
                  <a:gd name="T2" fmla="*/ 61 w 121"/>
                  <a:gd name="T3" fmla="*/ 115 h 115"/>
                  <a:gd name="T4" fmla="*/ 61 w 121"/>
                  <a:gd name="T5" fmla="*/ 46 h 115"/>
                  <a:gd name="T6" fmla="*/ 61 w 121"/>
                  <a:gd name="T7" fmla="*/ 46 h 115"/>
                  <a:gd name="T8" fmla="*/ 83 w 121"/>
                  <a:gd name="T9" fmla="*/ 56 h 115"/>
                  <a:gd name="T10" fmla="*/ 103 w 121"/>
                  <a:gd name="T11" fmla="*/ 66 h 115"/>
                  <a:gd name="T12" fmla="*/ 103 w 121"/>
                  <a:gd name="T13" fmla="*/ 66 h 115"/>
                  <a:gd name="T14" fmla="*/ 107 w 121"/>
                  <a:gd name="T15" fmla="*/ 58 h 115"/>
                  <a:gd name="T16" fmla="*/ 107 w 121"/>
                  <a:gd name="T17" fmla="*/ 58 h 115"/>
                  <a:gd name="T18" fmla="*/ 85 w 121"/>
                  <a:gd name="T19" fmla="*/ 48 h 115"/>
                  <a:gd name="T20" fmla="*/ 85 w 121"/>
                  <a:gd name="T21" fmla="*/ 48 h 115"/>
                  <a:gd name="T22" fmla="*/ 61 w 121"/>
                  <a:gd name="T23" fmla="*/ 34 h 115"/>
                  <a:gd name="T24" fmla="*/ 61 w 121"/>
                  <a:gd name="T25" fmla="*/ 34 h 115"/>
                  <a:gd name="T26" fmla="*/ 61 w 121"/>
                  <a:gd name="T27" fmla="*/ 10 h 115"/>
                  <a:gd name="T28" fmla="*/ 61 w 121"/>
                  <a:gd name="T29" fmla="*/ 10 h 115"/>
                  <a:gd name="T30" fmla="*/ 121 w 121"/>
                  <a:gd name="T31" fmla="*/ 10 h 115"/>
                  <a:gd name="T32" fmla="*/ 121 w 121"/>
                  <a:gd name="T33" fmla="*/ 10 h 115"/>
                  <a:gd name="T34" fmla="*/ 121 w 121"/>
                  <a:gd name="T35" fmla="*/ 0 h 115"/>
                  <a:gd name="T36" fmla="*/ 121 w 121"/>
                  <a:gd name="T37" fmla="*/ 0 h 115"/>
                  <a:gd name="T38" fmla="*/ 0 w 121"/>
                  <a:gd name="T39" fmla="*/ 0 h 115"/>
                  <a:gd name="T40" fmla="*/ 0 w 121"/>
                  <a:gd name="T41" fmla="*/ 0 h 115"/>
                  <a:gd name="T42" fmla="*/ 0 w 121"/>
                  <a:gd name="T43" fmla="*/ 10 h 115"/>
                  <a:gd name="T44" fmla="*/ 0 w 121"/>
                  <a:gd name="T45" fmla="*/ 10 h 115"/>
                  <a:gd name="T46" fmla="*/ 50 w 121"/>
                  <a:gd name="T47" fmla="*/ 10 h 115"/>
                  <a:gd name="T48" fmla="*/ 50 w 121"/>
                  <a:gd name="T49" fmla="*/ 10 h 115"/>
                  <a:gd name="T50" fmla="*/ 50 w 121"/>
                  <a:gd name="T51" fmla="*/ 115 h 115"/>
                  <a:gd name="T52" fmla="*/ 50 w 121"/>
                  <a:gd name="T53" fmla="*/ 115 h 115"/>
                  <a:gd name="T54" fmla="*/ 61 w 121"/>
                  <a:gd name="T55" fmla="*/ 115 h 115"/>
                  <a:gd name="T56" fmla="*/ 61 w 121"/>
                  <a:gd name="T57"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21" h="115">
                    <a:moveTo>
                      <a:pt x="61" y="115"/>
                    </a:moveTo>
                    <a:lnTo>
                      <a:pt x="61" y="115"/>
                    </a:lnTo>
                    <a:lnTo>
                      <a:pt x="61" y="46"/>
                    </a:lnTo>
                    <a:lnTo>
                      <a:pt x="61" y="46"/>
                    </a:lnTo>
                    <a:lnTo>
                      <a:pt x="83" y="56"/>
                    </a:lnTo>
                    <a:lnTo>
                      <a:pt x="103" y="66"/>
                    </a:lnTo>
                    <a:lnTo>
                      <a:pt x="103" y="66"/>
                    </a:lnTo>
                    <a:lnTo>
                      <a:pt x="107" y="58"/>
                    </a:lnTo>
                    <a:lnTo>
                      <a:pt x="107" y="58"/>
                    </a:lnTo>
                    <a:lnTo>
                      <a:pt x="85" y="48"/>
                    </a:lnTo>
                    <a:lnTo>
                      <a:pt x="85" y="48"/>
                    </a:lnTo>
                    <a:lnTo>
                      <a:pt x="61" y="34"/>
                    </a:lnTo>
                    <a:lnTo>
                      <a:pt x="61" y="34"/>
                    </a:lnTo>
                    <a:lnTo>
                      <a:pt x="61" y="10"/>
                    </a:lnTo>
                    <a:lnTo>
                      <a:pt x="61" y="10"/>
                    </a:lnTo>
                    <a:lnTo>
                      <a:pt x="121" y="10"/>
                    </a:lnTo>
                    <a:lnTo>
                      <a:pt x="121" y="10"/>
                    </a:lnTo>
                    <a:lnTo>
                      <a:pt x="121" y="0"/>
                    </a:lnTo>
                    <a:lnTo>
                      <a:pt x="121" y="0"/>
                    </a:lnTo>
                    <a:lnTo>
                      <a:pt x="0" y="0"/>
                    </a:lnTo>
                    <a:lnTo>
                      <a:pt x="0" y="0"/>
                    </a:lnTo>
                    <a:lnTo>
                      <a:pt x="0" y="10"/>
                    </a:lnTo>
                    <a:lnTo>
                      <a:pt x="0" y="10"/>
                    </a:lnTo>
                    <a:lnTo>
                      <a:pt x="50" y="10"/>
                    </a:lnTo>
                    <a:lnTo>
                      <a:pt x="50" y="10"/>
                    </a:lnTo>
                    <a:lnTo>
                      <a:pt x="50" y="115"/>
                    </a:lnTo>
                    <a:lnTo>
                      <a:pt x="50" y="115"/>
                    </a:lnTo>
                    <a:lnTo>
                      <a:pt x="61" y="115"/>
                    </a:lnTo>
                    <a:lnTo>
                      <a:pt x="61" y="115"/>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773" name="Freeform 426">
                <a:extLst>
                  <a:ext uri="{FF2B5EF4-FFF2-40B4-BE49-F238E27FC236}">
                    <a16:creationId xmlns="" xmlns:a16="http://schemas.microsoft.com/office/drawing/2014/main" id="{AE4F2D0E-DE52-45E9-BA85-E5545209EE0E}"/>
                  </a:ext>
                </a:extLst>
              </p:cNvPr>
              <p:cNvSpPr>
                <a:spLocks noEditPoints="1"/>
              </p:cNvSpPr>
              <p:nvPr/>
            </p:nvSpPr>
            <p:spPr bwMode="auto">
              <a:xfrm>
                <a:off x="5438" y="16209"/>
                <a:ext cx="122" cy="123"/>
              </a:xfrm>
              <a:custGeom>
                <a:avLst/>
                <a:gdLst>
                  <a:gd name="T0" fmla="*/ 113 w 122"/>
                  <a:gd name="T1" fmla="*/ 119 h 123"/>
                  <a:gd name="T2" fmla="*/ 120 w 122"/>
                  <a:gd name="T3" fmla="*/ 111 h 123"/>
                  <a:gd name="T4" fmla="*/ 122 w 122"/>
                  <a:gd name="T5" fmla="*/ 95 h 123"/>
                  <a:gd name="T6" fmla="*/ 122 w 122"/>
                  <a:gd name="T7" fmla="*/ 34 h 123"/>
                  <a:gd name="T8" fmla="*/ 97 w 122"/>
                  <a:gd name="T9" fmla="*/ 30 h 123"/>
                  <a:gd name="T10" fmla="*/ 87 w 122"/>
                  <a:gd name="T11" fmla="*/ 0 h 123"/>
                  <a:gd name="T12" fmla="*/ 75 w 122"/>
                  <a:gd name="T13" fmla="*/ 30 h 123"/>
                  <a:gd name="T14" fmla="*/ 87 w 122"/>
                  <a:gd name="T15" fmla="*/ 38 h 123"/>
                  <a:gd name="T16" fmla="*/ 79 w 122"/>
                  <a:gd name="T17" fmla="*/ 87 h 123"/>
                  <a:gd name="T18" fmla="*/ 61 w 122"/>
                  <a:gd name="T19" fmla="*/ 117 h 123"/>
                  <a:gd name="T20" fmla="*/ 75 w 122"/>
                  <a:gd name="T21" fmla="*/ 115 h 123"/>
                  <a:gd name="T22" fmla="*/ 89 w 122"/>
                  <a:gd name="T23" fmla="*/ 89 h 123"/>
                  <a:gd name="T24" fmla="*/ 97 w 122"/>
                  <a:gd name="T25" fmla="*/ 38 h 123"/>
                  <a:gd name="T26" fmla="*/ 111 w 122"/>
                  <a:gd name="T27" fmla="*/ 64 h 123"/>
                  <a:gd name="T28" fmla="*/ 109 w 122"/>
                  <a:gd name="T29" fmla="*/ 107 h 123"/>
                  <a:gd name="T30" fmla="*/ 99 w 122"/>
                  <a:gd name="T31" fmla="*/ 113 h 123"/>
                  <a:gd name="T32" fmla="*/ 89 w 122"/>
                  <a:gd name="T33" fmla="*/ 121 h 123"/>
                  <a:gd name="T34" fmla="*/ 107 w 122"/>
                  <a:gd name="T35" fmla="*/ 121 h 123"/>
                  <a:gd name="T36" fmla="*/ 65 w 122"/>
                  <a:gd name="T37" fmla="*/ 107 h 123"/>
                  <a:gd name="T38" fmla="*/ 43 w 122"/>
                  <a:gd name="T39" fmla="*/ 99 h 123"/>
                  <a:gd name="T40" fmla="*/ 69 w 122"/>
                  <a:gd name="T41" fmla="*/ 91 h 123"/>
                  <a:gd name="T42" fmla="*/ 43 w 122"/>
                  <a:gd name="T43" fmla="*/ 81 h 123"/>
                  <a:gd name="T44" fmla="*/ 67 w 122"/>
                  <a:gd name="T45" fmla="*/ 38 h 123"/>
                  <a:gd name="T46" fmla="*/ 43 w 122"/>
                  <a:gd name="T47" fmla="*/ 30 h 123"/>
                  <a:gd name="T48" fmla="*/ 69 w 122"/>
                  <a:gd name="T49" fmla="*/ 22 h 123"/>
                  <a:gd name="T50" fmla="*/ 43 w 122"/>
                  <a:gd name="T51" fmla="*/ 12 h 123"/>
                  <a:gd name="T52" fmla="*/ 65 w 122"/>
                  <a:gd name="T53" fmla="*/ 8 h 123"/>
                  <a:gd name="T54" fmla="*/ 6 w 122"/>
                  <a:gd name="T55" fmla="*/ 6 h 123"/>
                  <a:gd name="T56" fmla="*/ 8 w 122"/>
                  <a:gd name="T57" fmla="*/ 14 h 123"/>
                  <a:gd name="T58" fmla="*/ 33 w 122"/>
                  <a:gd name="T59" fmla="*/ 12 h 123"/>
                  <a:gd name="T60" fmla="*/ 2 w 122"/>
                  <a:gd name="T61" fmla="*/ 22 h 123"/>
                  <a:gd name="T62" fmla="*/ 33 w 122"/>
                  <a:gd name="T63" fmla="*/ 30 h 123"/>
                  <a:gd name="T64" fmla="*/ 6 w 122"/>
                  <a:gd name="T65" fmla="*/ 38 h 123"/>
                  <a:gd name="T66" fmla="*/ 33 w 122"/>
                  <a:gd name="T67" fmla="*/ 81 h 123"/>
                  <a:gd name="T68" fmla="*/ 2 w 122"/>
                  <a:gd name="T69" fmla="*/ 91 h 123"/>
                  <a:gd name="T70" fmla="*/ 33 w 122"/>
                  <a:gd name="T71" fmla="*/ 99 h 123"/>
                  <a:gd name="T72" fmla="*/ 0 w 122"/>
                  <a:gd name="T73" fmla="*/ 113 h 123"/>
                  <a:gd name="T74" fmla="*/ 43 w 122"/>
                  <a:gd name="T75" fmla="*/ 117 h 123"/>
                  <a:gd name="T76" fmla="*/ 59 w 122"/>
                  <a:gd name="T77" fmla="*/ 56 h 123"/>
                  <a:gd name="T78" fmla="*/ 41 w 122"/>
                  <a:gd name="T79" fmla="*/ 46 h 123"/>
                  <a:gd name="T80" fmla="*/ 59 w 122"/>
                  <a:gd name="T81" fmla="*/ 56 h 123"/>
                  <a:gd name="T82" fmla="*/ 16 w 122"/>
                  <a:gd name="T83" fmla="*/ 56 h 123"/>
                  <a:gd name="T84" fmla="*/ 33 w 122"/>
                  <a:gd name="T85" fmla="*/ 46 h 123"/>
                  <a:gd name="T86" fmla="*/ 59 w 122"/>
                  <a:gd name="T87" fmla="*/ 72 h 123"/>
                  <a:gd name="T88" fmla="*/ 41 w 122"/>
                  <a:gd name="T89" fmla="*/ 62 h 123"/>
                  <a:gd name="T90" fmla="*/ 59 w 122"/>
                  <a:gd name="T91" fmla="*/ 72 h 123"/>
                  <a:gd name="T92" fmla="*/ 16 w 122"/>
                  <a:gd name="T93" fmla="*/ 72 h 123"/>
                  <a:gd name="T94" fmla="*/ 33 w 122"/>
                  <a:gd name="T95" fmla="*/ 6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22" h="123">
                    <a:moveTo>
                      <a:pt x="107" y="121"/>
                    </a:moveTo>
                    <a:lnTo>
                      <a:pt x="107" y="121"/>
                    </a:lnTo>
                    <a:lnTo>
                      <a:pt x="113" y="119"/>
                    </a:lnTo>
                    <a:lnTo>
                      <a:pt x="113" y="119"/>
                    </a:lnTo>
                    <a:lnTo>
                      <a:pt x="117" y="115"/>
                    </a:lnTo>
                    <a:lnTo>
                      <a:pt x="117" y="115"/>
                    </a:lnTo>
                    <a:lnTo>
                      <a:pt x="117" y="113"/>
                    </a:lnTo>
                    <a:lnTo>
                      <a:pt x="120" y="111"/>
                    </a:lnTo>
                    <a:lnTo>
                      <a:pt x="120" y="111"/>
                    </a:lnTo>
                    <a:lnTo>
                      <a:pt x="120" y="105"/>
                    </a:lnTo>
                    <a:lnTo>
                      <a:pt x="122" y="95"/>
                    </a:lnTo>
                    <a:lnTo>
                      <a:pt x="122" y="95"/>
                    </a:lnTo>
                    <a:lnTo>
                      <a:pt x="122" y="66"/>
                    </a:lnTo>
                    <a:lnTo>
                      <a:pt x="122" y="66"/>
                    </a:lnTo>
                    <a:lnTo>
                      <a:pt x="122" y="34"/>
                    </a:lnTo>
                    <a:lnTo>
                      <a:pt x="122" y="34"/>
                    </a:lnTo>
                    <a:lnTo>
                      <a:pt x="122" y="30"/>
                    </a:lnTo>
                    <a:lnTo>
                      <a:pt x="122" y="30"/>
                    </a:lnTo>
                    <a:lnTo>
                      <a:pt x="97" y="30"/>
                    </a:lnTo>
                    <a:lnTo>
                      <a:pt x="97" y="30"/>
                    </a:lnTo>
                    <a:lnTo>
                      <a:pt x="97" y="0"/>
                    </a:lnTo>
                    <a:lnTo>
                      <a:pt x="97" y="0"/>
                    </a:lnTo>
                    <a:lnTo>
                      <a:pt x="87" y="0"/>
                    </a:lnTo>
                    <a:lnTo>
                      <a:pt x="87" y="0"/>
                    </a:lnTo>
                    <a:lnTo>
                      <a:pt x="87" y="30"/>
                    </a:lnTo>
                    <a:lnTo>
                      <a:pt x="87" y="30"/>
                    </a:lnTo>
                    <a:lnTo>
                      <a:pt x="75" y="30"/>
                    </a:lnTo>
                    <a:lnTo>
                      <a:pt x="75" y="30"/>
                    </a:lnTo>
                    <a:lnTo>
                      <a:pt x="75" y="38"/>
                    </a:lnTo>
                    <a:lnTo>
                      <a:pt x="75" y="38"/>
                    </a:lnTo>
                    <a:lnTo>
                      <a:pt x="87" y="38"/>
                    </a:lnTo>
                    <a:lnTo>
                      <a:pt x="87" y="38"/>
                    </a:lnTo>
                    <a:lnTo>
                      <a:pt x="85" y="62"/>
                    </a:lnTo>
                    <a:lnTo>
                      <a:pt x="83" y="74"/>
                    </a:lnTo>
                    <a:lnTo>
                      <a:pt x="79" y="87"/>
                    </a:lnTo>
                    <a:lnTo>
                      <a:pt x="79" y="87"/>
                    </a:lnTo>
                    <a:lnTo>
                      <a:pt x="75" y="97"/>
                    </a:lnTo>
                    <a:lnTo>
                      <a:pt x="71" y="105"/>
                    </a:lnTo>
                    <a:lnTo>
                      <a:pt x="67" y="111"/>
                    </a:lnTo>
                    <a:lnTo>
                      <a:pt x="61" y="117"/>
                    </a:lnTo>
                    <a:lnTo>
                      <a:pt x="61" y="117"/>
                    </a:lnTo>
                    <a:lnTo>
                      <a:pt x="67" y="123"/>
                    </a:lnTo>
                    <a:lnTo>
                      <a:pt x="67" y="123"/>
                    </a:lnTo>
                    <a:lnTo>
                      <a:pt x="75" y="115"/>
                    </a:lnTo>
                    <a:lnTo>
                      <a:pt x="81" y="107"/>
                    </a:lnTo>
                    <a:lnTo>
                      <a:pt x="85" y="99"/>
                    </a:lnTo>
                    <a:lnTo>
                      <a:pt x="89" y="89"/>
                    </a:lnTo>
                    <a:lnTo>
                      <a:pt x="89" y="89"/>
                    </a:lnTo>
                    <a:lnTo>
                      <a:pt x="93" y="76"/>
                    </a:lnTo>
                    <a:lnTo>
                      <a:pt x="95" y="64"/>
                    </a:lnTo>
                    <a:lnTo>
                      <a:pt x="97" y="38"/>
                    </a:lnTo>
                    <a:lnTo>
                      <a:pt x="97" y="38"/>
                    </a:lnTo>
                    <a:lnTo>
                      <a:pt x="111" y="38"/>
                    </a:lnTo>
                    <a:lnTo>
                      <a:pt x="111" y="38"/>
                    </a:lnTo>
                    <a:lnTo>
                      <a:pt x="111" y="64"/>
                    </a:lnTo>
                    <a:lnTo>
                      <a:pt x="111" y="64"/>
                    </a:lnTo>
                    <a:lnTo>
                      <a:pt x="111" y="97"/>
                    </a:lnTo>
                    <a:lnTo>
                      <a:pt x="111" y="97"/>
                    </a:lnTo>
                    <a:lnTo>
                      <a:pt x="109" y="105"/>
                    </a:lnTo>
                    <a:lnTo>
                      <a:pt x="109" y="107"/>
                    </a:lnTo>
                    <a:lnTo>
                      <a:pt x="107" y="109"/>
                    </a:lnTo>
                    <a:lnTo>
                      <a:pt x="107" y="109"/>
                    </a:lnTo>
                    <a:lnTo>
                      <a:pt x="103" y="111"/>
                    </a:lnTo>
                    <a:lnTo>
                      <a:pt x="99" y="113"/>
                    </a:lnTo>
                    <a:lnTo>
                      <a:pt x="99" y="113"/>
                    </a:lnTo>
                    <a:lnTo>
                      <a:pt x="89" y="113"/>
                    </a:lnTo>
                    <a:lnTo>
                      <a:pt x="89" y="113"/>
                    </a:lnTo>
                    <a:lnTo>
                      <a:pt x="89" y="121"/>
                    </a:lnTo>
                    <a:lnTo>
                      <a:pt x="89" y="121"/>
                    </a:lnTo>
                    <a:lnTo>
                      <a:pt x="107" y="121"/>
                    </a:lnTo>
                    <a:lnTo>
                      <a:pt x="107" y="121"/>
                    </a:lnTo>
                    <a:lnTo>
                      <a:pt x="107" y="121"/>
                    </a:lnTo>
                    <a:close/>
                    <a:moveTo>
                      <a:pt x="65" y="113"/>
                    </a:moveTo>
                    <a:lnTo>
                      <a:pt x="65" y="113"/>
                    </a:lnTo>
                    <a:lnTo>
                      <a:pt x="65" y="107"/>
                    </a:lnTo>
                    <a:lnTo>
                      <a:pt x="65" y="107"/>
                    </a:lnTo>
                    <a:lnTo>
                      <a:pt x="57" y="107"/>
                    </a:lnTo>
                    <a:lnTo>
                      <a:pt x="43" y="109"/>
                    </a:lnTo>
                    <a:lnTo>
                      <a:pt x="43" y="109"/>
                    </a:lnTo>
                    <a:lnTo>
                      <a:pt x="43" y="99"/>
                    </a:lnTo>
                    <a:lnTo>
                      <a:pt x="43" y="99"/>
                    </a:lnTo>
                    <a:lnTo>
                      <a:pt x="69" y="99"/>
                    </a:lnTo>
                    <a:lnTo>
                      <a:pt x="69" y="99"/>
                    </a:lnTo>
                    <a:lnTo>
                      <a:pt x="69" y="91"/>
                    </a:lnTo>
                    <a:lnTo>
                      <a:pt x="69" y="91"/>
                    </a:lnTo>
                    <a:lnTo>
                      <a:pt x="43" y="91"/>
                    </a:lnTo>
                    <a:lnTo>
                      <a:pt x="43" y="91"/>
                    </a:lnTo>
                    <a:lnTo>
                      <a:pt x="43" y="81"/>
                    </a:lnTo>
                    <a:lnTo>
                      <a:pt x="43" y="81"/>
                    </a:lnTo>
                    <a:lnTo>
                      <a:pt x="67" y="81"/>
                    </a:lnTo>
                    <a:lnTo>
                      <a:pt x="67" y="81"/>
                    </a:lnTo>
                    <a:lnTo>
                      <a:pt x="67" y="38"/>
                    </a:lnTo>
                    <a:lnTo>
                      <a:pt x="67" y="38"/>
                    </a:lnTo>
                    <a:lnTo>
                      <a:pt x="43" y="38"/>
                    </a:lnTo>
                    <a:lnTo>
                      <a:pt x="43" y="38"/>
                    </a:lnTo>
                    <a:lnTo>
                      <a:pt x="43" y="30"/>
                    </a:lnTo>
                    <a:lnTo>
                      <a:pt x="43" y="30"/>
                    </a:lnTo>
                    <a:lnTo>
                      <a:pt x="69" y="30"/>
                    </a:lnTo>
                    <a:lnTo>
                      <a:pt x="69" y="30"/>
                    </a:lnTo>
                    <a:lnTo>
                      <a:pt x="69" y="22"/>
                    </a:lnTo>
                    <a:lnTo>
                      <a:pt x="69" y="22"/>
                    </a:lnTo>
                    <a:lnTo>
                      <a:pt x="43" y="22"/>
                    </a:lnTo>
                    <a:lnTo>
                      <a:pt x="43" y="22"/>
                    </a:lnTo>
                    <a:lnTo>
                      <a:pt x="43" y="12"/>
                    </a:lnTo>
                    <a:lnTo>
                      <a:pt x="43" y="12"/>
                    </a:lnTo>
                    <a:lnTo>
                      <a:pt x="55" y="10"/>
                    </a:lnTo>
                    <a:lnTo>
                      <a:pt x="65" y="8"/>
                    </a:lnTo>
                    <a:lnTo>
                      <a:pt x="65" y="8"/>
                    </a:lnTo>
                    <a:lnTo>
                      <a:pt x="61" y="2"/>
                    </a:lnTo>
                    <a:lnTo>
                      <a:pt x="61" y="2"/>
                    </a:lnTo>
                    <a:lnTo>
                      <a:pt x="37" y="4"/>
                    </a:lnTo>
                    <a:lnTo>
                      <a:pt x="6" y="6"/>
                    </a:lnTo>
                    <a:lnTo>
                      <a:pt x="6" y="6"/>
                    </a:lnTo>
                    <a:lnTo>
                      <a:pt x="6" y="14"/>
                    </a:lnTo>
                    <a:lnTo>
                      <a:pt x="6" y="14"/>
                    </a:lnTo>
                    <a:lnTo>
                      <a:pt x="8" y="14"/>
                    </a:lnTo>
                    <a:lnTo>
                      <a:pt x="8" y="14"/>
                    </a:lnTo>
                    <a:lnTo>
                      <a:pt x="18" y="14"/>
                    </a:lnTo>
                    <a:lnTo>
                      <a:pt x="33" y="12"/>
                    </a:lnTo>
                    <a:lnTo>
                      <a:pt x="33" y="12"/>
                    </a:lnTo>
                    <a:lnTo>
                      <a:pt x="33" y="22"/>
                    </a:lnTo>
                    <a:lnTo>
                      <a:pt x="33" y="22"/>
                    </a:lnTo>
                    <a:lnTo>
                      <a:pt x="2" y="22"/>
                    </a:lnTo>
                    <a:lnTo>
                      <a:pt x="2" y="22"/>
                    </a:lnTo>
                    <a:lnTo>
                      <a:pt x="2" y="30"/>
                    </a:lnTo>
                    <a:lnTo>
                      <a:pt x="2" y="30"/>
                    </a:lnTo>
                    <a:lnTo>
                      <a:pt x="33" y="30"/>
                    </a:lnTo>
                    <a:lnTo>
                      <a:pt x="33" y="30"/>
                    </a:lnTo>
                    <a:lnTo>
                      <a:pt x="33" y="38"/>
                    </a:lnTo>
                    <a:lnTo>
                      <a:pt x="33" y="38"/>
                    </a:lnTo>
                    <a:lnTo>
                      <a:pt x="6" y="38"/>
                    </a:lnTo>
                    <a:lnTo>
                      <a:pt x="6" y="38"/>
                    </a:lnTo>
                    <a:lnTo>
                      <a:pt x="6" y="81"/>
                    </a:lnTo>
                    <a:lnTo>
                      <a:pt x="6" y="81"/>
                    </a:lnTo>
                    <a:lnTo>
                      <a:pt x="33" y="81"/>
                    </a:lnTo>
                    <a:lnTo>
                      <a:pt x="33" y="81"/>
                    </a:lnTo>
                    <a:lnTo>
                      <a:pt x="33" y="91"/>
                    </a:lnTo>
                    <a:lnTo>
                      <a:pt x="33" y="91"/>
                    </a:lnTo>
                    <a:lnTo>
                      <a:pt x="2" y="91"/>
                    </a:lnTo>
                    <a:lnTo>
                      <a:pt x="2" y="91"/>
                    </a:lnTo>
                    <a:lnTo>
                      <a:pt x="2" y="99"/>
                    </a:lnTo>
                    <a:lnTo>
                      <a:pt x="2" y="99"/>
                    </a:lnTo>
                    <a:lnTo>
                      <a:pt x="33" y="99"/>
                    </a:lnTo>
                    <a:lnTo>
                      <a:pt x="33" y="99"/>
                    </a:lnTo>
                    <a:lnTo>
                      <a:pt x="33" y="111"/>
                    </a:lnTo>
                    <a:lnTo>
                      <a:pt x="33" y="111"/>
                    </a:lnTo>
                    <a:lnTo>
                      <a:pt x="12" y="111"/>
                    </a:lnTo>
                    <a:lnTo>
                      <a:pt x="0" y="113"/>
                    </a:lnTo>
                    <a:lnTo>
                      <a:pt x="0" y="113"/>
                    </a:lnTo>
                    <a:lnTo>
                      <a:pt x="2" y="121"/>
                    </a:lnTo>
                    <a:lnTo>
                      <a:pt x="2" y="121"/>
                    </a:lnTo>
                    <a:lnTo>
                      <a:pt x="43" y="117"/>
                    </a:lnTo>
                    <a:lnTo>
                      <a:pt x="65" y="113"/>
                    </a:lnTo>
                    <a:lnTo>
                      <a:pt x="65" y="113"/>
                    </a:lnTo>
                    <a:lnTo>
                      <a:pt x="65" y="113"/>
                    </a:lnTo>
                    <a:close/>
                    <a:moveTo>
                      <a:pt x="59" y="56"/>
                    </a:moveTo>
                    <a:lnTo>
                      <a:pt x="59" y="56"/>
                    </a:lnTo>
                    <a:lnTo>
                      <a:pt x="41" y="56"/>
                    </a:lnTo>
                    <a:lnTo>
                      <a:pt x="41" y="56"/>
                    </a:lnTo>
                    <a:lnTo>
                      <a:pt x="41" y="46"/>
                    </a:lnTo>
                    <a:lnTo>
                      <a:pt x="41" y="46"/>
                    </a:lnTo>
                    <a:lnTo>
                      <a:pt x="59" y="46"/>
                    </a:lnTo>
                    <a:lnTo>
                      <a:pt x="59" y="46"/>
                    </a:lnTo>
                    <a:lnTo>
                      <a:pt x="59" y="56"/>
                    </a:lnTo>
                    <a:lnTo>
                      <a:pt x="59" y="56"/>
                    </a:lnTo>
                    <a:close/>
                    <a:moveTo>
                      <a:pt x="33" y="56"/>
                    </a:moveTo>
                    <a:lnTo>
                      <a:pt x="33" y="56"/>
                    </a:lnTo>
                    <a:lnTo>
                      <a:pt x="16" y="56"/>
                    </a:lnTo>
                    <a:lnTo>
                      <a:pt x="16" y="56"/>
                    </a:lnTo>
                    <a:lnTo>
                      <a:pt x="16" y="46"/>
                    </a:lnTo>
                    <a:lnTo>
                      <a:pt x="16" y="46"/>
                    </a:lnTo>
                    <a:lnTo>
                      <a:pt x="33" y="46"/>
                    </a:lnTo>
                    <a:lnTo>
                      <a:pt x="33" y="46"/>
                    </a:lnTo>
                    <a:lnTo>
                      <a:pt x="33" y="56"/>
                    </a:lnTo>
                    <a:lnTo>
                      <a:pt x="33" y="56"/>
                    </a:lnTo>
                    <a:close/>
                    <a:moveTo>
                      <a:pt x="59" y="72"/>
                    </a:moveTo>
                    <a:lnTo>
                      <a:pt x="59" y="72"/>
                    </a:lnTo>
                    <a:lnTo>
                      <a:pt x="41" y="72"/>
                    </a:lnTo>
                    <a:lnTo>
                      <a:pt x="41" y="72"/>
                    </a:lnTo>
                    <a:lnTo>
                      <a:pt x="41" y="62"/>
                    </a:lnTo>
                    <a:lnTo>
                      <a:pt x="41" y="62"/>
                    </a:lnTo>
                    <a:lnTo>
                      <a:pt x="59" y="62"/>
                    </a:lnTo>
                    <a:lnTo>
                      <a:pt x="59" y="62"/>
                    </a:lnTo>
                    <a:lnTo>
                      <a:pt x="59" y="72"/>
                    </a:lnTo>
                    <a:lnTo>
                      <a:pt x="59" y="72"/>
                    </a:lnTo>
                    <a:close/>
                    <a:moveTo>
                      <a:pt x="33" y="72"/>
                    </a:moveTo>
                    <a:lnTo>
                      <a:pt x="33" y="72"/>
                    </a:lnTo>
                    <a:lnTo>
                      <a:pt x="16" y="72"/>
                    </a:lnTo>
                    <a:lnTo>
                      <a:pt x="16" y="72"/>
                    </a:lnTo>
                    <a:lnTo>
                      <a:pt x="16" y="62"/>
                    </a:lnTo>
                    <a:lnTo>
                      <a:pt x="16" y="62"/>
                    </a:lnTo>
                    <a:lnTo>
                      <a:pt x="33" y="62"/>
                    </a:lnTo>
                    <a:lnTo>
                      <a:pt x="33" y="62"/>
                    </a:lnTo>
                    <a:lnTo>
                      <a:pt x="33" y="72"/>
                    </a:lnTo>
                    <a:lnTo>
                      <a:pt x="33" y="72"/>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774" name="Freeform 427">
                <a:extLst>
                  <a:ext uri="{FF2B5EF4-FFF2-40B4-BE49-F238E27FC236}">
                    <a16:creationId xmlns="" xmlns:a16="http://schemas.microsoft.com/office/drawing/2014/main" id="{DD22B926-1DFE-465E-8686-BD941364F749}"/>
                  </a:ext>
                </a:extLst>
              </p:cNvPr>
              <p:cNvSpPr>
                <a:spLocks noEditPoints="1"/>
              </p:cNvSpPr>
              <p:nvPr/>
            </p:nvSpPr>
            <p:spPr bwMode="auto">
              <a:xfrm>
                <a:off x="5167" y="16370"/>
                <a:ext cx="132" cy="126"/>
              </a:xfrm>
              <a:custGeom>
                <a:avLst/>
                <a:gdLst>
                  <a:gd name="T0" fmla="*/ 87 w 132"/>
                  <a:gd name="T1" fmla="*/ 124 h 126"/>
                  <a:gd name="T2" fmla="*/ 87 w 132"/>
                  <a:gd name="T3" fmla="*/ 91 h 126"/>
                  <a:gd name="T4" fmla="*/ 128 w 132"/>
                  <a:gd name="T5" fmla="*/ 91 h 126"/>
                  <a:gd name="T6" fmla="*/ 128 w 132"/>
                  <a:gd name="T7" fmla="*/ 81 h 126"/>
                  <a:gd name="T8" fmla="*/ 87 w 132"/>
                  <a:gd name="T9" fmla="*/ 81 h 126"/>
                  <a:gd name="T10" fmla="*/ 87 w 132"/>
                  <a:gd name="T11" fmla="*/ 61 h 126"/>
                  <a:gd name="T12" fmla="*/ 128 w 132"/>
                  <a:gd name="T13" fmla="*/ 61 h 126"/>
                  <a:gd name="T14" fmla="*/ 128 w 132"/>
                  <a:gd name="T15" fmla="*/ 53 h 126"/>
                  <a:gd name="T16" fmla="*/ 87 w 132"/>
                  <a:gd name="T17" fmla="*/ 53 h 126"/>
                  <a:gd name="T18" fmla="*/ 87 w 132"/>
                  <a:gd name="T19" fmla="*/ 33 h 126"/>
                  <a:gd name="T20" fmla="*/ 132 w 132"/>
                  <a:gd name="T21" fmla="*/ 33 h 126"/>
                  <a:gd name="T22" fmla="*/ 132 w 132"/>
                  <a:gd name="T23" fmla="*/ 25 h 126"/>
                  <a:gd name="T24" fmla="*/ 71 w 132"/>
                  <a:gd name="T25" fmla="*/ 25 h 126"/>
                  <a:gd name="T26" fmla="*/ 77 w 132"/>
                  <a:gd name="T27" fmla="*/ 2 h 126"/>
                  <a:gd name="T28" fmla="*/ 67 w 132"/>
                  <a:gd name="T29" fmla="*/ 0 h 126"/>
                  <a:gd name="T30" fmla="*/ 57 w 132"/>
                  <a:gd name="T31" fmla="*/ 31 h 126"/>
                  <a:gd name="T32" fmla="*/ 39 w 132"/>
                  <a:gd name="T33" fmla="*/ 63 h 126"/>
                  <a:gd name="T34" fmla="*/ 45 w 132"/>
                  <a:gd name="T35" fmla="*/ 69 h 126"/>
                  <a:gd name="T36" fmla="*/ 57 w 132"/>
                  <a:gd name="T37" fmla="*/ 51 h 126"/>
                  <a:gd name="T38" fmla="*/ 67 w 132"/>
                  <a:gd name="T39" fmla="*/ 33 h 126"/>
                  <a:gd name="T40" fmla="*/ 77 w 132"/>
                  <a:gd name="T41" fmla="*/ 33 h 126"/>
                  <a:gd name="T42" fmla="*/ 77 w 132"/>
                  <a:gd name="T43" fmla="*/ 124 h 126"/>
                  <a:gd name="T44" fmla="*/ 87 w 132"/>
                  <a:gd name="T45" fmla="*/ 124 h 126"/>
                  <a:gd name="T46" fmla="*/ 33 w 132"/>
                  <a:gd name="T47" fmla="*/ 126 h 126"/>
                  <a:gd name="T48" fmla="*/ 33 w 132"/>
                  <a:gd name="T49" fmla="*/ 41 h 126"/>
                  <a:gd name="T50" fmla="*/ 29 w 132"/>
                  <a:gd name="T51" fmla="*/ 41 h 126"/>
                  <a:gd name="T52" fmla="*/ 45 w 132"/>
                  <a:gd name="T53" fmla="*/ 2 h 126"/>
                  <a:gd name="T54" fmla="*/ 35 w 132"/>
                  <a:gd name="T55" fmla="*/ 0 h 126"/>
                  <a:gd name="T56" fmla="*/ 31 w 132"/>
                  <a:gd name="T57" fmla="*/ 17 h 126"/>
                  <a:gd name="T58" fmla="*/ 21 w 132"/>
                  <a:gd name="T59" fmla="*/ 37 h 126"/>
                  <a:gd name="T60" fmla="*/ 0 w 132"/>
                  <a:gd name="T61" fmla="*/ 71 h 126"/>
                  <a:gd name="T62" fmla="*/ 6 w 132"/>
                  <a:gd name="T63" fmla="*/ 77 h 126"/>
                  <a:gd name="T64" fmla="*/ 15 w 132"/>
                  <a:gd name="T65" fmla="*/ 67 h 126"/>
                  <a:gd name="T66" fmla="*/ 23 w 132"/>
                  <a:gd name="T67" fmla="*/ 55 h 126"/>
                  <a:gd name="T68" fmla="*/ 23 w 132"/>
                  <a:gd name="T69" fmla="*/ 126 h 126"/>
                  <a:gd name="T70" fmla="*/ 33 w 132"/>
                  <a:gd name="T7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2" h="126">
                    <a:moveTo>
                      <a:pt x="87" y="124"/>
                    </a:moveTo>
                    <a:lnTo>
                      <a:pt x="87" y="124"/>
                    </a:lnTo>
                    <a:lnTo>
                      <a:pt x="87" y="91"/>
                    </a:lnTo>
                    <a:lnTo>
                      <a:pt x="87" y="91"/>
                    </a:lnTo>
                    <a:lnTo>
                      <a:pt x="128" y="91"/>
                    </a:lnTo>
                    <a:lnTo>
                      <a:pt x="128" y="91"/>
                    </a:lnTo>
                    <a:lnTo>
                      <a:pt x="128" y="81"/>
                    </a:lnTo>
                    <a:lnTo>
                      <a:pt x="128" y="81"/>
                    </a:lnTo>
                    <a:lnTo>
                      <a:pt x="87" y="81"/>
                    </a:lnTo>
                    <a:lnTo>
                      <a:pt x="87" y="81"/>
                    </a:lnTo>
                    <a:lnTo>
                      <a:pt x="87" y="61"/>
                    </a:lnTo>
                    <a:lnTo>
                      <a:pt x="87" y="61"/>
                    </a:lnTo>
                    <a:lnTo>
                      <a:pt x="128" y="61"/>
                    </a:lnTo>
                    <a:lnTo>
                      <a:pt x="128" y="61"/>
                    </a:lnTo>
                    <a:lnTo>
                      <a:pt x="128" y="53"/>
                    </a:lnTo>
                    <a:lnTo>
                      <a:pt x="128" y="53"/>
                    </a:lnTo>
                    <a:lnTo>
                      <a:pt x="87" y="53"/>
                    </a:lnTo>
                    <a:lnTo>
                      <a:pt x="87" y="53"/>
                    </a:lnTo>
                    <a:lnTo>
                      <a:pt x="87" y="33"/>
                    </a:lnTo>
                    <a:lnTo>
                      <a:pt x="87" y="33"/>
                    </a:lnTo>
                    <a:lnTo>
                      <a:pt x="132" y="33"/>
                    </a:lnTo>
                    <a:lnTo>
                      <a:pt x="132" y="33"/>
                    </a:lnTo>
                    <a:lnTo>
                      <a:pt x="132" y="25"/>
                    </a:lnTo>
                    <a:lnTo>
                      <a:pt x="132" y="25"/>
                    </a:lnTo>
                    <a:lnTo>
                      <a:pt x="71" y="25"/>
                    </a:lnTo>
                    <a:lnTo>
                      <a:pt x="71" y="25"/>
                    </a:lnTo>
                    <a:lnTo>
                      <a:pt x="77" y="2"/>
                    </a:lnTo>
                    <a:lnTo>
                      <a:pt x="77" y="2"/>
                    </a:lnTo>
                    <a:lnTo>
                      <a:pt x="67" y="0"/>
                    </a:lnTo>
                    <a:lnTo>
                      <a:pt x="67" y="0"/>
                    </a:lnTo>
                    <a:lnTo>
                      <a:pt x="63" y="15"/>
                    </a:lnTo>
                    <a:lnTo>
                      <a:pt x="57" y="31"/>
                    </a:lnTo>
                    <a:lnTo>
                      <a:pt x="57" y="31"/>
                    </a:lnTo>
                    <a:lnTo>
                      <a:pt x="39" y="63"/>
                    </a:lnTo>
                    <a:lnTo>
                      <a:pt x="39" y="63"/>
                    </a:lnTo>
                    <a:lnTo>
                      <a:pt x="45" y="69"/>
                    </a:lnTo>
                    <a:lnTo>
                      <a:pt x="45" y="69"/>
                    </a:lnTo>
                    <a:lnTo>
                      <a:pt x="57" y="51"/>
                    </a:lnTo>
                    <a:lnTo>
                      <a:pt x="67" y="33"/>
                    </a:lnTo>
                    <a:lnTo>
                      <a:pt x="67" y="33"/>
                    </a:lnTo>
                    <a:lnTo>
                      <a:pt x="77" y="33"/>
                    </a:lnTo>
                    <a:lnTo>
                      <a:pt x="77" y="33"/>
                    </a:lnTo>
                    <a:lnTo>
                      <a:pt x="77" y="124"/>
                    </a:lnTo>
                    <a:lnTo>
                      <a:pt x="77" y="124"/>
                    </a:lnTo>
                    <a:lnTo>
                      <a:pt x="87" y="124"/>
                    </a:lnTo>
                    <a:lnTo>
                      <a:pt x="87" y="124"/>
                    </a:lnTo>
                    <a:close/>
                    <a:moveTo>
                      <a:pt x="33" y="126"/>
                    </a:moveTo>
                    <a:lnTo>
                      <a:pt x="33" y="126"/>
                    </a:lnTo>
                    <a:lnTo>
                      <a:pt x="33" y="41"/>
                    </a:lnTo>
                    <a:lnTo>
                      <a:pt x="33" y="41"/>
                    </a:lnTo>
                    <a:lnTo>
                      <a:pt x="29" y="41"/>
                    </a:lnTo>
                    <a:lnTo>
                      <a:pt x="29" y="41"/>
                    </a:lnTo>
                    <a:lnTo>
                      <a:pt x="39" y="19"/>
                    </a:lnTo>
                    <a:lnTo>
                      <a:pt x="45" y="2"/>
                    </a:lnTo>
                    <a:lnTo>
                      <a:pt x="45" y="2"/>
                    </a:lnTo>
                    <a:lnTo>
                      <a:pt x="35" y="0"/>
                    </a:lnTo>
                    <a:lnTo>
                      <a:pt x="35" y="0"/>
                    </a:lnTo>
                    <a:lnTo>
                      <a:pt x="31" y="17"/>
                    </a:lnTo>
                    <a:lnTo>
                      <a:pt x="21" y="37"/>
                    </a:lnTo>
                    <a:lnTo>
                      <a:pt x="21" y="37"/>
                    </a:lnTo>
                    <a:lnTo>
                      <a:pt x="11" y="55"/>
                    </a:lnTo>
                    <a:lnTo>
                      <a:pt x="0" y="71"/>
                    </a:lnTo>
                    <a:lnTo>
                      <a:pt x="0" y="71"/>
                    </a:lnTo>
                    <a:lnTo>
                      <a:pt x="6" y="77"/>
                    </a:lnTo>
                    <a:lnTo>
                      <a:pt x="6" y="77"/>
                    </a:lnTo>
                    <a:lnTo>
                      <a:pt x="15" y="67"/>
                    </a:lnTo>
                    <a:lnTo>
                      <a:pt x="23" y="55"/>
                    </a:lnTo>
                    <a:lnTo>
                      <a:pt x="23" y="55"/>
                    </a:lnTo>
                    <a:lnTo>
                      <a:pt x="23" y="126"/>
                    </a:lnTo>
                    <a:lnTo>
                      <a:pt x="23" y="126"/>
                    </a:lnTo>
                    <a:lnTo>
                      <a:pt x="33" y="126"/>
                    </a:lnTo>
                    <a:lnTo>
                      <a:pt x="33" y="126"/>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20" name="Freeform 472">
                <a:extLst>
                  <a:ext uri="{FF2B5EF4-FFF2-40B4-BE49-F238E27FC236}">
                    <a16:creationId xmlns="" xmlns:a16="http://schemas.microsoft.com/office/drawing/2014/main" id="{6BC81285-53A4-4E74-98B9-735AEC3E3D3B}"/>
                  </a:ext>
                </a:extLst>
              </p:cNvPr>
              <p:cNvSpPr>
                <a:spLocks/>
              </p:cNvSpPr>
              <p:nvPr/>
            </p:nvSpPr>
            <p:spPr bwMode="auto">
              <a:xfrm>
                <a:off x="5044" y="23946"/>
                <a:ext cx="57" cy="56"/>
              </a:xfrm>
              <a:custGeom>
                <a:avLst/>
                <a:gdLst>
                  <a:gd name="T0" fmla="*/ 8 w 57"/>
                  <a:gd name="T1" fmla="*/ 8 h 56"/>
                  <a:gd name="T2" fmla="*/ 8 w 57"/>
                  <a:gd name="T3" fmla="*/ 8 h 56"/>
                  <a:gd name="T4" fmla="*/ 2 w 57"/>
                  <a:gd name="T5" fmla="*/ 18 h 56"/>
                  <a:gd name="T6" fmla="*/ 0 w 57"/>
                  <a:gd name="T7" fmla="*/ 22 h 56"/>
                  <a:gd name="T8" fmla="*/ 0 w 57"/>
                  <a:gd name="T9" fmla="*/ 28 h 56"/>
                  <a:gd name="T10" fmla="*/ 0 w 57"/>
                  <a:gd name="T11" fmla="*/ 28 h 56"/>
                  <a:gd name="T12" fmla="*/ 0 w 57"/>
                  <a:gd name="T13" fmla="*/ 34 h 56"/>
                  <a:gd name="T14" fmla="*/ 2 w 57"/>
                  <a:gd name="T15" fmla="*/ 38 h 56"/>
                  <a:gd name="T16" fmla="*/ 8 w 57"/>
                  <a:gd name="T17" fmla="*/ 48 h 56"/>
                  <a:gd name="T18" fmla="*/ 8 w 57"/>
                  <a:gd name="T19" fmla="*/ 48 h 56"/>
                  <a:gd name="T20" fmla="*/ 12 w 57"/>
                  <a:gd name="T21" fmla="*/ 52 h 56"/>
                  <a:gd name="T22" fmla="*/ 18 w 57"/>
                  <a:gd name="T23" fmla="*/ 54 h 56"/>
                  <a:gd name="T24" fmla="*/ 28 w 57"/>
                  <a:gd name="T25" fmla="*/ 56 h 56"/>
                  <a:gd name="T26" fmla="*/ 28 w 57"/>
                  <a:gd name="T27" fmla="*/ 56 h 56"/>
                  <a:gd name="T28" fmla="*/ 39 w 57"/>
                  <a:gd name="T29" fmla="*/ 54 h 56"/>
                  <a:gd name="T30" fmla="*/ 45 w 57"/>
                  <a:gd name="T31" fmla="*/ 52 h 56"/>
                  <a:gd name="T32" fmla="*/ 49 w 57"/>
                  <a:gd name="T33" fmla="*/ 48 h 56"/>
                  <a:gd name="T34" fmla="*/ 49 w 57"/>
                  <a:gd name="T35" fmla="*/ 48 h 56"/>
                  <a:gd name="T36" fmla="*/ 55 w 57"/>
                  <a:gd name="T37" fmla="*/ 38 h 56"/>
                  <a:gd name="T38" fmla="*/ 57 w 57"/>
                  <a:gd name="T39" fmla="*/ 34 h 56"/>
                  <a:gd name="T40" fmla="*/ 57 w 57"/>
                  <a:gd name="T41" fmla="*/ 28 h 56"/>
                  <a:gd name="T42" fmla="*/ 57 w 57"/>
                  <a:gd name="T43" fmla="*/ 28 h 56"/>
                  <a:gd name="T44" fmla="*/ 57 w 57"/>
                  <a:gd name="T45" fmla="*/ 22 h 56"/>
                  <a:gd name="T46" fmla="*/ 55 w 57"/>
                  <a:gd name="T47" fmla="*/ 18 h 56"/>
                  <a:gd name="T48" fmla="*/ 49 w 57"/>
                  <a:gd name="T49" fmla="*/ 8 h 56"/>
                  <a:gd name="T50" fmla="*/ 49 w 57"/>
                  <a:gd name="T51" fmla="*/ 8 h 56"/>
                  <a:gd name="T52" fmla="*/ 39 w 57"/>
                  <a:gd name="T53" fmla="*/ 2 h 56"/>
                  <a:gd name="T54" fmla="*/ 34 w 57"/>
                  <a:gd name="T55" fmla="*/ 0 h 56"/>
                  <a:gd name="T56" fmla="*/ 28 w 57"/>
                  <a:gd name="T57" fmla="*/ 0 h 56"/>
                  <a:gd name="T58" fmla="*/ 28 w 57"/>
                  <a:gd name="T59" fmla="*/ 0 h 56"/>
                  <a:gd name="T60" fmla="*/ 22 w 57"/>
                  <a:gd name="T61" fmla="*/ 0 h 56"/>
                  <a:gd name="T62" fmla="*/ 18 w 57"/>
                  <a:gd name="T63" fmla="*/ 2 h 56"/>
                  <a:gd name="T64" fmla="*/ 8 w 57"/>
                  <a:gd name="T65" fmla="*/ 8 h 56"/>
                  <a:gd name="T66" fmla="*/ 8 w 57"/>
                  <a:gd name="T67" fmla="*/ 8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 h="56">
                    <a:moveTo>
                      <a:pt x="8" y="8"/>
                    </a:moveTo>
                    <a:lnTo>
                      <a:pt x="8" y="8"/>
                    </a:lnTo>
                    <a:lnTo>
                      <a:pt x="2" y="18"/>
                    </a:lnTo>
                    <a:lnTo>
                      <a:pt x="0" y="22"/>
                    </a:lnTo>
                    <a:lnTo>
                      <a:pt x="0" y="28"/>
                    </a:lnTo>
                    <a:lnTo>
                      <a:pt x="0" y="28"/>
                    </a:lnTo>
                    <a:lnTo>
                      <a:pt x="0" y="34"/>
                    </a:lnTo>
                    <a:lnTo>
                      <a:pt x="2" y="38"/>
                    </a:lnTo>
                    <a:lnTo>
                      <a:pt x="8" y="48"/>
                    </a:lnTo>
                    <a:lnTo>
                      <a:pt x="8" y="48"/>
                    </a:lnTo>
                    <a:lnTo>
                      <a:pt x="12" y="52"/>
                    </a:lnTo>
                    <a:lnTo>
                      <a:pt x="18" y="54"/>
                    </a:lnTo>
                    <a:lnTo>
                      <a:pt x="28" y="56"/>
                    </a:lnTo>
                    <a:lnTo>
                      <a:pt x="28" y="56"/>
                    </a:lnTo>
                    <a:lnTo>
                      <a:pt x="39" y="54"/>
                    </a:lnTo>
                    <a:lnTo>
                      <a:pt x="45" y="52"/>
                    </a:lnTo>
                    <a:lnTo>
                      <a:pt x="49" y="48"/>
                    </a:lnTo>
                    <a:lnTo>
                      <a:pt x="49" y="48"/>
                    </a:lnTo>
                    <a:lnTo>
                      <a:pt x="55" y="38"/>
                    </a:lnTo>
                    <a:lnTo>
                      <a:pt x="57" y="34"/>
                    </a:lnTo>
                    <a:lnTo>
                      <a:pt x="57" y="28"/>
                    </a:lnTo>
                    <a:lnTo>
                      <a:pt x="57" y="28"/>
                    </a:lnTo>
                    <a:lnTo>
                      <a:pt x="57" y="22"/>
                    </a:lnTo>
                    <a:lnTo>
                      <a:pt x="55" y="18"/>
                    </a:lnTo>
                    <a:lnTo>
                      <a:pt x="49" y="8"/>
                    </a:lnTo>
                    <a:lnTo>
                      <a:pt x="49" y="8"/>
                    </a:lnTo>
                    <a:lnTo>
                      <a:pt x="39" y="2"/>
                    </a:lnTo>
                    <a:lnTo>
                      <a:pt x="34" y="0"/>
                    </a:lnTo>
                    <a:lnTo>
                      <a:pt x="28" y="0"/>
                    </a:lnTo>
                    <a:lnTo>
                      <a:pt x="28" y="0"/>
                    </a:lnTo>
                    <a:lnTo>
                      <a:pt x="22" y="0"/>
                    </a:lnTo>
                    <a:lnTo>
                      <a:pt x="18" y="2"/>
                    </a:lnTo>
                    <a:lnTo>
                      <a:pt x="8" y="8"/>
                    </a:lnTo>
                    <a:lnTo>
                      <a:pt x="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21" name="Freeform 473">
                <a:extLst>
                  <a:ext uri="{FF2B5EF4-FFF2-40B4-BE49-F238E27FC236}">
                    <a16:creationId xmlns="" xmlns:a16="http://schemas.microsoft.com/office/drawing/2014/main" id="{2A9D2E68-ACBF-4D32-B234-6BCA71D4ACD0}"/>
                  </a:ext>
                </a:extLst>
              </p:cNvPr>
              <p:cNvSpPr>
                <a:spLocks/>
              </p:cNvSpPr>
              <p:nvPr/>
            </p:nvSpPr>
            <p:spPr bwMode="auto">
              <a:xfrm>
                <a:off x="5196" y="23885"/>
                <a:ext cx="79" cy="156"/>
              </a:xfrm>
              <a:custGeom>
                <a:avLst/>
                <a:gdLst>
                  <a:gd name="T0" fmla="*/ 79 w 79"/>
                  <a:gd name="T1" fmla="*/ 138 h 156"/>
                  <a:gd name="T2" fmla="*/ 18 w 79"/>
                  <a:gd name="T3" fmla="*/ 138 h 156"/>
                  <a:gd name="T4" fmla="*/ 18 w 79"/>
                  <a:gd name="T5" fmla="*/ 0 h 156"/>
                  <a:gd name="T6" fmla="*/ 0 w 79"/>
                  <a:gd name="T7" fmla="*/ 0 h 156"/>
                  <a:gd name="T8" fmla="*/ 0 w 79"/>
                  <a:gd name="T9" fmla="*/ 156 h 156"/>
                  <a:gd name="T10" fmla="*/ 79 w 79"/>
                  <a:gd name="T11" fmla="*/ 156 h 156"/>
                  <a:gd name="T12" fmla="*/ 79 w 79"/>
                  <a:gd name="T13" fmla="*/ 138 h 156"/>
                  <a:gd name="T14" fmla="*/ 79 w 79"/>
                  <a:gd name="T15" fmla="*/ 138 h 156"/>
                  <a:gd name="T16" fmla="*/ 79 w 79"/>
                  <a:gd name="T17" fmla="*/ 13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56">
                    <a:moveTo>
                      <a:pt x="79" y="138"/>
                    </a:moveTo>
                    <a:lnTo>
                      <a:pt x="18" y="138"/>
                    </a:lnTo>
                    <a:lnTo>
                      <a:pt x="18" y="0"/>
                    </a:lnTo>
                    <a:lnTo>
                      <a:pt x="0" y="0"/>
                    </a:lnTo>
                    <a:lnTo>
                      <a:pt x="0" y="156"/>
                    </a:lnTo>
                    <a:lnTo>
                      <a:pt x="79" y="156"/>
                    </a:lnTo>
                    <a:lnTo>
                      <a:pt x="79" y="138"/>
                    </a:lnTo>
                    <a:lnTo>
                      <a:pt x="79" y="138"/>
                    </a:lnTo>
                    <a:lnTo>
                      <a:pt x="79"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22" name="Freeform 474">
                <a:extLst>
                  <a:ext uri="{FF2B5EF4-FFF2-40B4-BE49-F238E27FC236}">
                    <a16:creationId xmlns="" xmlns:a16="http://schemas.microsoft.com/office/drawing/2014/main" id="{C58A5ECA-D69E-450F-8C3E-3F070526C8AA}"/>
                  </a:ext>
                </a:extLst>
              </p:cNvPr>
              <p:cNvSpPr>
                <a:spLocks/>
              </p:cNvSpPr>
              <p:nvPr/>
            </p:nvSpPr>
            <p:spPr bwMode="auto">
              <a:xfrm>
                <a:off x="5299" y="23885"/>
                <a:ext cx="83" cy="156"/>
              </a:xfrm>
              <a:custGeom>
                <a:avLst/>
                <a:gdLst>
                  <a:gd name="T0" fmla="*/ 83 w 83"/>
                  <a:gd name="T1" fmla="*/ 138 h 156"/>
                  <a:gd name="T2" fmla="*/ 20 w 83"/>
                  <a:gd name="T3" fmla="*/ 138 h 156"/>
                  <a:gd name="T4" fmla="*/ 20 w 83"/>
                  <a:gd name="T5" fmla="*/ 87 h 156"/>
                  <a:gd name="T6" fmla="*/ 75 w 83"/>
                  <a:gd name="T7" fmla="*/ 87 h 156"/>
                  <a:gd name="T8" fmla="*/ 75 w 83"/>
                  <a:gd name="T9" fmla="*/ 69 h 156"/>
                  <a:gd name="T10" fmla="*/ 20 w 83"/>
                  <a:gd name="T11" fmla="*/ 69 h 156"/>
                  <a:gd name="T12" fmla="*/ 20 w 83"/>
                  <a:gd name="T13" fmla="*/ 18 h 156"/>
                  <a:gd name="T14" fmla="*/ 79 w 83"/>
                  <a:gd name="T15" fmla="*/ 18 h 156"/>
                  <a:gd name="T16" fmla="*/ 79 w 83"/>
                  <a:gd name="T17" fmla="*/ 0 h 156"/>
                  <a:gd name="T18" fmla="*/ 0 w 83"/>
                  <a:gd name="T19" fmla="*/ 0 h 156"/>
                  <a:gd name="T20" fmla="*/ 0 w 83"/>
                  <a:gd name="T21" fmla="*/ 156 h 156"/>
                  <a:gd name="T22" fmla="*/ 83 w 83"/>
                  <a:gd name="T23" fmla="*/ 156 h 156"/>
                  <a:gd name="T24" fmla="*/ 83 w 83"/>
                  <a:gd name="T25" fmla="*/ 138 h 156"/>
                  <a:gd name="T26" fmla="*/ 83 w 83"/>
                  <a:gd name="T27" fmla="*/ 138 h 156"/>
                  <a:gd name="T28" fmla="*/ 83 w 83"/>
                  <a:gd name="T29" fmla="*/ 13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 h="156">
                    <a:moveTo>
                      <a:pt x="83" y="138"/>
                    </a:moveTo>
                    <a:lnTo>
                      <a:pt x="20" y="138"/>
                    </a:lnTo>
                    <a:lnTo>
                      <a:pt x="20" y="87"/>
                    </a:lnTo>
                    <a:lnTo>
                      <a:pt x="75" y="87"/>
                    </a:lnTo>
                    <a:lnTo>
                      <a:pt x="75" y="69"/>
                    </a:lnTo>
                    <a:lnTo>
                      <a:pt x="20" y="69"/>
                    </a:lnTo>
                    <a:lnTo>
                      <a:pt x="20" y="18"/>
                    </a:lnTo>
                    <a:lnTo>
                      <a:pt x="79" y="18"/>
                    </a:lnTo>
                    <a:lnTo>
                      <a:pt x="79" y="0"/>
                    </a:lnTo>
                    <a:lnTo>
                      <a:pt x="0" y="0"/>
                    </a:lnTo>
                    <a:lnTo>
                      <a:pt x="0" y="156"/>
                    </a:lnTo>
                    <a:lnTo>
                      <a:pt x="83" y="156"/>
                    </a:lnTo>
                    <a:lnTo>
                      <a:pt x="83" y="138"/>
                    </a:lnTo>
                    <a:lnTo>
                      <a:pt x="83" y="138"/>
                    </a:lnTo>
                    <a:lnTo>
                      <a:pt x="83" y="1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23" name="Freeform 475">
                <a:extLst>
                  <a:ext uri="{FF2B5EF4-FFF2-40B4-BE49-F238E27FC236}">
                    <a16:creationId xmlns="" xmlns:a16="http://schemas.microsoft.com/office/drawing/2014/main" id="{F0924B16-4DEC-42DE-A7BB-7AD26D128B65}"/>
                  </a:ext>
                </a:extLst>
              </p:cNvPr>
              <p:cNvSpPr>
                <a:spLocks noEditPoints="1"/>
              </p:cNvSpPr>
              <p:nvPr/>
            </p:nvSpPr>
            <p:spPr bwMode="auto">
              <a:xfrm>
                <a:off x="5410" y="23885"/>
                <a:ext cx="123" cy="156"/>
              </a:xfrm>
              <a:custGeom>
                <a:avLst/>
                <a:gdLst>
                  <a:gd name="T0" fmla="*/ 42 w 123"/>
                  <a:gd name="T1" fmla="*/ 156 h 156"/>
                  <a:gd name="T2" fmla="*/ 42 w 123"/>
                  <a:gd name="T3" fmla="*/ 156 h 156"/>
                  <a:gd name="T4" fmla="*/ 61 w 123"/>
                  <a:gd name="T5" fmla="*/ 154 h 156"/>
                  <a:gd name="T6" fmla="*/ 75 w 123"/>
                  <a:gd name="T7" fmla="*/ 150 h 156"/>
                  <a:gd name="T8" fmla="*/ 89 w 123"/>
                  <a:gd name="T9" fmla="*/ 144 h 156"/>
                  <a:gd name="T10" fmla="*/ 101 w 123"/>
                  <a:gd name="T11" fmla="*/ 133 h 156"/>
                  <a:gd name="T12" fmla="*/ 101 w 123"/>
                  <a:gd name="T13" fmla="*/ 133 h 156"/>
                  <a:gd name="T14" fmla="*/ 111 w 123"/>
                  <a:gd name="T15" fmla="*/ 121 h 156"/>
                  <a:gd name="T16" fmla="*/ 119 w 123"/>
                  <a:gd name="T17" fmla="*/ 109 h 156"/>
                  <a:gd name="T18" fmla="*/ 123 w 123"/>
                  <a:gd name="T19" fmla="*/ 93 h 156"/>
                  <a:gd name="T20" fmla="*/ 123 w 123"/>
                  <a:gd name="T21" fmla="*/ 77 h 156"/>
                  <a:gd name="T22" fmla="*/ 123 w 123"/>
                  <a:gd name="T23" fmla="*/ 77 h 156"/>
                  <a:gd name="T24" fmla="*/ 123 w 123"/>
                  <a:gd name="T25" fmla="*/ 61 h 156"/>
                  <a:gd name="T26" fmla="*/ 119 w 123"/>
                  <a:gd name="T27" fmla="*/ 45 h 156"/>
                  <a:gd name="T28" fmla="*/ 111 w 123"/>
                  <a:gd name="T29" fmla="*/ 32 h 156"/>
                  <a:gd name="T30" fmla="*/ 101 w 123"/>
                  <a:gd name="T31" fmla="*/ 22 h 156"/>
                  <a:gd name="T32" fmla="*/ 101 w 123"/>
                  <a:gd name="T33" fmla="*/ 22 h 156"/>
                  <a:gd name="T34" fmla="*/ 89 w 123"/>
                  <a:gd name="T35" fmla="*/ 12 h 156"/>
                  <a:gd name="T36" fmla="*/ 75 w 123"/>
                  <a:gd name="T37" fmla="*/ 6 h 156"/>
                  <a:gd name="T38" fmla="*/ 61 w 123"/>
                  <a:gd name="T39" fmla="*/ 2 h 156"/>
                  <a:gd name="T40" fmla="*/ 42 w 123"/>
                  <a:gd name="T41" fmla="*/ 0 h 156"/>
                  <a:gd name="T42" fmla="*/ 42 w 123"/>
                  <a:gd name="T43" fmla="*/ 0 h 156"/>
                  <a:gd name="T44" fmla="*/ 0 w 123"/>
                  <a:gd name="T45" fmla="*/ 0 h 156"/>
                  <a:gd name="T46" fmla="*/ 0 w 123"/>
                  <a:gd name="T47" fmla="*/ 0 h 156"/>
                  <a:gd name="T48" fmla="*/ 0 w 123"/>
                  <a:gd name="T49" fmla="*/ 156 h 156"/>
                  <a:gd name="T50" fmla="*/ 0 w 123"/>
                  <a:gd name="T51" fmla="*/ 156 h 156"/>
                  <a:gd name="T52" fmla="*/ 42 w 123"/>
                  <a:gd name="T53" fmla="*/ 156 h 156"/>
                  <a:gd name="T54" fmla="*/ 42 w 123"/>
                  <a:gd name="T55" fmla="*/ 156 h 156"/>
                  <a:gd name="T56" fmla="*/ 42 w 123"/>
                  <a:gd name="T57" fmla="*/ 18 h 156"/>
                  <a:gd name="T58" fmla="*/ 42 w 123"/>
                  <a:gd name="T59" fmla="*/ 18 h 156"/>
                  <a:gd name="T60" fmla="*/ 57 w 123"/>
                  <a:gd name="T61" fmla="*/ 20 h 156"/>
                  <a:gd name="T62" fmla="*/ 67 w 123"/>
                  <a:gd name="T63" fmla="*/ 22 h 156"/>
                  <a:gd name="T64" fmla="*/ 77 w 123"/>
                  <a:gd name="T65" fmla="*/ 26 h 156"/>
                  <a:gd name="T66" fmla="*/ 87 w 123"/>
                  <a:gd name="T67" fmla="*/ 32 h 156"/>
                  <a:gd name="T68" fmla="*/ 87 w 123"/>
                  <a:gd name="T69" fmla="*/ 32 h 156"/>
                  <a:gd name="T70" fmla="*/ 93 w 123"/>
                  <a:gd name="T71" fmla="*/ 40 h 156"/>
                  <a:gd name="T72" fmla="*/ 99 w 123"/>
                  <a:gd name="T73" fmla="*/ 51 h 156"/>
                  <a:gd name="T74" fmla="*/ 103 w 123"/>
                  <a:gd name="T75" fmla="*/ 63 h 156"/>
                  <a:gd name="T76" fmla="*/ 103 w 123"/>
                  <a:gd name="T77" fmla="*/ 77 h 156"/>
                  <a:gd name="T78" fmla="*/ 103 w 123"/>
                  <a:gd name="T79" fmla="*/ 77 h 156"/>
                  <a:gd name="T80" fmla="*/ 103 w 123"/>
                  <a:gd name="T81" fmla="*/ 91 h 156"/>
                  <a:gd name="T82" fmla="*/ 99 w 123"/>
                  <a:gd name="T83" fmla="*/ 103 h 156"/>
                  <a:gd name="T84" fmla="*/ 95 w 123"/>
                  <a:gd name="T85" fmla="*/ 113 h 156"/>
                  <a:gd name="T86" fmla="*/ 87 w 123"/>
                  <a:gd name="T87" fmla="*/ 121 h 156"/>
                  <a:gd name="T88" fmla="*/ 87 w 123"/>
                  <a:gd name="T89" fmla="*/ 121 h 156"/>
                  <a:gd name="T90" fmla="*/ 79 w 123"/>
                  <a:gd name="T91" fmla="*/ 129 h 156"/>
                  <a:gd name="T92" fmla="*/ 69 w 123"/>
                  <a:gd name="T93" fmla="*/ 133 h 156"/>
                  <a:gd name="T94" fmla="*/ 57 w 123"/>
                  <a:gd name="T95" fmla="*/ 138 h 156"/>
                  <a:gd name="T96" fmla="*/ 42 w 123"/>
                  <a:gd name="T97" fmla="*/ 138 h 156"/>
                  <a:gd name="T98" fmla="*/ 42 w 123"/>
                  <a:gd name="T99" fmla="*/ 138 h 156"/>
                  <a:gd name="T100" fmla="*/ 20 w 123"/>
                  <a:gd name="T101" fmla="*/ 138 h 156"/>
                  <a:gd name="T102" fmla="*/ 20 w 123"/>
                  <a:gd name="T103" fmla="*/ 138 h 156"/>
                  <a:gd name="T104" fmla="*/ 20 w 123"/>
                  <a:gd name="T105" fmla="*/ 18 h 156"/>
                  <a:gd name="T106" fmla="*/ 20 w 123"/>
                  <a:gd name="T107" fmla="*/ 18 h 156"/>
                  <a:gd name="T108" fmla="*/ 42 w 123"/>
                  <a:gd name="T109" fmla="*/ 18 h 156"/>
                  <a:gd name="T110" fmla="*/ 42 w 123"/>
                  <a:gd name="T111" fmla="*/ 18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3" h="156">
                    <a:moveTo>
                      <a:pt x="42" y="156"/>
                    </a:moveTo>
                    <a:lnTo>
                      <a:pt x="42" y="156"/>
                    </a:lnTo>
                    <a:lnTo>
                      <a:pt x="61" y="154"/>
                    </a:lnTo>
                    <a:lnTo>
                      <a:pt x="75" y="150"/>
                    </a:lnTo>
                    <a:lnTo>
                      <a:pt x="89" y="144"/>
                    </a:lnTo>
                    <a:lnTo>
                      <a:pt x="101" y="133"/>
                    </a:lnTo>
                    <a:lnTo>
                      <a:pt x="101" y="133"/>
                    </a:lnTo>
                    <a:lnTo>
                      <a:pt x="111" y="121"/>
                    </a:lnTo>
                    <a:lnTo>
                      <a:pt x="119" y="109"/>
                    </a:lnTo>
                    <a:lnTo>
                      <a:pt x="123" y="93"/>
                    </a:lnTo>
                    <a:lnTo>
                      <a:pt x="123" y="77"/>
                    </a:lnTo>
                    <a:lnTo>
                      <a:pt x="123" y="77"/>
                    </a:lnTo>
                    <a:lnTo>
                      <a:pt x="123" y="61"/>
                    </a:lnTo>
                    <a:lnTo>
                      <a:pt x="119" y="45"/>
                    </a:lnTo>
                    <a:lnTo>
                      <a:pt x="111" y="32"/>
                    </a:lnTo>
                    <a:lnTo>
                      <a:pt x="101" y="22"/>
                    </a:lnTo>
                    <a:lnTo>
                      <a:pt x="101" y="22"/>
                    </a:lnTo>
                    <a:lnTo>
                      <a:pt x="89" y="12"/>
                    </a:lnTo>
                    <a:lnTo>
                      <a:pt x="75" y="6"/>
                    </a:lnTo>
                    <a:lnTo>
                      <a:pt x="61" y="2"/>
                    </a:lnTo>
                    <a:lnTo>
                      <a:pt x="42" y="0"/>
                    </a:lnTo>
                    <a:lnTo>
                      <a:pt x="42" y="0"/>
                    </a:lnTo>
                    <a:lnTo>
                      <a:pt x="0" y="0"/>
                    </a:lnTo>
                    <a:lnTo>
                      <a:pt x="0" y="0"/>
                    </a:lnTo>
                    <a:lnTo>
                      <a:pt x="0" y="156"/>
                    </a:lnTo>
                    <a:lnTo>
                      <a:pt x="0" y="156"/>
                    </a:lnTo>
                    <a:lnTo>
                      <a:pt x="42" y="156"/>
                    </a:lnTo>
                    <a:lnTo>
                      <a:pt x="42" y="156"/>
                    </a:lnTo>
                    <a:close/>
                    <a:moveTo>
                      <a:pt x="42" y="18"/>
                    </a:moveTo>
                    <a:lnTo>
                      <a:pt x="42" y="18"/>
                    </a:lnTo>
                    <a:lnTo>
                      <a:pt x="57" y="20"/>
                    </a:lnTo>
                    <a:lnTo>
                      <a:pt x="67" y="22"/>
                    </a:lnTo>
                    <a:lnTo>
                      <a:pt x="77" y="26"/>
                    </a:lnTo>
                    <a:lnTo>
                      <a:pt x="87" y="32"/>
                    </a:lnTo>
                    <a:lnTo>
                      <a:pt x="87" y="32"/>
                    </a:lnTo>
                    <a:lnTo>
                      <a:pt x="93" y="40"/>
                    </a:lnTo>
                    <a:lnTo>
                      <a:pt x="99" y="51"/>
                    </a:lnTo>
                    <a:lnTo>
                      <a:pt x="103" y="63"/>
                    </a:lnTo>
                    <a:lnTo>
                      <a:pt x="103" y="77"/>
                    </a:lnTo>
                    <a:lnTo>
                      <a:pt x="103" y="77"/>
                    </a:lnTo>
                    <a:lnTo>
                      <a:pt x="103" y="91"/>
                    </a:lnTo>
                    <a:lnTo>
                      <a:pt x="99" y="103"/>
                    </a:lnTo>
                    <a:lnTo>
                      <a:pt x="95" y="113"/>
                    </a:lnTo>
                    <a:lnTo>
                      <a:pt x="87" y="121"/>
                    </a:lnTo>
                    <a:lnTo>
                      <a:pt x="87" y="121"/>
                    </a:lnTo>
                    <a:lnTo>
                      <a:pt x="79" y="129"/>
                    </a:lnTo>
                    <a:lnTo>
                      <a:pt x="69" y="133"/>
                    </a:lnTo>
                    <a:lnTo>
                      <a:pt x="57" y="138"/>
                    </a:lnTo>
                    <a:lnTo>
                      <a:pt x="42" y="138"/>
                    </a:lnTo>
                    <a:lnTo>
                      <a:pt x="42" y="138"/>
                    </a:lnTo>
                    <a:lnTo>
                      <a:pt x="20" y="138"/>
                    </a:lnTo>
                    <a:lnTo>
                      <a:pt x="20" y="138"/>
                    </a:lnTo>
                    <a:lnTo>
                      <a:pt x="20" y="18"/>
                    </a:lnTo>
                    <a:lnTo>
                      <a:pt x="20" y="18"/>
                    </a:lnTo>
                    <a:lnTo>
                      <a:pt x="42" y="18"/>
                    </a:lnTo>
                    <a:lnTo>
                      <a:pt x="42" y="1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24" name="Freeform 476">
                <a:extLst>
                  <a:ext uri="{FF2B5EF4-FFF2-40B4-BE49-F238E27FC236}">
                    <a16:creationId xmlns="" xmlns:a16="http://schemas.microsoft.com/office/drawing/2014/main" id="{1B8105F0-109B-4691-A4B5-85AE29901731}"/>
                  </a:ext>
                </a:extLst>
              </p:cNvPr>
              <p:cNvSpPr>
                <a:spLocks noEditPoints="1"/>
              </p:cNvSpPr>
              <p:nvPr/>
            </p:nvSpPr>
            <p:spPr bwMode="auto">
              <a:xfrm>
                <a:off x="5568" y="23901"/>
                <a:ext cx="161" cy="148"/>
              </a:xfrm>
              <a:custGeom>
                <a:avLst/>
                <a:gdLst>
                  <a:gd name="T0" fmla="*/ 157 w 161"/>
                  <a:gd name="T1" fmla="*/ 0 h 148"/>
                  <a:gd name="T2" fmla="*/ 0 w 161"/>
                  <a:gd name="T3" fmla="*/ 2 h 148"/>
                  <a:gd name="T4" fmla="*/ 0 w 161"/>
                  <a:gd name="T5" fmla="*/ 18 h 148"/>
                  <a:gd name="T6" fmla="*/ 28 w 161"/>
                  <a:gd name="T7" fmla="*/ 16 h 148"/>
                  <a:gd name="T8" fmla="*/ 85 w 161"/>
                  <a:gd name="T9" fmla="*/ 16 h 148"/>
                  <a:gd name="T10" fmla="*/ 68 w 161"/>
                  <a:gd name="T11" fmla="*/ 29 h 148"/>
                  <a:gd name="T12" fmla="*/ 54 w 161"/>
                  <a:gd name="T13" fmla="*/ 43 h 148"/>
                  <a:gd name="T14" fmla="*/ 46 w 161"/>
                  <a:gd name="T15" fmla="*/ 61 h 148"/>
                  <a:gd name="T16" fmla="*/ 42 w 161"/>
                  <a:gd name="T17" fmla="*/ 79 h 148"/>
                  <a:gd name="T18" fmla="*/ 44 w 161"/>
                  <a:gd name="T19" fmla="*/ 93 h 148"/>
                  <a:gd name="T20" fmla="*/ 54 w 161"/>
                  <a:gd name="T21" fmla="*/ 115 h 148"/>
                  <a:gd name="T22" fmla="*/ 64 w 161"/>
                  <a:gd name="T23" fmla="*/ 126 h 148"/>
                  <a:gd name="T24" fmla="*/ 93 w 161"/>
                  <a:gd name="T25" fmla="*/ 140 h 148"/>
                  <a:gd name="T26" fmla="*/ 125 w 161"/>
                  <a:gd name="T27" fmla="*/ 148 h 148"/>
                  <a:gd name="T28" fmla="*/ 129 w 161"/>
                  <a:gd name="T29" fmla="*/ 132 h 148"/>
                  <a:gd name="T30" fmla="*/ 115 w 161"/>
                  <a:gd name="T31" fmla="*/ 130 h 148"/>
                  <a:gd name="T32" fmla="*/ 89 w 161"/>
                  <a:gd name="T33" fmla="*/ 122 h 148"/>
                  <a:gd name="T34" fmla="*/ 78 w 161"/>
                  <a:gd name="T35" fmla="*/ 115 h 148"/>
                  <a:gd name="T36" fmla="*/ 62 w 161"/>
                  <a:gd name="T37" fmla="*/ 101 h 148"/>
                  <a:gd name="T38" fmla="*/ 58 w 161"/>
                  <a:gd name="T39" fmla="*/ 79 h 148"/>
                  <a:gd name="T40" fmla="*/ 60 w 161"/>
                  <a:gd name="T41" fmla="*/ 67 h 148"/>
                  <a:gd name="T42" fmla="*/ 64 w 161"/>
                  <a:gd name="T43" fmla="*/ 55 h 148"/>
                  <a:gd name="T44" fmla="*/ 87 w 161"/>
                  <a:gd name="T45" fmla="*/ 33 h 148"/>
                  <a:gd name="T46" fmla="*/ 101 w 161"/>
                  <a:gd name="T47" fmla="*/ 24 h 148"/>
                  <a:gd name="T48" fmla="*/ 115 w 161"/>
                  <a:gd name="T49" fmla="*/ 18 h 148"/>
                  <a:gd name="T50" fmla="*/ 133 w 161"/>
                  <a:gd name="T51" fmla="*/ 16 h 148"/>
                  <a:gd name="T52" fmla="*/ 159 w 161"/>
                  <a:gd name="T53" fmla="*/ 14 h 148"/>
                  <a:gd name="T54" fmla="*/ 157 w 161"/>
                  <a:gd name="T55" fmla="*/ 0 h 148"/>
                  <a:gd name="T56" fmla="*/ 135 w 161"/>
                  <a:gd name="T57" fmla="*/ 29 h 148"/>
                  <a:gd name="T58" fmla="*/ 125 w 161"/>
                  <a:gd name="T59" fmla="*/ 37 h 148"/>
                  <a:gd name="T60" fmla="*/ 153 w 161"/>
                  <a:gd name="T61" fmla="*/ 63 h 148"/>
                  <a:gd name="T62" fmla="*/ 161 w 161"/>
                  <a:gd name="T63" fmla="*/ 53 h 148"/>
                  <a:gd name="T64" fmla="*/ 135 w 161"/>
                  <a:gd name="T65" fmla="*/ 29 h 148"/>
                  <a:gd name="T66" fmla="*/ 135 w 161"/>
                  <a:gd name="T67" fmla="*/ 29 h 148"/>
                  <a:gd name="T68" fmla="*/ 119 w 161"/>
                  <a:gd name="T69" fmla="*/ 45 h 148"/>
                  <a:gd name="T70" fmla="*/ 109 w 161"/>
                  <a:gd name="T71" fmla="*/ 55 h 148"/>
                  <a:gd name="T72" fmla="*/ 135 w 161"/>
                  <a:gd name="T73" fmla="*/ 81 h 148"/>
                  <a:gd name="T74" fmla="*/ 145 w 161"/>
                  <a:gd name="T75" fmla="*/ 71 h 148"/>
                  <a:gd name="T76" fmla="*/ 119 w 161"/>
                  <a:gd name="T77" fmla="*/ 4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61" h="148">
                    <a:moveTo>
                      <a:pt x="157" y="0"/>
                    </a:moveTo>
                    <a:lnTo>
                      <a:pt x="157" y="0"/>
                    </a:lnTo>
                    <a:lnTo>
                      <a:pt x="93" y="0"/>
                    </a:lnTo>
                    <a:lnTo>
                      <a:pt x="0" y="2"/>
                    </a:lnTo>
                    <a:lnTo>
                      <a:pt x="0" y="2"/>
                    </a:lnTo>
                    <a:lnTo>
                      <a:pt x="0" y="18"/>
                    </a:lnTo>
                    <a:lnTo>
                      <a:pt x="0" y="18"/>
                    </a:lnTo>
                    <a:lnTo>
                      <a:pt x="28" y="16"/>
                    </a:lnTo>
                    <a:lnTo>
                      <a:pt x="85" y="16"/>
                    </a:lnTo>
                    <a:lnTo>
                      <a:pt x="85" y="16"/>
                    </a:lnTo>
                    <a:lnTo>
                      <a:pt x="76" y="22"/>
                    </a:lnTo>
                    <a:lnTo>
                      <a:pt x="68" y="29"/>
                    </a:lnTo>
                    <a:lnTo>
                      <a:pt x="54" y="43"/>
                    </a:lnTo>
                    <a:lnTo>
                      <a:pt x="54" y="43"/>
                    </a:lnTo>
                    <a:lnTo>
                      <a:pt x="48" y="53"/>
                    </a:lnTo>
                    <a:lnTo>
                      <a:pt x="46" y="61"/>
                    </a:lnTo>
                    <a:lnTo>
                      <a:pt x="42" y="71"/>
                    </a:lnTo>
                    <a:lnTo>
                      <a:pt x="42" y="79"/>
                    </a:lnTo>
                    <a:lnTo>
                      <a:pt x="42" y="79"/>
                    </a:lnTo>
                    <a:lnTo>
                      <a:pt x="44" y="93"/>
                    </a:lnTo>
                    <a:lnTo>
                      <a:pt x="48" y="105"/>
                    </a:lnTo>
                    <a:lnTo>
                      <a:pt x="54" y="115"/>
                    </a:lnTo>
                    <a:lnTo>
                      <a:pt x="64" y="126"/>
                    </a:lnTo>
                    <a:lnTo>
                      <a:pt x="64" y="126"/>
                    </a:lnTo>
                    <a:lnTo>
                      <a:pt x="76" y="134"/>
                    </a:lnTo>
                    <a:lnTo>
                      <a:pt x="93" y="140"/>
                    </a:lnTo>
                    <a:lnTo>
                      <a:pt x="107" y="146"/>
                    </a:lnTo>
                    <a:lnTo>
                      <a:pt x="125" y="148"/>
                    </a:lnTo>
                    <a:lnTo>
                      <a:pt x="125" y="148"/>
                    </a:lnTo>
                    <a:lnTo>
                      <a:pt x="129" y="132"/>
                    </a:lnTo>
                    <a:lnTo>
                      <a:pt x="129" y="132"/>
                    </a:lnTo>
                    <a:lnTo>
                      <a:pt x="115" y="130"/>
                    </a:lnTo>
                    <a:lnTo>
                      <a:pt x="101" y="126"/>
                    </a:lnTo>
                    <a:lnTo>
                      <a:pt x="89" y="122"/>
                    </a:lnTo>
                    <a:lnTo>
                      <a:pt x="78" y="115"/>
                    </a:lnTo>
                    <a:lnTo>
                      <a:pt x="78" y="115"/>
                    </a:lnTo>
                    <a:lnTo>
                      <a:pt x="70" y="109"/>
                    </a:lnTo>
                    <a:lnTo>
                      <a:pt x="62" y="101"/>
                    </a:lnTo>
                    <a:lnTo>
                      <a:pt x="60" y="91"/>
                    </a:lnTo>
                    <a:lnTo>
                      <a:pt x="58" y="79"/>
                    </a:lnTo>
                    <a:lnTo>
                      <a:pt x="58" y="79"/>
                    </a:lnTo>
                    <a:lnTo>
                      <a:pt x="60" y="67"/>
                    </a:lnTo>
                    <a:lnTo>
                      <a:pt x="64" y="55"/>
                    </a:lnTo>
                    <a:lnTo>
                      <a:pt x="64" y="55"/>
                    </a:lnTo>
                    <a:lnTo>
                      <a:pt x="74" y="45"/>
                    </a:lnTo>
                    <a:lnTo>
                      <a:pt x="87" y="33"/>
                    </a:lnTo>
                    <a:lnTo>
                      <a:pt x="87" y="33"/>
                    </a:lnTo>
                    <a:lnTo>
                      <a:pt x="101" y="24"/>
                    </a:lnTo>
                    <a:lnTo>
                      <a:pt x="107" y="20"/>
                    </a:lnTo>
                    <a:lnTo>
                      <a:pt x="115" y="18"/>
                    </a:lnTo>
                    <a:lnTo>
                      <a:pt x="115" y="18"/>
                    </a:lnTo>
                    <a:lnTo>
                      <a:pt x="133" y="16"/>
                    </a:lnTo>
                    <a:lnTo>
                      <a:pt x="159" y="14"/>
                    </a:lnTo>
                    <a:lnTo>
                      <a:pt x="159" y="14"/>
                    </a:lnTo>
                    <a:lnTo>
                      <a:pt x="157" y="0"/>
                    </a:lnTo>
                    <a:lnTo>
                      <a:pt x="157" y="0"/>
                    </a:lnTo>
                    <a:close/>
                    <a:moveTo>
                      <a:pt x="135" y="29"/>
                    </a:moveTo>
                    <a:lnTo>
                      <a:pt x="135" y="29"/>
                    </a:lnTo>
                    <a:lnTo>
                      <a:pt x="125" y="37"/>
                    </a:lnTo>
                    <a:lnTo>
                      <a:pt x="125" y="37"/>
                    </a:lnTo>
                    <a:lnTo>
                      <a:pt x="153" y="63"/>
                    </a:lnTo>
                    <a:lnTo>
                      <a:pt x="153" y="63"/>
                    </a:lnTo>
                    <a:lnTo>
                      <a:pt x="161" y="53"/>
                    </a:lnTo>
                    <a:lnTo>
                      <a:pt x="161" y="53"/>
                    </a:lnTo>
                    <a:lnTo>
                      <a:pt x="149" y="39"/>
                    </a:lnTo>
                    <a:lnTo>
                      <a:pt x="135" y="29"/>
                    </a:lnTo>
                    <a:lnTo>
                      <a:pt x="135" y="29"/>
                    </a:lnTo>
                    <a:lnTo>
                      <a:pt x="135" y="29"/>
                    </a:lnTo>
                    <a:close/>
                    <a:moveTo>
                      <a:pt x="119" y="45"/>
                    </a:moveTo>
                    <a:lnTo>
                      <a:pt x="119" y="45"/>
                    </a:lnTo>
                    <a:lnTo>
                      <a:pt x="109" y="55"/>
                    </a:lnTo>
                    <a:lnTo>
                      <a:pt x="109" y="55"/>
                    </a:lnTo>
                    <a:lnTo>
                      <a:pt x="135" y="81"/>
                    </a:lnTo>
                    <a:lnTo>
                      <a:pt x="135" y="81"/>
                    </a:lnTo>
                    <a:lnTo>
                      <a:pt x="145" y="71"/>
                    </a:lnTo>
                    <a:lnTo>
                      <a:pt x="145" y="71"/>
                    </a:lnTo>
                    <a:lnTo>
                      <a:pt x="119" y="45"/>
                    </a:lnTo>
                    <a:lnTo>
                      <a:pt x="119" y="45"/>
                    </a:lnTo>
                    <a:lnTo>
                      <a:pt x="11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25" name="Freeform 477">
                <a:extLst>
                  <a:ext uri="{FF2B5EF4-FFF2-40B4-BE49-F238E27FC236}">
                    <a16:creationId xmlns="" xmlns:a16="http://schemas.microsoft.com/office/drawing/2014/main" id="{1187F9ED-9B85-4737-89E1-8EBFE25FA193}"/>
                  </a:ext>
                </a:extLst>
              </p:cNvPr>
              <p:cNvSpPr>
                <a:spLocks noEditPoints="1"/>
              </p:cNvSpPr>
              <p:nvPr/>
            </p:nvSpPr>
            <p:spPr bwMode="auto">
              <a:xfrm>
                <a:off x="5770" y="23873"/>
                <a:ext cx="151" cy="176"/>
              </a:xfrm>
              <a:custGeom>
                <a:avLst/>
                <a:gdLst>
                  <a:gd name="T0" fmla="*/ 115 w 151"/>
                  <a:gd name="T1" fmla="*/ 0 h 176"/>
                  <a:gd name="T2" fmla="*/ 107 w 151"/>
                  <a:gd name="T3" fmla="*/ 10 h 176"/>
                  <a:gd name="T4" fmla="*/ 133 w 151"/>
                  <a:gd name="T5" fmla="*/ 34 h 176"/>
                  <a:gd name="T6" fmla="*/ 143 w 151"/>
                  <a:gd name="T7" fmla="*/ 24 h 176"/>
                  <a:gd name="T8" fmla="*/ 129 w 151"/>
                  <a:gd name="T9" fmla="*/ 10 h 176"/>
                  <a:gd name="T10" fmla="*/ 115 w 151"/>
                  <a:gd name="T11" fmla="*/ 0 h 176"/>
                  <a:gd name="T12" fmla="*/ 28 w 151"/>
                  <a:gd name="T13" fmla="*/ 16 h 176"/>
                  <a:gd name="T14" fmla="*/ 18 w 151"/>
                  <a:gd name="T15" fmla="*/ 26 h 176"/>
                  <a:gd name="T16" fmla="*/ 38 w 151"/>
                  <a:gd name="T17" fmla="*/ 40 h 176"/>
                  <a:gd name="T18" fmla="*/ 58 w 151"/>
                  <a:gd name="T19" fmla="*/ 57 h 176"/>
                  <a:gd name="T20" fmla="*/ 68 w 151"/>
                  <a:gd name="T21" fmla="*/ 42 h 176"/>
                  <a:gd name="T22" fmla="*/ 28 w 151"/>
                  <a:gd name="T23" fmla="*/ 16 h 176"/>
                  <a:gd name="T24" fmla="*/ 28 w 151"/>
                  <a:gd name="T25" fmla="*/ 16 h 176"/>
                  <a:gd name="T26" fmla="*/ 99 w 151"/>
                  <a:gd name="T27" fmla="*/ 16 h 176"/>
                  <a:gd name="T28" fmla="*/ 89 w 151"/>
                  <a:gd name="T29" fmla="*/ 26 h 176"/>
                  <a:gd name="T30" fmla="*/ 115 w 151"/>
                  <a:gd name="T31" fmla="*/ 50 h 176"/>
                  <a:gd name="T32" fmla="*/ 125 w 151"/>
                  <a:gd name="T33" fmla="*/ 42 h 176"/>
                  <a:gd name="T34" fmla="*/ 99 w 151"/>
                  <a:gd name="T35" fmla="*/ 16 h 176"/>
                  <a:gd name="T36" fmla="*/ 99 w 151"/>
                  <a:gd name="T37" fmla="*/ 16 h 176"/>
                  <a:gd name="T38" fmla="*/ 139 w 151"/>
                  <a:gd name="T39" fmla="*/ 61 h 176"/>
                  <a:gd name="T40" fmla="*/ 113 w 151"/>
                  <a:gd name="T41" fmla="*/ 97 h 176"/>
                  <a:gd name="T42" fmla="*/ 87 w 151"/>
                  <a:gd name="T43" fmla="*/ 123 h 176"/>
                  <a:gd name="T44" fmla="*/ 73 w 151"/>
                  <a:gd name="T45" fmla="*/ 133 h 176"/>
                  <a:gd name="T46" fmla="*/ 36 w 151"/>
                  <a:gd name="T47" fmla="*/ 152 h 176"/>
                  <a:gd name="T48" fmla="*/ 14 w 151"/>
                  <a:gd name="T49" fmla="*/ 160 h 176"/>
                  <a:gd name="T50" fmla="*/ 22 w 151"/>
                  <a:gd name="T51" fmla="*/ 176 h 176"/>
                  <a:gd name="T52" fmla="*/ 64 w 151"/>
                  <a:gd name="T53" fmla="*/ 158 h 176"/>
                  <a:gd name="T54" fmla="*/ 99 w 151"/>
                  <a:gd name="T55" fmla="*/ 135 h 176"/>
                  <a:gd name="T56" fmla="*/ 113 w 151"/>
                  <a:gd name="T57" fmla="*/ 121 h 176"/>
                  <a:gd name="T58" fmla="*/ 141 w 151"/>
                  <a:gd name="T59" fmla="*/ 91 h 176"/>
                  <a:gd name="T60" fmla="*/ 151 w 151"/>
                  <a:gd name="T61" fmla="*/ 73 h 176"/>
                  <a:gd name="T62" fmla="*/ 139 w 151"/>
                  <a:gd name="T63" fmla="*/ 61 h 176"/>
                  <a:gd name="T64" fmla="*/ 8 w 151"/>
                  <a:gd name="T65" fmla="*/ 63 h 176"/>
                  <a:gd name="T66" fmla="*/ 0 w 151"/>
                  <a:gd name="T67" fmla="*/ 75 h 176"/>
                  <a:gd name="T68" fmla="*/ 38 w 151"/>
                  <a:gd name="T69" fmla="*/ 103 h 176"/>
                  <a:gd name="T70" fmla="*/ 48 w 151"/>
                  <a:gd name="T71" fmla="*/ 89 h 176"/>
                  <a:gd name="T72" fmla="*/ 28 w 151"/>
                  <a:gd name="T73" fmla="*/ 75 h 176"/>
                  <a:gd name="T74" fmla="*/ 8 w 151"/>
                  <a:gd name="T75" fmla="*/ 63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1" h="176">
                    <a:moveTo>
                      <a:pt x="115" y="0"/>
                    </a:moveTo>
                    <a:lnTo>
                      <a:pt x="115" y="0"/>
                    </a:lnTo>
                    <a:lnTo>
                      <a:pt x="107" y="10"/>
                    </a:lnTo>
                    <a:lnTo>
                      <a:pt x="107" y="10"/>
                    </a:lnTo>
                    <a:lnTo>
                      <a:pt x="121" y="20"/>
                    </a:lnTo>
                    <a:lnTo>
                      <a:pt x="133" y="34"/>
                    </a:lnTo>
                    <a:lnTo>
                      <a:pt x="133" y="34"/>
                    </a:lnTo>
                    <a:lnTo>
                      <a:pt x="143" y="24"/>
                    </a:lnTo>
                    <a:lnTo>
                      <a:pt x="143" y="24"/>
                    </a:lnTo>
                    <a:lnTo>
                      <a:pt x="129" y="10"/>
                    </a:lnTo>
                    <a:lnTo>
                      <a:pt x="115" y="0"/>
                    </a:lnTo>
                    <a:lnTo>
                      <a:pt x="115" y="0"/>
                    </a:lnTo>
                    <a:lnTo>
                      <a:pt x="115" y="0"/>
                    </a:lnTo>
                    <a:close/>
                    <a:moveTo>
                      <a:pt x="28" y="16"/>
                    </a:moveTo>
                    <a:lnTo>
                      <a:pt x="28" y="16"/>
                    </a:lnTo>
                    <a:lnTo>
                      <a:pt x="18" y="26"/>
                    </a:lnTo>
                    <a:lnTo>
                      <a:pt x="18" y="26"/>
                    </a:lnTo>
                    <a:lnTo>
                      <a:pt x="38" y="40"/>
                    </a:lnTo>
                    <a:lnTo>
                      <a:pt x="58" y="57"/>
                    </a:lnTo>
                    <a:lnTo>
                      <a:pt x="58" y="57"/>
                    </a:lnTo>
                    <a:lnTo>
                      <a:pt x="68" y="42"/>
                    </a:lnTo>
                    <a:lnTo>
                      <a:pt x="68" y="42"/>
                    </a:lnTo>
                    <a:lnTo>
                      <a:pt x="48" y="28"/>
                    </a:lnTo>
                    <a:lnTo>
                      <a:pt x="28" y="16"/>
                    </a:lnTo>
                    <a:lnTo>
                      <a:pt x="28" y="16"/>
                    </a:lnTo>
                    <a:lnTo>
                      <a:pt x="28" y="16"/>
                    </a:lnTo>
                    <a:close/>
                    <a:moveTo>
                      <a:pt x="99" y="16"/>
                    </a:moveTo>
                    <a:lnTo>
                      <a:pt x="99" y="16"/>
                    </a:lnTo>
                    <a:lnTo>
                      <a:pt x="89" y="26"/>
                    </a:lnTo>
                    <a:lnTo>
                      <a:pt x="89" y="26"/>
                    </a:lnTo>
                    <a:lnTo>
                      <a:pt x="103" y="38"/>
                    </a:lnTo>
                    <a:lnTo>
                      <a:pt x="115" y="50"/>
                    </a:lnTo>
                    <a:lnTo>
                      <a:pt x="115" y="50"/>
                    </a:lnTo>
                    <a:lnTo>
                      <a:pt x="125" y="42"/>
                    </a:lnTo>
                    <a:lnTo>
                      <a:pt x="125" y="42"/>
                    </a:lnTo>
                    <a:lnTo>
                      <a:pt x="99" y="16"/>
                    </a:lnTo>
                    <a:lnTo>
                      <a:pt x="99" y="16"/>
                    </a:lnTo>
                    <a:lnTo>
                      <a:pt x="99" y="16"/>
                    </a:lnTo>
                    <a:close/>
                    <a:moveTo>
                      <a:pt x="139" y="61"/>
                    </a:moveTo>
                    <a:lnTo>
                      <a:pt x="139" y="61"/>
                    </a:lnTo>
                    <a:lnTo>
                      <a:pt x="127" y="81"/>
                    </a:lnTo>
                    <a:lnTo>
                      <a:pt x="113" y="97"/>
                    </a:lnTo>
                    <a:lnTo>
                      <a:pt x="101" y="111"/>
                    </a:lnTo>
                    <a:lnTo>
                      <a:pt x="87" y="123"/>
                    </a:lnTo>
                    <a:lnTo>
                      <a:pt x="87" y="123"/>
                    </a:lnTo>
                    <a:lnTo>
                      <a:pt x="73" y="133"/>
                    </a:lnTo>
                    <a:lnTo>
                      <a:pt x="54" y="143"/>
                    </a:lnTo>
                    <a:lnTo>
                      <a:pt x="36" y="152"/>
                    </a:lnTo>
                    <a:lnTo>
                      <a:pt x="14" y="160"/>
                    </a:lnTo>
                    <a:lnTo>
                      <a:pt x="14" y="160"/>
                    </a:lnTo>
                    <a:lnTo>
                      <a:pt x="22" y="176"/>
                    </a:lnTo>
                    <a:lnTo>
                      <a:pt x="22" y="176"/>
                    </a:lnTo>
                    <a:lnTo>
                      <a:pt x="44" y="168"/>
                    </a:lnTo>
                    <a:lnTo>
                      <a:pt x="64" y="158"/>
                    </a:lnTo>
                    <a:lnTo>
                      <a:pt x="83" y="147"/>
                    </a:lnTo>
                    <a:lnTo>
                      <a:pt x="99" y="135"/>
                    </a:lnTo>
                    <a:lnTo>
                      <a:pt x="99" y="135"/>
                    </a:lnTo>
                    <a:lnTo>
                      <a:pt x="113" y="121"/>
                    </a:lnTo>
                    <a:lnTo>
                      <a:pt x="127" y="107"/>
                    </a:lnTo>
                    <a:lnTo>
                      <a:pt x="141" y="91"/>
                    </a:lnTo>
                    <a:lnTo>
                      <a:pt x="151" y="73"/>
                    </a:lnTo>
                    <a:lnTo>
                      <a:pt x="151" y="73"/>
                    </a:lnTo>
                    <a:lnTo>
                      <a:pt x="139" y="61"/>
                    </a:lnTo>
                    <a:lnTo>
                      <a:pt x="139" y="61"/>
                    </a:lnTo>
                    <a:close/>
                    <a:moveTo>
                      <a:pt x="8" y="63"/>
                    </a:moveTo>
                    <a:lnTo>
                      <a:pt x="8" y="63"/>
                    </a:lnTo>
                    <a:lnTo>
                      <a:pt x="0" y="75"/>
                    </a:lnTo>
                    <a:lnTo>
                      <a:pt x="0" y="75"/>
                    </a:lnTo>
                    <a:lnTo>
                      <a:pt x="18" y="87"/>
                    </a:lnTo>
                    <a:lnTo>
                      <a:pt x="38" y="103"/>
                    </a:lnTo>
                    <a:lnTo>
                      <a:pt x="38" y="103"/>
                    </a:lnTo>
                    <a:lnTo>
                      <a:pt x="48" y="89"/>
                    </a:lnTo>
                    <a:lnTo>
                      <a:pt x="48" y="89"/>
                    </a:lnTo>
                    <a:lnTo>
                      <a:pt x="28" y="75"/>
                    </a:lnTo>
                    <a:lnTo>
                      <a:pt x="8" y="63"/>
                    </a:lnTo>
                    <a:lnTo>
                      <a:pt x="8" y="63"/>
                    </a:lnTo>
                    <a:lnTo>
                      <a:pt x="8" y="6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26" name="Freeform 478">
                <a:extLst>
                  <a:ext uri="{FF2B5EF4-FFF2-40B4-BE49-F238E27FC236}">
                    <a16:creationId xmlns="" xmlns:a16="http://schemas.microsoft.com/office/drawing/2014/main" id="{11E170C1-0D6D-413F-8153-86C6B57FA6AA}"/>
                  </a:ext>
                </a:extLst>
              </p:cNvPr>
              <p:cNvSpPr>
                <a:spLocks/>
              </p:cNvSpPr>
              <p:nvPr/>
            </p:nvSpPr>
            <p:spPr bwMode="auto">
              <a:xfrm>
                <a:off x="5986" y="23954"/>
                <a:ext cx="127" cy="89"/>
              </a:xfrm>
              <a:custGeom>
                <a:avLst/>
                <a:gdLst>
                  <a:gd name="T0" fmla="*/ 127 w 127"/>
                  <a:gd name="T1" fmla="*/ 89 h 89"/>
                  <a:gd name="T2" fmla="*/ 127 w 127"/>
                  <a:gd name="T3" fmla="*/ 73 h 89"/>
                  <a:gd name="T4" fmla="*/ 73 w 127"/>
                  <a:gd name="T5" fmla="*/ 73 h 89"/>
                  <a:gd name="T6" fmla="*/ 73 w 127"/>
                  <a:gd name="T7" fmla="*/ 16 h 89"/>
                  <a:gd name="T8" fmla="*/ 115 w 127"/>
                  <a:gd name="T9" fmla="*/ 16 h 89"/>
                  <a:gd name="T10" fmla="*/ 115 w 127"/>
                  <a:gd name="T11" fmla="*/ 0 h 89"/>
                  <a:gd name="T12" fmla="*/ 12 w 127"/>
                  <a:gd name="T13" fmla="*/ 0 h 89"/>
                  <a:gd name="T14" fmla="*/ 12 w 127"/>
                  <a:gd name="T15" fmla="*/ 16 h 89"/>
                  <a:gd name="T16" fmla="*/ 57 w 127"/>
                  <a:gd name="T17" fmla="*/ 16 h 89"/>
                  <a:gd name="T18" fmla="*/ 57 w 127"/>
                  <a:gd name="T19" fmla="*/ 73 h 89"/>
                  <a:gd name="T20" fmla="*/ 0 w 127"/>
                  <a:gd name="T21" fmla="*/ 73 h 89"/>
                  <a:gd name="T22" fmla="*/ 0 w 127"/>
                  <a:gd name="T23" fmla="*/ 89 h 89"/>
                  <a:gd name="T24" fmla="*/ 127 w 127"/>
                  <a:gd name="T25" fmla="*/ 89 h 89"/>
                  <a:gd name="T26" fmla="*/ 127 w 127"/>
                  <a:gd name="T27" fmla="*/ 89 h 89"/>
                  <a:gd name="T28" fmla="*/ 127 w 127"/>
                  <a:gd name="T29" fmla="*/ 8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7" h="89">
                    <a:moveTo>
                      <a:pt x="127" y="89"/>
                    </a:moveTo>
                    <a:lnTo>
                      <a:pt x="127" y="73"/>
                    </a:lnTo>
                    <a:lnTo>
                      <a:pt x="73" y="73"/>
                    </a:lnTo>
                    <a:lnTo>
                      <a:pt x="73" y="16"/>
                    </a:lnTo>
                    <a:lnTo>
                      <a:pt x="115" y="16"/>
                    </a:lnTo>
                    <a:lnTo>
                      <a:pt x="115" y="0"/>
                    </a:lnTo>
                    <a:lnTo>
                      <a:pt x="12" y="0"/>
                    </a:lnTo>
                    <a:lnTo>
                      <a:pt x="12" y="16"/>
                    </a:lnTo>
                    <a:lnTo>
                      <a:pt x="57" y="16"/>
                    </a:lnTo>
                    <a:lnTo>
                      <a:pt x="57" y="73"/>
                    </a:lnTo>
                    <a:lnTo>
                      <a:pt x="0" y="73"/>
                    </a:lnTo>
                    <a:lnTo>
                      <a:pt x="0" y="89"/>
                    </a:lnTo>
                    <a:lnTo>
                      <a:pt x="127" y="89"/>
                    </a:lnTo>
                    <a:lnTo>
                      <a:pt x="127" y="89"/>
                    </a:lnTo>
                    <a:lnTo>
                      <a:pt x="127" y="8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27" name="Freeform 479">
                <a:extLst>
                  <a:ext uri="{FF2B5EF4-FFF2-40B4-BE49-F238E27FC236}">
                    <a16:creationId xmlns="" xmlns:a16="http://schemas.microsoft.com/office/drawing/2014/main" id="{692547FE-8EC2-4D87-BB12-1CC97B18814B}"/>
                  </a:ext>
                </a:extLst>
              </p:cNvPr>
              <p:cNvSpPr>
                <a:spLocks/>
              </p:cNvSpPr>
              <p:nvPr/>
            </p:nvSpPr>
            <p:spPr bwMode="auto">
              <a:xfrm>
                <a:off x="6168" y="23901"/>
                <a:ext cx="160" cy="144"/>
              </a:xfrm>
              <a:custGeom>
                <a:avLst/>
                <a:gdLst>
                  <a:gd name="T0" fmla="*/ 95 w 160"/>
                  <a:gd name="T1" fmla="*/ 71 h 144"/>
                  <a:gd name="T2" fmla="*/ 95 w 160"/>
                  <a:gd name="T3" fmla="*/ 71 h 144"/>
                  <a:gd name="T4" fmla="*/ 111 w 160"/>
                  <a:gd name="T5" fmla="*/ 43 h 144"/>
                  <a:gd name="T6" fmla="*/ 125 w 160"/>
                  <a:gd name="T7" fmla="*/ 14 h 144"/>
                  <a:gd name="T8" fmla="*/ 125 w 160"/>
                  <a:gd name="T9" fmla="*/ 14 h 144"/>
                  <a:gd name="T10" fmla="*/ 125 w 160"/>
                  <a:gd name="T11" fmla="*/ 0 h 144"/>
                  <a:gd name="T12" fmla="*/ 125 w 160"/>
                  <a:gd name="T13" fmla="*/ 0 h 144"/>
                  <a:gd name="T14" fmla="*/ 18 w 160"/>
                  <a:gd name="T15" fmla="*/ 0 h 144"/>
                  <a:gd name="T16" fmla="*/ 18 w 160"/>
                  <a:gd name="T17" fmla="*/ 0 h 144"/>
                  <a:gd name="T18" fmla="*/ 18 w 160"/>
                  <a:gd name="T19" fmla="*/ 16 h 144"/>
                  <a:gd name="T20" fmla="*/ 18 w 160"/>
                  <a:gd name="T21" fmla="*/ 16 h 144"/>
                  <a:gd name="T22" fmla="*/ 107 w 160"/>
                  <a:gd name="T23" fmla="*/ 16 h 144"/>
                  <a:gd name="T24" fmla="*/ 107 w 160"/>
                  <a:gd name="T25" fmla="*/ 16 h 144"/>
                  <a:gd name="T26" fmla="*/ 101 w 160"/>
                  <a:gd name="T27" fmla="*/ 33 h 144"/>
                  <a:gd name="T28" fmla="*/ 91 w 160"/>
                  <a:gd name="T29" fmla="*/ 47 h 144"/>
                  <a:gd name="T30" fmla="*/ 81 w 160"/>
                  <a:gd name="T31" fmla="*/ 63 h 144"/>
                  <a:gd name="T32" fmla="*/ 69 w 160"/>
                  <a:gd name="T33" fmla="*/ 77 h 144"/>
                  <a:gd name="T34" fmla="*/ 55 w 160"/>
                  <a:gd name="T35" fmla="*/ 91 h 144"/>
                  <a:gd name="T36" fmla="*/ 38 w 160"/>
                  <a:gd name="T37" fmla="*/ 105 h 144"/>
                  <a:gd name="T38" fmla="*/ 20 w 160"/>
                  <a:gd name="T39" fmla="*/ 119 h 144"/>
                  <a:gd name="T40" fmla="*/ 0 w 160"/>
                  <a:gd name="T41" fmla="*/ 132 h 144"/>
                  <a:gd name="T42" fmla="*/ 0 w 160"/>
                  <a:gd name="T43" fmla="*/ 132 h 144"/>
                  <a:gd name="T44" fmla="*/ 12 w 160"/>
                  <a:gd name="T45" fmla="*/ 144 h 144"/>
                  <a:gd name="T46" fmla="*/ 12 w 160"/>
                  <a:gd name="T47" fmla="*/ 144 h 144"/>
                  <a:gd name="T48" fmla="*/ 32 w 160"/>
                  <a:gd name="T49" fmla="*/ 130 h 144"/>
                  <a:gd name="T50" fmla="*/ 50 w 160"/>
                  <a:gd name="T51" fmla="*/ 115 h 144"/>
                  <a:gd name="T52" fmla="*/ 85 w 160"/>
                  <a:gd name="T53" fmla="*/ 83 h 144"/>
                  <a:gd name="T54" fmla="*/ 85 w 160"/>
                  <a:gd name="T55" fmla="*/ 83 h 144"/>
                  <a:gd name="T56" fmla="*/ 115 w 160"/>
                  <a:gd name="T57" fmla="*/ 111 h 144"/>
                  <a:gd name="T58" fmla="*/ 147 w 160"/>
                  <a:gd name="T59" fmla="*/ 144 h 144"/>
                  <a:gd name="T60" fmla="*/ 147 w 160"/>
                  <a:gd name="T61" fmla="*/ 144 h 144"/>
                  <a:gd name="T62" fmla="*/ 160 w 160"/>
                  <a:gd name="T63" fmla="*/ 134 h 144"/>
                  <a:gd name="T64" fmla="*/ 160 w 160"/>
                  <a:gd name="T65" fmla="*/ 134 h 144"/>
                  <a:gd name="T66" fmla="*/ 131 w 160"/>
                  <a:gd name="T67" fmla="*/ 103 h 144"/>
                  <a:gd name="T68" fmla="*/ 95 w 160"/>
                  <a:gd name="T69" fmla="*/ 71 h 144"/>
                  <a:gd name="T70" fmla="*/ 95 w 160"/>
                  <a:gd name="T71" fmla="*/ 71 h 144"/>
                  <a:gd name="T72" fmla="*/ 95 w 160"/>
                  <a:gd name="T73" fmla="*/ 71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44">
                    <a:moveTo>
                      <a:pt x="95" y="71"/>
                    </a:moveTo>
                    <a:lnTo>
                      <a:pt x="95" y="71"/>
                    </a:lnTo>
                    <a:lnTo>
                      <a:pt x="111" y="43"/>
                    </a:lnTo>
                    <a:lnTo>
                      <a:pt x="125" y="14"/>
                    </a:lnTo>
                    <a:lnTo>
                      <a:pt x="125" y="14"/>
                    </a:lnTo>
                    <a:lnTo>
                      <a:pt x="125" y="0"/>
                    </a:lnTo>
                    <a:lnTo>
                      <a:pt x="125" y="0"/>
                    </a:lnTo>
                    <a:lnTo>
                      <a:pt x="18" y="0"/>
                    </a:lnTo>
                    <a:lnTo>
                      <a:pt x="18" y="0"/>
                    </a:lnTo>
                    <a:lnTo>
                      <a:pt x="18" y="16"/>
                    </a:lnTo>
                    <a:lnTo>
                      <a:pt x="18" y="16"/>
                    </a:lnTo>
                    <a:lnTo>
                      <a:pt x="107" y="16"/>
                    </a:lnTo>
                    <a:lnTo>
                      <a:pt x="107" y="16"/>
                    </a:lnTo>
                    <a:lnTo>
                      <a:pt x="101" y="33"/>
                    </a:lnTo>
                    <a:lnTo>
                      <a:pt x="91" y="47"/>
                    </a:lnTo>
                    <a:lnTo>
                      <a:pt x="81" y="63"/>
                    </a:lnTo>
                    <a:lnTo>
                      <a:pt x="69" y="77"/>
                    </a:lnTo>
                    <a:lnTo>
                      <a:pt x="55" y="91"/>
                    </a:lnTo>
                    <a:lnTo>
                      <a:pt x="38" y="105"/>
                    </a:lnTo>
                    <a:lnTo>
                      <a:pt x="20" y="119"/>
                    </a:lnTo>
                    <a:lnTo>
                      <a:pt x="0" y="132"/>
                    </a:lnTo>
                    <a:lnTo>
                      <a:pt x="0" y="132"/>
                    </a:lnTo>
                    <a:lnTo>
                      <a:pt x="12" y="144"/>
                    </a:lnTo>
                    <a:lnTo>
                      <a:pt x="12" y="144"/>
                    </a:lnTo>
                    <a:lnTo>
                      <a:pt x="32" y="130"/>
                    </a:lnTo>
                    <a:lnTo>
                      <a:pt x="50" y="115"/>
                    </a:lnTo>
                    <a:lnTo>
                      <a:pt x="85" y="83"/>
                    </a:lnTo>
                    <a:lnTo>
                      <a:pt x="85" y="83"/>
                    </a:lnTo>
                    <a:lnTo>
                      <a:pt x="115" y="111"/>
                    </a:lnTo>
                    <a:lnTo>
                      <a:pt x="147" y="144"/>
                    </a:lnTo>
                    <a:lnTo>
                      <a:pt x="147" y="144"/>
                    </a:lnTo>
                    <a:lnTo>
                      <a:pt x="160" y="134"/>
                    </a:lnTo>
                    <a:lnTo>
                      <a:pt x="160" y="134"/>
                    </a:lnTo>
                    <a:lnTo>
                      <a:pt x="131" y="103"/>
                    </a:lnTo>
                    <a:lnTo>
                      <a:pt x="95" y="71"/>
                    </a:lnTo>
                    <a:lnTo>
                      <a:pt x="95" y="71"/>
                    </a:lnTo>
                    <a:lnTo>
                      <a:pt x="95"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28" name="Freeform 480">
                <a:extLst>
                  <a:ext uri="{FF2B5EF4-FFF2-40B4-BE49-F238E27FC236}">
                    <a16:creationId xmlns="" xmlns:a16="http://schemas.microsoft.com/office/drawing/2014/main" id="{2CBEBC25-2FCD-4933-86B0-A3B2E1854476}"/>
                  </a:ext>
                </a:extLst>
              </p:cNvPr>
              <p:cNvSpPr>
                <a:spLocks/>
              </p:cNvSpPr>
              <p:nvPr/>
            </p:nvSpPr>
            <p:spPr bwMode="auto">
              <a:xfrm>
                <a:off x="6370" y="23889"/>
                <a:ext cx="168" cy="170"/>
              </a:xfrm>
              <a:custGeom>
                <a:avLst/>
                <a:gdLst>
                  <a:gd name="T0" fmla="*/ 168 w 168"/>
                  <a:gd name="T1" fmla="*/ 65 h 170"/>
                  <a:gd name="T2" fmla="*/ 168 w 168"/>
                  <a:gd name="T3" fmla="*/ 65 h 170"/>
                  <a:gd name="T4" fmla="*/ 95 w 168"/>
                  <a:gd name="T5" fmla="*/ 65 h 170"/>
                  <a:gd name="T6" fmla="*/ 95 w 168"/>
                  <a:gd name="T7" fmla="*/ 65 h 170"/>
                  <a:gd name="T8" fmla="*/ 95 w 168"/>
                  <a:gd name="T9" fmla="*/ 24 h 170"/>
                  <a:gd name="T10" fmla="*/ 95 w 168"/>
                  <a:gd name="T11" fmla="*/ 24 h 170"/>
                  <a:gd name="T12" fmla="*/ 150 w 168"/>
                  <a:gd name="T13" fmla="*/ 14 h 170"/>
                  <a:gd name="T14" fmla="*/ 150 w 168"/>
                  <a:gd name="T15" fmla="*/ 14 h 170"/>
                  <a:gd name="T16" fmla="*/ 140 w 168"/>
                  <a:gd name="T17" fmla="*/ 0 h 170"/>
                  <a:gd name="T18" fmla="*/ 140 w 168"/>
                  <a:gd name="T19" fmla="*/ 0 h 170"/>
                  <a:gd name="T20" fmla="*/ 115 w 168"/>
                  <a:gd name="T21" fmla="*/ 6 h 170"/>
                  <a:gd name="T22" fmla="*/ 89 w 168"/>
                  <a:gd name="T23" fmla="*/ 10 h 170"/>
                  <a:gd name="T24" fmla="*/ 55 w 168"/>
                  <a:gd name="T25" fmla="*/ 12 h 170"/>
                  <a:gd name="T26" fmla="*/ 18 w 168"/>
                  <a:gd name="T27" fmla="*/ 14 h 170"/>
                  <a:gd name="T28" fmla="*/ 18 w 168"/>
                  <a:gd name="T29" fmla="*/ 14 h 170"/>
                  <a:gd name="T30" fmla="*/ 24 w 168"/>
                  <a:gd name="T31" fmla="*/ 30 h 170"/>
                  <a:gd name="T32" fmla="*/ 24 w 168"/>
                  <a:gd name="T33" fmla="*/ 30 h 170"/>
                  <a:gd name="T34" fmla="*/ 47 w 168"/>
                  <a:gd name="T35" fmla="*/ 30 h 170"/>
                  <a:gd name="T36" fmla="*/ 79 w 168"/>
                  <a:gd name="T37" fmla="*/ 26 h 170"/>
                  <a:gd name="T38" fmla="*/ 79 w 168"/>
                  <a:gd name="T39" fmla="*/ 26 h 170"/>
                  <a:gd name="T40" fmla="*/ 79 w 168"/>
                  <a:gd name="T41" fmla="*/ 65 h 170"/>
                  <a:gd name="T42" fmla="*/ 79 w 168"/>
                  <a:gd name="T43" fmla="*/ 65 h 170"/>
                  <a:gd name="T44" fmla="*/ 0 w 168"/>
                  <a:gd name="T45" fmla="*/ 65 h 170"/>
                  <a:gd name="T46" fmla="*/ 0 w 168"/>
                  <a:gd name="T47" fmla="*/ 65 h 170"/>
                  <a:gd name="T48" fmla="*/ 0 w 168"/>
                  <a:gd name="T49" fmla="*/ 79 h 170"/>
                  <a:gd name="T50" fmla="*/ 0 w 168"/>
                  <a:gd name="T51" fmla="*/ 79 h 170"/>
                  <a:gd name="T52" fmla="*/ 79 w 168"/>
                  <a:gd name="T53" fmla="*/ 79 h 170"/>
                  <a:gd name="T54" fmla="*/ 79 w 168"/>
                  <a:gd name="T55" fmla="*/ 79 h 170"/>
                  <a:gd name="T56" fmla="*/ 79 w 168"/>
                  <a:gd name="T57" fmla="*/ 93 h 170"/>
                  <a:gd name="T58" fmla="*/ 77 w 168"/>
                  <a:gd name="T59" fmla="*/ 105 h 170"/>
                  <a:gd name="T60" fmla="*/ 73 w 168"/>
                  <a:gd name="T61" fmla="*/ 117 h 170"/>
                  <a:gd name="T62" fmla="*/ 67 w 168"/>
                  <a:gd name="T63" fmla="*/ 125 h 170"/>
                  <a:gd name="T64" fmla="*/ 67 w 168"/>
                  <a:gd name="T65" fmla="*/ 125 h 170"/>
                  <a:gd name="T66" fmla="*/ 61 w 168"/>
                  <a:gd name="T67" fmla="*/ 134 h 170"/>
                  <a:gd name="T68" fmla="*/ 51 w 168"/>
                  <a:gd name="T69" fmla="*/ 142 h 170"/>
                  <a:gd name="T70" fmla="*/ 41 w 168"/>
                  <a:gd name="T71" fmla="*/ 150 h 170"/>
                  <a:gd name="T72" fmla="*/ 28 w 168"/>
                  <a:gd name="T73" fmla="*/ 156 h 170"/>
                  <a:gd name="T74" fmla="*/ 28 w 168"/>
                  <a:gd name="T75" fmla="*/ 156 h 170"/>
                  <a:gd name="T76" fmla="*/ 41 w 168"/>
                  <a:gd name="T77" fmla="*/ 170 h 170"/>
                  <a:gd name="T78" fmla="*/ 41 w 168"/>
                  <a:gd name="T79" fmla="*/ 170 h 170"/>
                  <a:gd name="T80" fmla="*/ 55 w 168"/>
                  <a:gd name="T81" fmla="*/ 162 h 170"/>
                  <a:gd name="T82" fmla="*/ 67 w 168"/>
                  <a:gd name="T83" fmla="*/ 152 h 170"/>
                  <a:gd name="T84" fmla="*/ 77 w 168"/>
                  <a:gd name="T85" fmla="*/ 144 h 170"/>
                  <a:gd name="T86" fmla="*/ 83 w 168"/>
                  <a:gd name="T87" fmla="*/ 134 h 170"/>
                  <a:gd name="T88" fmla="*/ 83 w 168"/>
                  <a:gd name="T89" fmla="*/ 134 h 170"/>
                  <a:gd name="T90" fmla="*/ 89 w 168"/>
                  <a:gd name="T91" fmla="*/ 121 h 170"/>
                  <a:gd name="T92" fmla="*/ 93 w 168"/>
                  <a:gd name="T93" fmla="*/ 109 h 170"/>
                  <a:gd name="T94" fmla="*/ 95 w 168"/>
                  <a:gd name="T95" fmla="*/ 95 h 170"/>
                  <a:gd name="T96" fmla="*/ 95 w 168"/>
                  <a:gd name="T97" fmla="*/ 79 h 170"/>
                  <a:gd name="T98" fmla="*/ 95 w 168"/>
                  <a:gd name="T99" fmla="*/ 79 h 170"/>
                  <a:gd name="T100" fmla="*/ 168 w 168"/>
                  <a:gd name="T101" fmla="*/ 79 h 170"/>
                  <a:gd name="T102" fmla="*/ 168 w 168"/>
                  <a:gd name="T103" fmla="*/ 79 h 170"/>
                  <a:gd name="T104" fmla="*/ 168 w 168"/>
                  <a:gd name="T105" fmla="*/ 65 h 170"/>
                  <a:gd name="T106" fmla="*/ 168 w 168"/>
                  <a:gd name="T107" fmla="*/ 6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 h="170">
                    <a:moveTo>
                      <a:pt x="168" y="65"/>
                    </a:moveTo>
                    <a:lnTo>
                      <a:pt x="168" y="65"/>
                    </a:lnTo>
                    <a:lnTo>
                      <a:pt x="95" y="65"/>
                    </a:lnTo>
                    <a:lnTo>
                      <a:pt x="95" y="65"/>
                    </a:lnTo>
                    <a:lnTo>
                      <a:pt x="95" y="24"/>
                    </a:lnTo>
                    <a:lnTo>
                      <a:pt x="95" y="24"/>
                    </a:lnTo>
                    <a:lnTo>
                      <a:pt x="150" y="14"/>
                    </a:lnTo>
                    <a:lnTo>
                      <a:pt x="150" y="14"/>
                    </a:lnTo>
                    <a:lnTo>
                      <a:pt x="140" y="0"/>
                    </a:lnTo>
                    <a:lnTo>
                      <a:pt x="140" y="0"/>
                    </a:lnTo>
                    <a:lnTo>
                      <a:pt x="115" y="6"/>
                    </a:lnTo>
                    <a:lnTo>
                      <a:pt x="89" y="10"/>
                    </a:lnTo>
                    <a:lnTo>
                      <a:pt x="55" y="12"/>
                    </a:lnTo>
                    <a:lnTo>
                      <a:pt x="18" y="14"/>
                    </a:lnTo>
                    <a:lnTo>
                      <a:pt x="18" y="14"/>
                    </a:lnTo>
                    <a:lnTo>
                      <a:pt x="24" y="30"/>
                    </a:lnTo>
                    <a:lnTo>
                      <a:pt x="24" y="30"/>
                    </a:lnTo>
                    <a:lnTo>
                      <a:pt x="47" y="30"/>
                    </a:lnTo>
                    <a:lnTo>
                      <a:pt x="79" y="26"/>
                    </a:lnTo>
                    <a:lnTo>
                      <a:pt x="79" y="26"/>
                    </a:lnTo>
                    <a:lnTo>
                      <a:pt x="79" y="65"/>
                    </a:lnTo>
                    <a:lnTo>
                      <a:pt x="79" y="65"/>
                    </a:lnTo>
                    <a:lnTo>
                      <a:pt x="0" y="65"/>
                    </a:lnTo>
                    <a:lnTo>
                      <a:pt x="0" y="65"/>
                    </a:lnTo>
                    <a:lnTo>
                      <a:pt x="0" y="79"/>
                    </a:lnTo>
                    <a:lnTo>
                      <a:pt x="0" y="79"/>
                    </a:lnTo>
                    <a:lnTo>
                      <a:pt x="79" y="79"/>
                    </a:lnTo>
                    <a:lnTo>
                      <a:pt x="79" y="79"/>
                    </a:lnTo>
                    <a:lnTo>
                      <a:pt x="79" y="93"/>
                    </a:lnTo>
                    <a:lnTo>
                      <a:pt x="77" y="105"/>
                    </a:lnTo>
                    <a:lnTo>
                      <a:pt x="73" y="117"/>
                    </a:lnTo>
                    <a:lnTo>
                      <a:pt x="67" y="125"/>
                    </a:lnTo>
                    <a:lnTo>
                      <a:pt x="67" y="125"/>
                    </a:lnTo>
                    <a:lnTo>
                      <a:pt x="61" y="134"/>
                    </a:lnTo>
                    <a:lnTo>
                      <a:pt x="51" y="142"/>
                    </a:lnTo>
                    <a:lnTo>
                      <a:pt x="41" y="150"/>
                    </a:lnTo>
                    <a:lnTo>
                      <a:pt x="28" y="156"/>
                    </a:lnTo>
                    <a:lnTo>
                      <a:pt x="28" y="156"/>
                    </a:lnTo>
                    <a:lnTo>
                      <a:pt x="41" y="170"/>
                    </a:lnTo>
                    <a:lnTo>
                      <a:pt x="41" y="170"/>
                    </a:lnTo>
                    <a:lnTo>
                      <a:pt x="55" y="162"/>
                    </a:lnTo>
                    <a:lnTo>
                      <a:pt x="67" y="152"/>
                    </a:lnTo>
                    <a:lnTo>
                      <a:pt x="77" y="144"/>
                    </a:lnTo>
                    <a:lnTo>
                      <a:pt x="83" y="134"/>
                    </a:lnTo>
                    <a:lnTo>
                      <a:pt x="83" y="134"/>
                    </a:lnTo>
                    <a:lnTo>
                      <a:pt x="89" y="121"/>
                    </a:lnTo>
                    <a:lnTo>
                      <a:pt x="93" y="109"/>
                    </a:lnTo>
                    <a:lnTo>
                      <a:pt x="95" y="95"/>
                    </a:lnTo>
                    <a:lnTo>
                      <a:pt x="95" y="79"/>
                    </a:lnTo>
                    <a:lnTo>
                      <a:pt x="95" y="79"/>
                    </a:lnTo>
                    <a:lnTo>
                      <a:pt x="168" y="79"/>
                    </a:lnTo>
                    <a:lnTo>
                      <a:pt x="168" y="79"/>
                    </a:lnTo>
                    <a:lnTo>
                      <a:pt x="168" y="65"/>
                    </a:lnTo>
                    <a:lnTo>
                      <a:pt x="168"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29" name="Freeform 481">
                <a:extLst>
                  <a:ext uri="{FF2B5EF4-FFF2-40B4-BE49-F238E27FC236}">
                    <a16:creationId xmlns="" xmlns:a16="http://schemas.microsoft.com/office/drawing/2014/main" id="{7A1ABBDB-47DC-4875-B707-25BBBDCAC082}"/>
                  </a:ext>
                </a:extLst>
              </p:cNvPr>
              <p:cNvSpPr>
                <a:spLocks/>
              </p:cNvSpPr>
              <p:nvPr/>
            </p:nvSpPr>
            <p:spPr bwMode="auto">
              <a:xfrm>
                <a:off x="6586" y="23919"/>
                <a:ext cx="134" cy="134"/>
              </a:xfrm>
              <a:custGeom>
                <a:avLst/>
                <a:gdLst>
                  <a:gd name="T0" fmla="*/ 134 w 134"/>
                  <a:gd name="T1" fmla="*/ 37 h 134"/>
                  <a:gd name="T2" fmla="*/ 134 w 134"/>
                  <a:gd name="T3" fmla="*/ 37 h 134"/>
                  <a:gd name="T4" fmla="*/ 132 w 134"/>
                  <a:gd name="T5" fmla="*/ 23 h 134"/>
                  <a:gd name="T6" fmla="*/ 132 w 134"/>
                  <a:gd name="T7" fmla="*/ 23 h 134"/>
                  <a:gd name="T8" fmla="*/ 59 w 134"/>
                  <a:gd name="T9" fmla="*/ 39 h 134"/>
                  <a:gd name="T10" fmla="*/ 59 w 134"/>
                  <a:gd name="T11" fmla="*/ 39 h 134"/>
                  <a:gd name="T12" fmla="*/ 49 w 134"/>
                  <a:gd name="T13" fmla="*/ 0 h 134"/>
                  <a:gd name="T14" fmla="*/ 49 w 134"/>
                  <a:gd name="T15" fmla="*/ 0 h 134"/>
                  <a:gd name="T16" fmla="*/ 33 w 134"/>
                  <a:gd name="T17" fmla="*/ 4 h 134"/>
                  <a:gd name="T18" fmla="*/ 33 w 134"/>
                  <a:gd name="T19" fmla="*/ 4 h 134"/>
                  <a:gd name="T20" fmla="*/ 43 w 134"/>
                  <a:gd name="T21" fmla="*/ 41 h 134"/>
                  <a:gd name="T22" fmla="*/ 43 w 134"/>
                  <a:gd name="T23" fmla="*/ 41 h 134"/>
                  <a:gd name="T24" fmla="*/ 0 w 134"/>
                  <a:gd name="T25" fmla="*/ 51 h 134"/>
                  <a:gd name="T26" fmla="*/ 0 w 134"/>
                  <a:gd name="T27" fmla="*/ 51 h 134"/>
                  <a:gd name="T28" fmla="*/ 2 w 134"/>
                  <a:gd name="T29" fmla="*/ 65 h 134"/>
                  <a:gd name="T30" fmla="*/ 2 w 134"/>
                  <a:gd name="T31" fmla="*/ 65 h 134"/>
                  <a:gd name="T32" fmla="*/ 49 w 134"/>
                  <a:gd name="T33" fmla="*/ 57 h 134"/>
                  <a:gd name="T34" fmla="*/ 49 w 134"/>
                  <a:gd name="T35" fmla="*/ 57 h 134"/>
                  <a:gd name="T36" fmla="*/ 69 w 134"/>
                  <a:gd name="T37" fmla="*/ 134 h 134"/>
                  <a:gd name="T38" fmla="*/ 69 w 134"/>
                  <a:gd name="T39" fmla="*/ 134 h 134"/>
                  <a:gd name="T40" fmla="*/ 85 w 134"/>
                  <a:gd name="T41" fmla="*/ 130 h 134"/>
                  <a:gd name="T42" fmla="*/ 85 w 134"/>
                  <a:gd name="T43" fmla="*/ 130 h 134"/>
                  <a:gd name="T44" fmla="*/ 63 w 134"/>
                  <a:gd name="T45" fmla="*/ 53 h 134"/>
                  <a:gd name="T46" fmla="*/ 63 w 134"/>
                  <a:gd name="T47" fmla="*/ 53 h 134"/>
                  <a:gd name="T48" fmla="*/ 112 w 134"/>
                  <a:gd name="T49" fmla="*/ 43 h 134"/>
                  <a:gd name="T50" fmla="*/ 112 w 134"/>
                  <a:gd name="T51" fmla="*/ 43 h 134"/>
                  <a:gd name="T52" fmla="*/ 97 w 134"/>
                  <a:gd name="T53" fmla="*/ 61 h 134"/>
                  <a:gd name="T54" fmla="*/ 83 w 134"/>
                  <a:gd name="T55" fmla="*/ 77 h 134"/>
                  <a:gd name="T56" fmla="*/ 83 w 134"/>
                  <a:gd name="T57" fmla="*/ 77 h 134"/>
                  <a:gd name="T58" fmla="*/ 97 w 134"/>
                  <a:gd name="T59" fmla="*/ 85 h 134"/>
                  <a:gd name="T60" fmla="*/ 97 w 134"/>
                  <a:gd name="T61" fmla="*/ 85 h 134"/>
                  <a:gd name="T62" fmla="*/ 107 w 134"/>
                  <a:gd name="T63" fmla="*/ 73 h 134"/>
                  <a:gd name="T64" fmla="*/ 118 w 134"/>
                  <a:gd name="T65" fmla="*/ 61 h 134"/>
                  <a:gd name="T66" fmla="*/ 134 w 134"/>
                  <a:gd name="T67" fmla="*/ 37 h 134"/>
                  <a:gd name="T68" fmla="*/ 134 w 134"/>
                  <a:gd name="T69" fmla="*/ 37 h 134"/>
                  <a:gd name="T70" fmla="*/ 134 w 134"/>
                  <a:gd name="T71" fmla="*/ 37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 h="134">
                    <a:moveTo>
                      <a:pt x="134" y="37"/>
                    </a:moveTo>
                    <a:lnTo>
                      <a:pt x="134" y="37"/>
                    </a:lnTo>
                    <a:lnTo>
                      <a:pt x="132" y="23"/>
                    </a:lnTo>
                    <a:lnTo>
                      <a:pt x="132" y="23"/>
                    </a:lnTo>
                    <a:lnTo>
                      <a:pt x="59" y="39"/>
                    </a:lnTo>
                    <a:lnTo>
                      <a:pt x="59" y="39"/>
                    </a:lnTo>
                    <a:lnTo>
                      <a:pt x="49" y="0"/>
                    </a:lnTo>
                    <a:lnTo>
                      <a:pt x="49" y="0"/>
                    </a:lnTo>
                    <a:lnTo>
                      <a:pt x="33" y="4"/>
                    </a:lnTo>
                    <a:lnTo>
                      <a:pt x="33" y="4"/>
                    </a:lnTo>
                    <a:lnTo>
                      <a:pt x="43" y="41"/>
                    </a:lnTo>
                    <a:lnTo>
                      <a:pt x="43" y="41"/>
                    </a:lnTo>
                    <a:lnTo>
                      <a:pt x="0" y="51"/>
                    </a:lnTo>
                    <a:lnTo>
                      <a:pt x="0" y="51"/>
                    </a:lnTo>
                    <a:lnTo>
                      <a:pt x="2" y="65"/>
                    </a:lnTo>
                    <a:lnTo>
                      <a:pt x="2" y="65"/>
                    </a:lnTo>
                    <a:lnTo>
                      <a:pt x="49" y="57"/>
                    </a:lnTo>
                    <a:lnTo>
                      <a:pt x="49" y="57"/>
                    </a:lnTo>
                    <a:lnTo>
                      <a:pt x="69" y="134"/>
                    </a:lnTo>
                    <a:lnTo>
                      <a:pt x="69" y="134"/>
                    </a:lnTo>
                    <a:lnTo>
                      <a:pt x="85" y="130"/>
                    </a:lnTo>
                    <a:lnTo>
                      <a:pt x="85" y="130"/>
                    </a:lnTo>
                    <a:lnTo>
                      <a:pt x="63" y="53"/>
                    </a:lnTo>
                    <a:lnTo>
                      <a:pt x="63" y="53"/>
                    </a:lnTo>
                    <a:lnTo>
                      <a:pt x="112" y="43"/>
                    </a:lnTo>
                    <a:lnTo>
                      <a:pt x="112" y="43"/>
                    </a:lnTo>
                    <a:lnTo>
                      <a:pt x="97" y="61"/>
                    </a:lnTo>
                    <a:lnTo>
                      <a:pt x="83" y="77"/>
                    </a:lnTo>
                    <a:lnTo>
                      <a:pt x="83" y="77"/>
                    </a:lnTo>
                    <a:lnTo>
                      <a:pt x="97" y="85"/>
                    </a:lnTo>
                    <a:lnTo>
                      <a:pt x="97" y="85"/>
                    </a:lnTo>
                    <a:lnTo>
                      <a:pt x="107" y="73"/>
                    </a:lnTo>
                    <a:lnTo>
                      <a:pt x="118" y="61"/>
                    </a:lnTo>
                    <a:lnTo>
                      <a:pt x="134" y="37"/>
                    </a:lnTo>
                    <a:lnTo>
                      <a:pt x="134" y="37"/>
                    </a:lnTo>
                    <a:lnTo>
                      <a:pt x="134" y="3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30" name="Freeform 482">
                <a:extLst>
                  <a:ext uri="{FF2B5EF4-FFF2-40B4-BE49-F238E27FC236}">
                    <a16:creationId xmlns="" xmlns:a16="http://schemas.microsoft.com/office/drawing/2014/main" id="{914CF14B-19F1-4E97-B16E-BC03127C39E1}"/>
                  </a:ext>
                </a:extLst>
              </p:cNvPr>
              <p:cNvSpPr>
                <a:spLocks noEditPoints="1"/>
              </p:cNvSpPr>
              <p:nvPr/>
            </p:nvSpPr>
            <p:spPr bwMode="auto">
              <a:xfrm>
                <a:off x="6778" y="23899"/>
                <a:ext cx="162" cy="150"/>
              </a:xfrm>
              <a:custGeom>
                <a:avLst/>
                <a:gdLst>
                  <a:gd name="T0" fmla="*/ 75 w 162"/>
                  <a:gd name="T1" fmla="*/ 18 h 150"/>
                  <a:gd name="T2" fmla="*/ 91 w 162"/>
                  <a:gd name="T3" fmla="*/ 16 h 150"/>
                  <a:gd name="T4" fmla="*/ 103 w 162"/>
                  <a:gd name="T5" fmla="*/ 16 h 150"/>
                  <a:gd name="T6" fmla="*/ 124 w 162"/>
                  <a:gd name="T7" fmla="*/ 24 h 150"/>
                  <a:gd name="T8" fmla="*/ 132 w 162"/>
                  <a:gd name="T9" fmla="*/ 31 h 150"/>
                  <a:gd name="T10" fmla="*/ 142 w 162"/>
                  <a:gd name="T11" fmla="*/ 49 h 150"/>
                  <a:gd name="T12" fmla="*/ 146 w 162"/>
                  <a:gd name="T13" fmla="*/ 69 h 150"/>
                  <a:gd name="T14" fmla="*/ 146 w 162"/>
                  <a:gd name="T15" fmla="*/ 79 h 150"/>
                  <a:gd name="T16" fmla="*/ 138 w 162"/>
                  <a:gd name="T17" fmla="*/ 97 h 150"/>
                  <a:gd name="T18" fmla="*/ 132 w 162"/>
                  <a:gd name="T19" fmla="*/ 107 h 150"/>
                  <a:gd name="T20" fmla="*/ 114 w 162"/>
                  <a:gd name="T21" fmla="*/ 124 h 150"/>
                  <a:gd name="T22" fmla="*/ 89 w 162"/>
                  <a:gd name="T23" fmla="*/ 138 h 150"/>
                  <a:gd name="T24" fmla="*/ 101 w 162"/>
                  <a:gd name="T25" fmla="*/ 150 h 150"/>
                  <a:gd name="T26" fmla="*/ 116 w 162"/>
                  <a:gd name="T27" fmla="*/ 142 h 150"/>
                  <a:gd name="T28" fmla="*/ 138 w 162"/>
                  <a:gd name="T29" fmla="*/ 124 h 150"/>
                  <a:gd name="T30" fmla="*/ 154 w 162"/>
                  <a:gd name="T31" fmla="*/ 103 h 150"/>
                  <a:gd name="T32" fmla="*/ 162 w 162"/>
                  <a:gd name="T33" fmla="*/ 81 h 150"/>
                  <a:gd name="T34" fmla="*/ 162 w 162"/>
                  <a:gd name="T35" fmla="*/ 69 h 150"/>
                  <a:gd name="T36" fmla="*/ 158 w 162"/>
                  <a:gd name="T37" fmla="*/ 43 h 150"/>
                  <a:gd name="T38" fmla="*/ 144 w 162"/>
                  <a:gd name="T39" fmla="*/ 20 h 150"/>
                  <a:gd name="T40" fmla="*/ 132 w 162"/>
                  <a:gd name="T41" fmla="*/ 10 h 150"/>
                  <a:gd name="T42" fmla="*/ 105 w 162"/>
                  <a:gd name="T43" fmla="*/ 2 h 150"/>
                  <a:gd name="T44" fmla="*/ 89 w 162"/>
                  <a:gd name="T45" fmla="*/ 0 h 150"/>
                  <a:gd name="T46" fmla="*/ 55 w 162"/>
                  <a:gd name="T47" fmla="*/ 6 h 150"/>
                  <a:gd name="T48" fmla="*/ 27 w 162"/>
                  <a:gd name="T49" fmla="*/ 24 h 150"/>
                  <a:gd name="T50" fmla="*/ 15 w 162"/>
                  <a:gd name="T51" fmla="*/ 37 h 150"/>
                  <a:gd name="T52" fmla="*/ 2 w 162"/>
                  <a:gd name="T53" fmla="*/ 67 h 150"/>
                  <a:gd name="T54" fmla="*/ 0 w 162"/>
                  <a:gd name="T55" fmla="*/ 85 h 150"/>
                  <a:gd name="T56" fmla="*/ 2 w 162"/>
                  <a:gd name="T57" fmla="*/ 107 h 150"/>
                  <a:gd name="T58" fmla="*/ 10 w 162"/>
                  <a:gd name="T59" fmla="*/ 124 h 150"/>
                  <a:gd name="T60" fmla="*/ 17 w 162"/>
                  <a:gd name="T61" fmla="*/ 130 h 150"/>
                  <a:gd name="T62" fmla="*/ 31 w 162"/>
                  <a:gd name="T63" fmla="*/ 138 h 150"/>
                  <a:gd name="T64" fmla="*/ 37 w 162"/>
                  <a:gd name="T65" fmla="*/ 138 h 150"/>
                  <a:gd name="T66" fmla="*/ 55 w 162"/>
                  <a:gd name="T67" fmla="*/ 132 h 150"/>
                  <a:gd name="T68" fmla="*/ 63 w 162"/>
                  <a:gd name="T69" fmla="*/ 117 h 150"/>
                  <a:gd name="T70" fmla="*/ 71 w 162"/>
                  <a:gd name="T71" fmla="*/ 95 h 150"/>
                  <a:gd name="T72" fmla="*/ 81 w 162"/>
                  <a:gd name="T73" fmla="*/ 63 h 150"/>
                  <a:gd name="T74" fmla="*/ 87 w 162"/>
                  <a:gd name="T75" fmla="*/ 22 h 150"/>
                  <a:gd name="T76" fmla="*/ 75 w 162"/>
                  <a:gd name="T77" fmla="*/ 18 h 150"/>
                  <a:gd name="T78" fmla="*/ 57 w 162"/>
                  <a:gd name="T79" fmla="*/ 93 h 150"/>
                  <a:gd name="T80" fmla="*/ 47 w 162"/>
                  <a:gd name="T81" fmla="*/ 115 h 150"/>
                  <a:gd name="T82" fmla="*/ 35 w 162"/>
                  <a:gd name="T83" fmla="*/ 121 h 150"/>
                  <a:gd name="T84" fmla="*/ 29 w 162"/>
                  <a:gd name="T85" fmla="*/ 119 h 150"/>
                  <a:gd name="T86" fmla="*/ 23 w 162"/>
                  <a:gd name="T87" fmla="*/ 111 h 150"/>
                  <a:gd name="T88" fmla="*/ 19 w 162"/>
                  <a:gd name="T89" fmla="*/ 99 h 150"/>
                  <a:gd name="T90" fmla="*/ 17 w 162"/>
                  <a:gd name="T91" fmla="*/ 85 h 150"/>
                  <a:gd name="T92" fmla="*/ 21 w 162"/>
                  <a:gd name="T93" fmla="*/ 61 h 150"/>
                  <a:gd name="T94" fmla="*/ 31 w 162"/>
                  <a:gd name="T95" fmla="*/ 41 h 150"/>
                  <a:gd name="T96" fmla="*/ 39 w 162"/>
                  <a:gd name="T97" fmla="*/ 33 h 150"/>
                  <a:gd name="T98" fmla="*/ 59 w 162"/>
                  <a:gd name="T99" fmla="*/ 22 h 150"/>
                  <a:gd name="T100" fmla="*/ 71 w 162"/>
                  <a:gd name="T101" fmla="*/ 18 h 150"/>
                  <a:gd name="T102" fmla="*/ 65 w 162"/>
                  <a:gd name="T103" fmla="*/ 61 h 150"/>
                  <a:gd name="T104" fmla="*/ 57 w 162"/>
                  <a:gd name="T105" fmla="*/ 9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 h="150">
                    <a:moveTo>
                      <a:pt x="75" y="18"/>
                    </a:moveTo>
                    <a:lnTo>
                      <a:pt x="75" y="18"/>
                    </a:lnTo>
                    <a:lnTo>
                      <a:pt x="83" y="16"/>
                    </a:lnTo>
                    <a:lnTo>
                      <a:pt x="91" y="16"/>
                    </a:lnTo>
                    <a:lnTo>
                      <a:pt x="91" y="16"/>
                    </a:lnTo>
                    <a:lnTo>
                      <a:pt x="103" y="16"/>
                    </a:lnTo>
                    <a:lnTo>
                      <a:pt x="114" y="20"/>
                    </a:lnTo>
                    <a:lnTo>
                      <a:pt x="124" y="24"/>
                    </a:lnTo>
                    <a:lnTo>
                      <a:pt x="132" y="31"/>
                    </a:lnTo>
                    <a:lnTo>
                      <a:pt x="132" y="31"/>
                    </a:lnTo>
                    <a:lnTo>
                      <a:pt x="138" y="41"/>
                    </a:lnTo>
                    <a:lnTo>
                      <a:pt x="142" y="49"/>
                    </a:lnTo>
                    <a:lnTo>
                      <a:pt x="146" y="59"/>
                    </a:lnTo>
                    <a:lnTo>
                      <a:pt x="146" y="69"/>
                    </a:lnTo>
                    <a:lnTo>
                      <a:pt x="146" y="69"/>
                    </a:lnTo>
                    <a:lnTo>
                      <a:pt x="146" y="79"/>
                    </a:lnTo>
                    <a:lnTo>
                      <a:pt x="142" y="89"/>
                    </a:lnTo>
                    <a:lnTo>
                      <a:pt x="138" y="97"/>
                    </a:lnTo>
                    <a:lnTo>
                      <a:pt x="132" y="107"/>
                    </a:lnTo>
                    <a:lnTo>
                      <a:pt x="132" y="107"/>
                    </a:lnTo>
                    <a:lnTo>
                      <a:pt x="124" y="115"/>
                    </a:lnTo>
                    <a:lnTo>
                      <a:pt x="114" y="124"/>
                    </a:lnTo>
                    <a:lnTo>
                      <a:pt x="101" y="132"/>
                    </a:lnTo>
                    <a:lnTo>
                      <a:pt x="89" y="138"/>
                    </a:lnTo>
                    <a:lnTo>
                      <a:pt x="89" y="138"/>
                    </a:lnTo>
                    <a:lnTo>
                      <a:pt x="101" y="150"/>
                    </a:lnTo>
                    <a:lnTo>
                      <a:pt x="101" y="150"/>
                    </a:lnTo>
                    <a:lnTo>
                      <a:pt x="116" y="142"/>
                    </a:lnTo>
                    <a:lnTo>
                      <a:pt x="128" y="134"/>
                    </a:lnTo>
                    <a:lnTo>
                      <a:pt x="138" y="124"/>
                    </a:lnTo>
                    <a:lnTo>
                      <a:pt x="148" y="115"/>
                    </a:lnTo>
                    <a:lnTo>
                      <a:pt x="154" y="103"/>
                    </a:lnTo>
                    <a:lnTo>
                      <a:pt x="158" y="93"/>
                    </a:lnTo>
                    <a:lnTo>
                      <a:pt x="162" y="81"/>
                    </a:lnTo>
                    <a:lnTo>
                      <a:pt x="162" y="69"/>
                    </a:lnTo>
                    <a:lnTo>
                      <a:pt x="162" y="69"/>
                    </a:lnTo>
                    <a:lnTo>
                      <a:pt x="162" y="55"/>
                    </a:lnTo>
                    <a:lnTo>
                      <a:pt x="158" y="43"/>
                    </a:lnTo>
                    <a:lnTo>
                      <a:pt x="152" y="31"/>
                    </a:lnTo>
                    <a:lnTo>
                      <a:pt x="144" y="20"/>
                    </a:lnTo>
                    <a:lnTo>
                      <a:pt x="144" y="20"/>
                    </a:lnTo>
                    <a:lnTo>
                      <a:pt x="132" y="10"/>
                    </a:lnTo>
                    <a:lnTo>
                      <a:pt x="120" y="4"/>
                    </a:lnTo>
                    <a:lnTo>
                      <a:pt x="105" y="2"/>
                    </a:lnTo>
                    <a:lnTo>
                      <a:pt x="89" y="0"/>
                    </a:lnTo>
                    <a:lnTo>
                      <a:pt x="89" y="0"/>
                    </a:lnTo>
                    <a:lnTo>
                      <a:pt x="71" y="2"/>
                    </a:lnTo>
                    <a:lnTo>
                      <a:pt x="55" y="6"/>
                    </a:lnTo>
                    <a:lnTo>
                      <a:pt x="41" y="14"/>
                    </a:lnTo>
                    <a:lnTo>
                      <a:pt x="27" y="24"/>
                    </a:lnTo>
                    <a:lnTo>
                      <a:pt x="27" y="24"/>
                    </a:lnTo>
                    <a:lnTo>
                      <a:pt x="15" y="37"/>
                    </a:lnTo>
                    <a:lnTo>
                      <a:pt x="6" y="51"/>
                    </a:lnTo>
                    <a:lnTo>
                      <a:pt x="2" y="67"/>
                    </a:lnTo>
                    <a:lnTo>
                      <a:pt x="0" y="85"/>
                    </a:lnTo>
                    <a:lnTo>
                      <a:pt x="0" y="85"/>
                    </a:lnTo>
                    <a:lnTo>
                      <a:pt x="0" y="97"/>
                    </a:lnTo>
                    <a:lnTo>
                      <a:pt x="2" y="107"/>
                    </a:lnTo>
                    <a:lnTo>
                      <a:pt x="6" y="115"/>
                    </a:lnTo>
                    <a:lnTo>
                      <a:pt x="10" y="124"/>
                    </a:lnTo>
                    <a:lnTo>
                      <a:pt x="10" y="124"/>
                    </a:lnTo>
                    <a:lnTo>
                      <a:pt x="17" y="130"/>
                    </a:lnTo>
                    <a:lnTo>
                      <a:pt x="23" y="134"/>
                    </a:lnTo>
                    <a:lnTo>
                      <a:pt x="31" y="138"/>
                    </a:lnTo>
                    <a:lnTo>
                      <a:pt x="37" y="138"/>
                    </a:lnTo>
                    <a:lnTo>
                      <a:pt x="37" y="138"/>
                    </a:lnTo>
                    <a:lnTo>
                      <a:pt x="47" y="136"/>
                    </a:lnTo>
                    <a:lnTo>
                      <a:pt x="55" y="132"/>
                    </a:lnTo>
                    <a:lnTo>
                      <a:pt x="55" y="132"/>
                    </a:lnTo>
                    <a:lnTo>
                      <a:pt x="63" y="117"/>
                    </a:lnTo>
                    <a:lnTo>
                      <a:pt x="71" y="95"/>
                    </a:lnTo>
                    <a:lnTo>
                      <a:pt x="71" y="95"/>
                    </a:lnTo>
                    <a:lnTo>
                      <a:pt x="77" y="81"/>
                    </a:lnTo>
                    <a:lnTo>
                      <a:pt x="81" y="63"/>
                    </a:lnTo>
                    <a:lnTo>
                      <a:pt x="87" y="22"/>
                    </a:lnTo>
                    <a:lnTo>
                      <a:pt x="87" y="22"/>
                    </a:lnTo>
                    <a:lnTo>
                      <a:pt x="75" y="18"/>
                    </a:lnTo>
                    <a:lnTo>
                      <a:pt x="75" y="18"/>
                    </a:lnTo>
                    <a:close/>
                    <a:moveTo>
                      <a:pt x="57" y="93"/>
                    </a:moveTo>
                    <a:lnTo>
                      <a:pt x="57" y="93"/>
                    </a:lnTo>
                    <a:lnTo>
                      <a:pt x="51" y="105"/>
                    </a:lnTo>
                    <a:lnTo>
                      <a:pt x="47" y="115"/>
                    </a:lnTo>
                    <a:lnTo>
                      <a:pt x="41" y="119"/>
                    </a:lnTo>
                    <a:lnTo>
                      <a:pt x="35" y="121"/>
                    </a:lnTo>
                    <a:lnTo>
                      <a:pt x="35" y="121"/>
                    </a:lnTo>
                    <a:lnTo>
                      <a:pt x="29" y="119"/>
                    </a:lnTo>
                    <a:lnTo>
                      <a:pt x="27" y="115"/>
                    </a:lnTo>
                    <a:lnTo>
                      <a:pt x="23" y="111"/>
                    </a:lnTo>
                    <a:lnTo>
                      <a:pt x="23" y="111"/>
                    </a:lnTo>
                    <a:lnTo>
                      <a:pt x="19" y="99"/>
                    </a:lnTo>
                    <a:lnTo>
                      <a:pt x="17" y="85"/>
                    </a:lnTo>
                    <a:lnTo>
                      <a:pt x="17" y="85"/>
                    </a:lnTo>
                    <a:lnTo>
                      <a:pt x="19" y="73"/>
                    </a:lnTo>
                    <a:lnTo>
                      <a:pt x="21" y="61"/>
                    </a:lnTo>
                    <a:lnTo>
                      <a:pt x="25" y="51"/>
                    </a:lnTo>
                    <a:lnTo>
                      <a:pt x="31" y="41"/>
                    </a:lnTo>
                    <a:lnTo>
                      <a:pt x="31" y="41"/>
                    </a:lnTo>
                    <a:lnTo>
                      <a:pt x="39" y="33"/>
                    </a:lnTo>
                    <a:lnTo>
                      <a:pt x="49" y="26"/>
                    </a:lnTo>
                    <a:lnTo>
                      <a:pt x="59" y="22"/>
                    </a:lnTo>
                    <a:lnTo>
                      <a:pt x="71" y="18"/>
                    </a:lnTo>
                    <a:lnTo>
                      <a:pt x="71" y="18"/>
                    </a:lnTo>
                    <a:lnTo>
                      <a:pt x="69" y="41"/>
                    </a:lnTo>
                    <a:lnTo>
                      <a:pt x="65" y="61"/>
                    </a:lnTo>
                    <a:lnTo>
                      <a:pt x="57" y="93"/>
                    </a:lnTo>
                    <a:lnTo>
                      <a:pt x="57"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31" name="Freeform 483">
                <a:extLst>
                  <a:ext uri="{FF2B5EF4-FFF2-40B4-BE49-F238E27FC236}">
                    <a16:creationId xmlns="" xmlns:a16="http://schemas.microsoft.com/office/drawing/2014/main" id="{9799B7FC-A165-46D7-AC7B-7ECA9C6E6D5B}"/>
                  </a:ext>
                </a:extLst>
              </p:cNvPr>
              <p:cNvSpPr>
                <a:spLocks noEditPoints="1"/>
              </p:cNvSpPr>
              <p:nvPr/>
            </p:nvSpPr>
            <p:spPr bwMode="auto">
              <a:xfrm>
                <a:off x="6962" y="23871"/>
                <a:ext cx="188" cy="198"/>
              </a:xfrm>
              <a:custGeom>
                <a:avLst/>
                <a:gdLst>
                  <a:gd name="T0" fmla="*/ 136 w 188"/>
                  <a:gd name="T1" fmla="*/ 57 h 198"/>
                  <a:gd name="T2" fmla="*/ 128 w 188"/>
                  <a:gd name="T3" fmla="*/ 139 h 198"/>
                  <a:gd name="T4" fmla="*/ 111 w 188"/>
                  <a:gd name="T5" fmla="*/ 172 h 198"/>
                  <a:gd name="T6" fmla="*/ 65 w 188"/>
                  <a:gd name="T7" fmla="*/ 174 h 198"/>
                  <a:gd name="T8" fmla="*/ 109 w 188"/>
                  <a:gd name="T9" fmla="*/ 160 h 198"/>
                  <a:gd name="T10" fmla="*/ 65 w 188"/>
                  <a:gd name="T11" fmla="*/ 147 h 198"/>
                  <a:gd name="T12" fmla="*/ 95 w 188"/>
                  <a:gd name="T13" fmla="*/ 131 h 198"/>
                  <a:gd name="T14" fmla="*/ 107 w 188"/>
                  <a:gd name="T15" fmla="*/ 135 h 198"/>
                  <a:gd name="T16" fmla="*/ 65 w 188"/>
                  <a:gd name="T17" fmla="*/ 67 h 198"/>
                  <a:gd name="T18" fmla="*/ 114 w 188"/>
                  <a:gd name="T19" fmla="*/ 52 h 198"/>
                  <a:gd name="T20" fmla="*/ 65 w 188"/>
                  <a:gd name="T21" fmla="*/ 40 h 198"/>
                  <a:gd name="T22" fmla="*/ 109 w 188"/>
                  <a:gd name="T23" fmla="*/ 20 h 198"/>
                  <a:gd name="T24" fmla="*/ 57 w 188"/>
                  <a:gd name="T25" fmla="*/ 12 h 198"/>
                  <a:gd name="T26" fmla="*/ 10 w 188"/>
                  <a:gd name="T27" fmla="*/ 28 h 198"/>
                  <a:gd name="T28" fmla="*/ 53 w 188"/>
                  <a:gd name="T29" fmla="*/ 40 h 198"/>
                  <a:gd name="T30" fmla="*/ 2 w 188"/>
                  <a:gd name="T31" fmla="*/ 52 h 198"/>
                  <a:gd name="T32" fmla="*/ 53 w 188"/>
                  <a:gd name="T33" fmla="*/ 67 h 198"/>
                  <a:gd name="T34" fmla="*/ 10 w 188"/>
                  <a:gd name="T35" fmla="*/ 135 h 198"/>
                  <a:gd name="T36" fmla="*/ 23 w 188"/>
                  <a:gd name="T37" fmla="*/ 131 h 198"/>
                  <a:gd name="T38" fmla="*/ 53 w 188"/>
                  <a:gd name="T39" fmla="*/ 147 h 198"/>
                  <a:gd name="T40" fmla="*/ 8 w 188"/>
                  <a:gd name="T41" fmla="*/ 160 h 198"/>
                  <a:gd name="T42" fmla="*/ 53 w 188"/>
                  <a:gd name="T43" fmla="*/ 174 h 198"/>
                  <a:gd name="T44" fmla="*/ 4 w 188"/>
                  <a:gd name="T45" fmla="*/ 190 h 198"/>
                  <a:gd name="T46" fmla="*/ 107 w 188"/>
                  <a:gd name="T47" fmla="*/ 186 h 198"/>
                  <a:gd name="T48" fmla="*/ 116 w 188"/>
                  <a:gd name="T49" fmla="*/ 198 h 198"/>
                  <a:gd name="T50" fmla="*/ 140 w 188"/>
                  <a:gd name="T51" fmla="*/ 152 h 198"/>
                  <a:gd name="T52" fmla="*/ 150 w 188"/>
                  <a:gd name="T53" fmla="*/ 57 h 198"/>
                  <a:gd name="T54" fmla="*/ 172 w 188"/>
                  <a:gd name="T55" fmla="*/ 158 h 198"/>
                  <a:gd name="T56" fmla="*/ 168 w 188"/>
                  <a:gd name="T57" fmla="*/ 172 h 198"/>
                  <a:gd name="T58" fmla="*/ 156 w 188"/>
                  <a:gd name="T59" fmla="*/ 178 h 198"/>
                  <a:gd name="T60" fmla="*/ 138 w 188"/>
                  <a:gd name="T61" fmla="*/ 184 h 198"/>
                  <a:gd name="T62" fmla="*/ 158 w 188"/>
                  <a:gd name="T63" fmla="*/ 192 h 198"/>
                  <a:gd name="T64" fmla="*/ 178 w 188"/>
                  <a:gd name="T65" fmla="*/ 184 h 198"/>
                  <a:gd name="T66" fmla="*/ 184 w 188"/>
                  <a:gd name="T67" fmla="*/ 158 h 198"/>
                  <a:gd name="T68" fmla="*/ 150 w 188"/>
                  <a:gd name="T69" fmla="*/ 42 h 198"/>
                  <a:gd name="T70" fmla="*/ 138 w 188"/>
                  <a:gd name="T71" fmla="*/ 0 h 198"/>
                  <a:gd name="T72" fmla="*/ 136 w 188"/>
                  <a:gd name="T73" fmla="*/ 42 h 198"/>
                  <a:gd name="T74" fmla="*/ 118 w 188"/>
                  <a:gd name="T75" fmla="*/ 57 h 198"/>
                  <a:gd name="T76" fmla="*/ 95 w 188"/>
                  <a:gd name="T77" fmla="*/ 103 h 198"/>
                  <a:gd name="T78" fmla="*/ 65 w 188"/>
                  <a:gd name="T79" fmla="*/ 119 h 198"/>
                  <a:gd name="T80" fmla="*/ 23 w 188"/>
                  <a:gd name="T81" fmla="*/ 103 h 198"/>
                  <a:gd name="T82" fmla="*/ 53 w 188"/>
                  <a:gd name="T83" fmla="*/ 119 h 198"/>
                  <a:gd name="T84" fmla="*/ 23 w 188"/>
                  <a:gd name="T85" fmla="*/ 103 h 198"/>
                  <a:gd name="T86" fmla="*/ 65 w 188"/>
                  <a:gd name="T87" fmla="*/ 93 h 198"/>
                  <a:gd name="T88" fmla="*/ 95 w 188"/>
                  <a:gd name="T89" fmla="*/ 77 h 198"/>
                  <a:gd name="T90" fmla="*/ 23 w 188"/>
                  <a:gd name="T91" fmla="*/ 77 h 198"/>
                  <a:gd name="T92" fmla="*/ 53 w 188"/>
                  <a:gd name="T93" fmla="*/ 93 h 198"/>
                  <a:gd name="T94" fmla="*/ 23 w 188"/>
                  <a:gd name="T95" fmla="*/ 77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98">
                    <a:moveTo>
                      <a:pt x="118" y="57"/>
                    </a:moveTo>
                    <a:lnTo>
                      <a:pt x="118" y="57"/>
                    </a:lnTo>
                    <a:lnTo>
                      <a:pt x="136" y="57"/>
                    </a:lnTo>
                    <a:lnTo>
                      <a:pt x="136" y="57"/>
                    </a:lnTo>
                    <a:lnTo>
                      <a:pt x="136" y="87"/>
                    </a:lnTo>
                    <a:lnTo>
                      <a:pt x="136" y="87"/>
                    </a:lnTo>
                    <a:lnTo>
                      <a:pt x="134" y="115"/>
                    </a:lnTo>
                    <a:lnTo>
                      <a:pt x="128" y="139"/>
                    </a:lnTo>
                    <a:lnTo>
                      <a:pt x="122" y="162"/>
                    </a:lnTo>
                    <a:lnTo>
                      <a:pt x="111" y="180"/>
                    </a:lnTo>
                    <a:lnTo>
                      <a:pt x="111" y="180"/>
                    </a:lnTo>
                    <a:lnTo>
                      <a:pt x="111" y="172"/>
                    </a:lnTo>
                    <a:lnTo>
                      <a:pt x="111" y="172"/>
                    </a:lnTo>
                    <a:lnTo>
                      <a:pt x="89" y="172"/>
                    </a:lnTo>
                    <a:lnTo>
                      <a:pt x="65" y="174"/>
                    </a:lnTo>
                    <a:lnTo>
                      <a:pt x="65" y="174"/>
                    </a:lnTo>
                    <a:lnTo>
                      <a:pt x="65" y="160"/>
                    </a:lnTo>
                    <a:lnTo>
                      <a:pt x="65" y="160"/>
                    </a:lnTo>
                    <a:lnTo>
                      <a:pt x="109" y="160"/>
                    </a:lnTo>
                    <a:lnTo>
                      <a:pt x="109" y="160"/>
                    </a:lnTo>
                    <a:lnTo>
                      <a:pt x="109" y="147"/>
                    </a:lnTo>
                    <a:lnTo>
                      <a:pt x="109" y="147"/>
                    </a:lnTo>
                    <a:lnTo>
                      <a:pt x="65" y="147"/>
                    </a:lnTo>
                    <a:lnTo>
                      <a:pt x="65" y="147"/>
                    </a:lnTo>
                    <a:lnTo>
                      <a:pt x="65" y="131"/>
                    </a:lnTo>
                    <a:lnTo>
                      <a:pt x="65" y="131"/>
                    </a:lnTo>
                    <a:lnTo>
                      <a:pt x="95" y="131"/>
                    </a:lnTo>
                    <a:lnTo>
                      <a:pt x="95" y="131"/>
                    </a:lnTo>
                    <a:lnTo>
                      <a:pt x="95" y="135"/>
                    </a:lnTo>
                    <a:lnTo>
                      <a:pt x="95" y="135"/>
                    </a:lnTo>
                    <a:lnTo>
                      <a:pt x="107" y="135"/>
                    </a:lnTo>
                    <a:lnTo>
                      <a:pt x="107" y="135"/>
                    </a:lnTo>
                    <a:lnTo>
                      <a:pt x="107" y="67"/>
                    </a:lnTo>
                    <a:lnTo>
                      <a:pt x="107" y="67"/>
                    </a:lnTo>
                    <a:lnTo>
                      <a:pt x="65" y="67"/>
                    </a:lnTo>
                    <a:lnTo>
                      <a:pt x="65" y="67"/>
                    </a:lnTo>
                    <a:lnTo>
                      <a:pt x="65" y="52"/>
                    </a:lnTo>
                    <a:lnTo>
                      <a:pt x="65" y="52"/>
                    </a:lnTo>
                    <a:lnTo>
                      <a:pt x="114" y="52"/>
                    </a:lnTo>
                    <a:lnTo>
                      <a:pt x="114" y="52"/>
                    </a:lnTo>
                    <a:lnTo>
                      <a:pt x="114" y="40"/>
                    </a:lnTo>
                    <a:lnTo>
                      <a:pt x="114" y="40"/>
                    </a:lnTo>
                    <a:lnTo>
                      <a:pt x="65" y="40"/>
                    </a:lnTo>
                    <a:lnTo>
                      <a:pt x="65" y="40"/>
                    </a:lnTo>
                    <a:lnTo>
                      <a:pt x="65" y="24"/>
                    </a:lnTo>
                    <a:lnTo>
                      <a:pt x="65" y="24"/>
                    </a:lnTo>
                    <a:lnTo>
                      <a:pt x="89" y="22"/>
                    </a:lnTo>
                    <a:lnTo>
                      <a:pt x="109" y="20"/>
                    </a:lnTo>
                    <a:lnTo>
                      <a:pt x="109" y="20"/>
                    </a:lnTo>
                    <a:lnTo>
                      <a:pt x="103" y="8"/>
                    </a:lnTo>
                    <a:lnTo>
                      <a:pt x="103" y="8"/>
                    </a:lnTo>
                    <a:lnTo>
                      <a:pt x="57" y="12"/>
                    </a:lnTo>
                    <a:lnTo>
                      <a:pt x="6" y="16"/>
                    </a:lnTo>
                    <a:lnTo>
                      <a:pt x="6" y="16"/>
                    </a:lnTo>
                    <a:lnTo>
                      <a:pt x="10" y="28"/>
                    </a:lnTo>
                    <a:lnTo>
                      <a:pt x="10" y="28"/>
                    </a:lnTo>
                    <a:lnTo>
                      <a:pt x="53" y="26"/>
                    </a:lnTo>
                    <a:lnTo>
                      <a:pt x="53" y="26"/>
                    </a:lnTo>
                    <a:lnTo>
                      <a:pt x="53" y="40"/>
                    </a:lnTo>
                    <a:lnTo>
                      <a:pt x="53" y="40"/>
                    </a:lnTo>
                    <a:lnTo>
                      <a:pt x="2" y="40"/>
                    </a:lnTo>
                    <a:lnTo>
                      <a:pt x="2" y="40"/>
                    </a:lnTo>
                    <a:lnTo>
                      <a:pt x="2" y="52"/>
                    </a:lnTo>
                    <a:lnTo>
                      <a:pt x="2" y="52"/>
                    </a:lnTo>
                    <a:lnTo>
                      <a:pt x="53" y="52"/>
                    </a:lnTo>
                    <a:lnTo>
                      <a:pt x="53" y="52"/>
                    </a:lnTo>
                    <a:lnTo>
                      <a:pt x="53" y="67"/>
                    </a:lnTo>
                    <a:lnTo>
                      <a:pt x="53" y="67"/>
                    </a:lnTo>
                    <a:lnTo>
                      <a:pt x="10" y="67"/>
                    </a:lnTo>
                    <a:lnTo>
                      <a:pt x="10" y="67"/>
                    </a:lnTo>
                    <a:lnTo>
                      <a:pt x="10" y="135"/>
                    </a:lnTo>
                    <a:lnTo>
                      <a:pt x="10" y="135"/>
                    </a:lnTo>
                    <a:lnTo>
                      <a:pt x="23" y="135"/>
                    </a:lnTo>
                    <a:lnTo>
                      <a:pt x="23" y="135"/>
                    </a:lnTo>
                    <a:lnTo>
                      <a:pt x="23" y="131"/>
                    </a:lnTo>
                    <a:lnTo>
                      <a:pt x="23" y="131"/>
                    </a:lnTo>
                    <a:lnTo>
                      <a:pt x="53" y="131"/>
                    </a:lnTo>
                    <a:lnTo>
                      <a:pt x="53" y="131"/>
                    </a:lnTo>
                    <a:lnTo>
                      <a:pt x="53" y="147"/>
                    </a:lnTo>
                    <a:lnTo>
                      <a:pt x="53" y="147"/>
                    </a:lnTo>
                    <a:lnTo>
                      <a:pt x="8" y="147"/>
                    </a:lnTo>
                    <a:lnTo>
                      <a:pt x="8" y="147"/>
                    </a:lnTo>
                    <a:lnTo>
                      <a:pt x="8" y="160"/>
                    </a:lnTo>
                    <a:lnTo>
                      <a:pt x="8" y="160"/>
                    </a:lnTo>
                    <a:lnTo>
                      <a:pt x="53" y="160"/>
                    </a:lnTo>
                    <a:lnTo>
                      <a:pt x="53" y="160"/>
                    </a:lnTo>
                    <a:lnTo>
                      <a:pt x="53" y="174"/>
                    </a:lnTo>
                    <a:lnTo>
                      <a:pt x="53" y="174"/>
                    </a:lnTo>
                    <a:lnTo>
                      <a:pt x="27" y="176"/>
                    </a:lnTo>
                    <a:lnTo>
                      <a:pt x="0" y="176"/>
                    </a:lnTo>
                    <a:lnTo>
                      <a:pt x="0" y="176"/>
                    </a:lnTo>
                    <a:lnTo>
                      <a:pt x="4" y="190"/>
                    </a:lnTo>
                    <a:lnTo>
                      <a:pt x="4" y="190"/>
                    </a:lnTo>
                    <a:lnTo>
                      <a:pt x="109" y="182"/>
                    </a:lnTo>
                    <a:lnTo>
                      <a:pt x="109" y="182"/>
                    </a:lnTo>
                    <a:lnTo>
                      <a:pt x="107" y="186"/>
                    </a:lnTo>
                    <a:lnTo>
                      <a:pt x="105" y="188"/>
                    </a:lnTo>
                    <a:lnTo>
                      <a:pt x="105" y="188"/>
                    </a:lnTo>
                    <a:lnTo>
                      <a:pt x="116" y="198"/>
                    </a:lnTo>
                    <a:lnTo>
                      <a:pt x="116" y="198"/>
                    </a:lnTo>
                    <a:lnTo>
                      <a:pt x="124" y="188"/>
                    </a:lnTo>
                    <a:lnTo>
                      <a:pt x="130" y="178"/>
                    </a:lnTo>
                    <a:lnTo>
                      <a:pt x="136" y="166"/>
                    </a:lnTo>
                    <a:lnTo>
                      <a:pt x="140" y="152"/>
                    </a:lnTo>
                    <a:lnTo>
                      <a:pt x="148" y="119"/>
                    </a:lnTo>
                    <a:lnTo>
                      <a:pt x="150" y="83"/>
                    </a:lnTo>
                    <a:lnTo>
                      <a:pt x="150" y="83"/>
                    </a:lnTo>
                    <a:lnTo>
                      <a:pt x="150" y="57"/>
                    </a:lnTo>
                    <a:lnTo>
                      <a:pt x="150" y="57"/>
                    </a:lnTo>
                    <a:lnTo>
                      <a:pt x="174" y="57"/>
                    </a:lnTo>
                    <a:lnTo>
                      <a:pt x="174" y="57"/>
                    </a:lnTo>
                    <a:lnTo>
                      <a:pt x="172" y="158"/>
                    </a:lnTo>
                    <a:lnTo>
                      <a:pt x="172" y="158"/>
                    </a:lnTo>
                    <a:lnTo>
                      <a:pt x="170" y="168"/>
                    </a:lnTo>
                    <a:lnTo>
                      <a:pt x="168" y="172"/>
                    </a:lnTo>
                    <a:lnTo>
                      <a:pt x="168" y="172"/>
                    </a:lnTo>
                    <a:lnTo>
                      <a:pt x="166" y="174"/>
                    </a:lnTo>
                    <a:lnTo>
                      <a:pt x="164" y="176"/>
                    </a:lnTo>
                    <a:lnTo>
                      <a:pt x="156" y="178"/>
                    </a:lnTo>
                    <a:lnTo>
                      <a:pt x="156" y="178"/>
                    </a:lnTo>
                    <a:lnTo>
                      <a:pt x="148" y="178"/>
                    </a:lnTo>
                    <a:lnTo>
                      <a:pt x="136" y="176"/>
                    </a:lnTo>
                    <a:lnTo>
                      <a:pt x="136" y="176"/>
                    </a:lnTo>
                    <a:lnTo>
                      <a:pt x="138" y="184"/>
                    </a:lnTo>
                    <a:lnTo>
                      <a:pt x="140" y="192"/>
                    </a:lnTo>
                    <a:lnTo>
                      <a:pt x="140" y="192"/>
                    </a:lnTo>
                    <a:lnTo>
                      <a:pt x="158" y="192"/>
                    </a:lnTo>
                    <a:lnTo>
                      <a:pt x="158" y="192"/>
                    </a:lnTo>
                    <a:lnTo>
                      <a:pt x="170" y="190"/>
                    </a:lnTo>
                    <a:lnTo>
                      <a:pt x="174" y="188"/>
                    </a:lnTo>
                    <a:lnTo>
                      <a:pt x="178" y="184"/>
                    </a:lnTo>
                    <a:lnTo>
                      <a:pt x="178" y="184"/>
                    </a:lnTo>
                    <a:lnTo>
                      <a:pt x="180" y="180"/>
                    </a:lnTo>
                    <a:lnTo>
                      <a:pt x="182" y="174"/>
                    </a:lnTo>
                    <a:lnTo>
                      <a:pt x="184" y="158"/>
                    </a:lnTo>
                    <a:lnTo>
                      <a:pt x="184" y="158"/>
                    </a:lnTo>
                    <a:lnTo>
                      <a:pt x="186" y="101"/>
                    </a:lnTo>
                    <a:lnTo>
                      <a:pt x="188" y="42"/>
                    </a:lnTo>
                    <a:lnTo>
                      <a:pt x="188" y="42"/>
                    </a:lnTo>
                    <a:lnTo>
                      <a:pt x="150" y="42"/>
                    </a:lnTo>
                    <a:lnTo>
                      <a:pt x="150" y="42"/>
                    </a:lnTo>
                    <a:lnTo>
                      <a:pt x="150" y="0"/>
                    </a:lnTo>
                    <a:lnTo>
                      <a:pt x="150" y="0"/>
                    </a:lnTo>
                    <a:lnTo>
                      <a:pt x="138" y="0"/>
                    </a:lnTo>
                    <a:lnTo>
                      <a:pt x="138" y="0"/>
                    </a:lnTo>
                    <a:lnTo>
                      <a:pt x="136" y="22"/>
                    </a:lnTo>
                    <a:lnTo>
                      <a:pt x="136" y="42"/>
                    </a:lnTo>
                    <a:lnTo>
                      <a:pt x="136" y="42"/>
                    </a:lnTo>
                    <a:lnTo>
                      <a:pt x="118" y="42"/>
                    </a:lnTo>
                    <a:lnTo>
                      <a:pt x="118" y="42"/>
                    </a:lnTo>
                    <a:lnTo>
                      <a:pt x="118" y="57"/>
                    </a:lnTo>
                    <a:lnTo>
                      <a:pt x="118" y="57"/>
                    </a:lnTo>
                    <a:close/>
                    <a:moveTo>
                      <a:pt x="65" y="103"/>
                    </a:moveTo>
                    <a:lnTo>
                      <a:pt x="65" y="103"/>
                    </a:lnTo>
                    <a:lnTo>
                      <a:pt x="95" y="103"/>
                    </a:lnTo>
                    <a:lnTo>
                      <a:pt x="95" y="103"/>
                    </a:lnTo>
                    <a:lnTo>
                      <a:pt x="95" y="119"/>
                    </a:lnTo>
                    <a:lnTo>
                      <a:pt x="95" y="119"/>
                    </a:lnTo>
                    <a:lnTo>
                      <a:pt x="65" y="119"/>
                    </a:lnTo>
                    <a:lnTo>
                      <a:pt x="65" y="119"/>
                    </a:lnTo>
                    <a:lnTo>
                      <a:pt x="65" y="103"/>
                    </a:lnTo>
                    <a:lnTo>
                      <a:pt x="65" y="103"/>
                    </a:lnTo>
                    <a:close/>
                    <a:moveTo>
                      <a:pt x="23" y="103"/>
                    </a:moveTo>
                    <a:lnTo>
                      <a:pt x="23" y="103"/>
                    </a:lnTo>
                    <a:lnTo>
                      <a:pt x="53" y="103"/>
                    </a:lnTo>
                    <a:lnTo>
                      <a:pt x="53" y="103"/>
                    </a:lnTo>
                    <a:lnTo>
                      <a:pt x="53" y="119"/>
                    </a:lnTo>
                    <a:lnTo>
                      <a:pt x="53" y="119"/>
                    </a:lnTo>
                    <a:lnTo>
                      <a:pt x="23" y="119"/>
                    </a:lnTo>
                    <a:lnTo>
                      <a:pt x="23" y="119"/>
                    </a:lnTo>
                    <a:lnTo>
                      <a:pt x="23" y="103"/>
                    </a:lnTo>
                    <a:lnTo>
                      <a:pt x="23" y="103"/>
                    </a:lnTo>
                    <a:close/>
                    <a:moveTo>
                      <a:pt x="95" y="93"/>
                    </a:moveTo>
                    <a:lnTo>
                      <a:pt x="95" y="93"/>
                    </a:lnTo>
                    <a:lnTo>
                      <a:pt x="65" y="93"/>
                    </a:lnTo>
                    <a:lnTo>
                      <a:pt x="65" y="93"/>
                    </a:lnTo>
                    <a:lnTo>
                      <a:pt x="65" y="77"/>
                    </a:lnTo>
                    <a:lnTo>
                      <a:pt x="65" y="77"/>
                    </a:lnTo>
                    <a:lnTo>
                      <a:pt x="95" y="77"/>
                    </a:lnTo>
                    <a:lnTo>
                      <a:pt x="95" y="77"/>
                    </a:lnTo>
                    <a:lnTo>
                      <a:pt x="95" y="93"/>
                    </a:lnTo>
                    <a:lnTo>
                      <a:pt x="95" y="93"/>
                    </a:lnTo>
                    <a:close/>
                    <a:moveTo>
                      <a:pt x="23" y="77"/>
                    </a:moveTo>
                    <a:lnTo>
                      <a:pt x="23" y="77"/>
                    </a:lnTo>
                    <a:lnTo>
                      <a:pt x="53" y="77"/>
                    </a:lnTo>
                    <a:lnTo>
                      <a:pt x="53" y="77"/>
                    </a:lnTo>
                    <a:lnTo>
                      <a:pt x="53" y="93"/>
                    </a:lnTo>
                    <a:lnTo>
                      <a:pt x="53" y="93"/>
                    </a:lnTo>
                    <a:lnTo>
                      <a:pt x="23" y="93"/>
                    </a:lnTo>
                    <a:lnTo>
                      <a:pt x="23" y="93"/>
                    </a:lnTo>
                    <a:lnTo>
                      <a:pt x="23" y="77"/>
                    </a:lnTo>
                    <a:lnTo>
                      <a:pt x="23" y="7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32" name="Freeform 484">
                <a:extLst>
                  <a:ext uri="{FF2B5EF4-FFF2-40B4-BE49-F238E27FC236}">
                    <a16:creationId xmlns="" xmlns:a16="http://schemas.microsoft.com/office/drawing/2014/main" id="{6FEF6874-3B10-4813-905F-982BC38BEBC4}"/>
                  </a:ext>
                </a:extLst>
              </p:cNvPr>
              <p:cNvSpPr>
                <a:spLocks/>
              </p:cNvSpPr>
              <p:nvPr/>
            </p:nvSpPr>
            <p:spPr bwMode="auto">
              <a:xfrm>
                <a:off x="7189" y="23879"/>
                <a:ext cx="149" cy="178"/>
              </a:xfrm>
              <a:custGeom>
                <a:avLst/>
                <a:gdLst>
                  <a:gd name="T0" fmla="*/ 143 w 149"/>
                  <a:gd name="T1" fmla="*/ 55 h 178"/>
                  <a:gd name="T2" fmla="*/ 93 w 149"/>
                  <a:gd name="T3" fmla="*/ 67 h 178"/>
                  <a:gd name="T4" fmla="*/ 85 w 149"/>
                  <a:gd name="T5" fmla="*/ 46 h 178"/>
                  <a:gd name="T6" fmla="*/ 105 w 149"/>
                  <a:gd name="T7" fmla="*/ 42 h 178"/>
                  <a:gd name="T8" fmla="*/ 123 w 149"/>
                  <a:gd name="T9" fmla="*/ 38 h 178"/>
                  <a:gd name="T10" fmla="*/ 117 w 149"/>
                  <a:gd name="T11" fmla="*/ 24 h 178"/>
                  <a:gd name="T12" fmla="*/ 89 w 149"/>
                  <a:gd name="T13" fmla="*/ 32 h 178"/>
                  <a:gd name="T14" fmla="*/ 79 w 149"/>
                  <a:gd name="T15" fmla="*/ 32 h 178"/>
                  <a:gd name="T16" fmla="*/ 70 w 149"/>
                  <a:gd name="T17" fmla="*/ 0 h 178"/>
                  <a:gd name="T18" fmla="*/ 54 w 149"/>
                  <a:gd name="T19" fmla="*/ 4 h 178"/>
                  <a:gd name="T20" fmla="*/ 58 w 149"/>
                  <a:gd name="T21" fmla="*/ 20 h 178"/>
                  <a:gd name="T22" fmla="*/ 62 w 149"/>
                  <a:gd name="T23" fmla="*/ 34 h 178"/>
                  <a:gd name="T24" fmla="*/ 36 w 149"/>
                  <a:gd name="T25" fmla="*/ 38 h 178"/>
                  <a:gd name="T26" fmla="*/ 2 w 149"/>
                  <a:gd name="T27" fmla="*/ 38 h 178"/>
                  <a:gd name="T28" fmla="*/ 6 w 149"/>
                  <a:gd name="T29" fmla="*/ 55 h 178"/>
                  <a:gd name="T30" fmla="*/ 68 w 149"/>
                  <a:gd name="T31" fmla="*/ 49 h 178"/>
                  <a:gd name="T32" fmla="*/ 70 w 149"/>
                  <a:gd name="T33" fmla="*/ 57 h 178"/>
                  <a:gd name="T34" fmla="*/ 77 w 149"/>
                  <a:gd name="T35" fmla="*/ 71 h 178"/>
                  <a:gd name="T36" fmla="*/ 0 w 149"/>
                  <a:gd name="T37" fmla="*/ 77 h 178"/>
                  <a:gd name="T38" fmla="*/ 4 w 149"/>
                  <a:gd name="T39" fmla="*/ 91 h 178"/>
                  <a:gd name="T40" fmla="*/ 64 w 149"/>
                  <a:gd name="T41" fmla="*/ 87 h 178"/>
                  <a:gd name="T42" fmla="*/ 85 w 149"/>
                  <a:gd name="T43" fmla="*/ 83 h 178"/>
                  <a:gd name="T44" fmla="*/ 103 w 149"/>
                  <a:gd name="T45" fmla="*/ 107 h 178"/>
                  <a:gd name="T46" fmla="*/ 74 w 149"/>
                  <a:gd name="T47" fmla="*/ 105 h 178"/>
                  <a:gd name="T48" fmla="*/ 62 w 149"/>
                  <a:gd name="T49" fmla="*/ 105 h 178"/>
                  <a:gd name="T50" fmla="*/ 42 w 149"/>
                  <a:gd name="T51" fmla="*/ 111 h 178"/>
                  <a:gd name="T52" fmla="*/ 32 w 149"/>
                  <a:gd name="T53" fmla="*/ 115 h 178"/>
                  <a:gd name="T54" fmla="*/ 20 w 149"/>
                  <a:gd name="T55" fmla="*/ 127 h 178"/>
                  <a:gd name="T56" fmla="*/ 16 w 149"/>
                  <a:gd name="T57" fmla="*/ 144 h 178"/>
                  <a:gd name="T58" fmla="*/ 18 w 149"/>
                  <a:gd name="T59" fmla="*/ 152 h 178"/>
                  <a:gd name="T60" fmla="*/ 24 w 149"/>
                  <a:gd name="T61" fmla="*/ 164 h 178"/>
                  <a:gd name="T62" fmla="*/ 30 w 149"/>
                  <a:gd name="T63" fmla="*/ 168 h 178"/>
                  <a:gd name="T64" fmla="*/ 48 w 149"/>
                  <a:gd name="T65" fmla="*/ 176 h 178"/>
                  <a:gd name="T66" fmla="*/ 81 w 149"/>
                  <a:gd name="T67" fmla="*/ 178 h 178"/>
                  <a:gd name="T68" fmla="*/ 99 w 149"/>
                  <a:gd name="T69" fmla="*/ 178 h 178"/>
                  <a:gd name="T70" fmla="*/ 121 w 149"/>
                  <a:gd name="T71" fmla="*/ 176 h 178"/>
                  <a:gd name="T72" fmla="*/ 123 w 149"/>
                  <a:gd name="T73" fmla="*/ 160 h 178"/>
                  <a:gd name="T74" fmla="*/ 81 w 149"/>
                  <a:gd name="T75" fmla="*/ 162 h 178"/>
                  <a:gd name="T76" fmla="*/ 60 w 149"/>
                  <a:gd name="T77" fmla="*/ 160 h 178"/>
                  <a:gd name="T78" fmla="*/ 38 w 149"/>
                  <a:gd name="T79" fmla="*/ 154 h 178"/>
                  <a:gd name="T80" fmla="*/ 32 w 149"/>
                  <a:gd name="T81" fmla="*/ 148 h 178"/>
                  <a:gd name="T82" fmla="*/ 32 w 149"/>
                  <a:gd name="T83" fmla="*/ 144 h 178"/>
                  <a:gd name="T84" fmla="*/ 36 w 149"/>
                  <a:gd name="T85" fmla="*/ 133 h 178"/>
                  <a:gd name="T86" fmla="*/ 44 w 149"/>
                  <a:gd name="T87" fmla="*/ 127 h 178"/>
                  <a:gd name="T88" fmla="*/ 50 w 149"/>
                  <a:gd name="T89" fmla="*/ 123 h 178"/>
                  <a:gd name="T90" fmla="*/ 77 w 149"/>
                  <a:gd name="T91" fmla="*/ 119 h 178"/>
                  <a:gd name="T92" fmla="*/ 89 w 149"/>
                  <a:gd name="T93" fmla="*/ 119 h 178"/>
                  <a:gd name="T94" fmla="*/ 127 w 149"/>
                  <a:gd name="T95" fmla="*/ 129 h 178"/>
                  <a:gd name="T96" fmla="*/ 135 w 149"/>
                  <a:gd name="T97" fmla="*/ 117 h 178"/>
                  <a:gd name="T98" fmla="*/ 127 w 149"/>
                  <a:gd name="T99" fmla="*/ 111 h 178"/>
                  <a:gd name="T100" fmla="*/ 109 w 149"/>
                  <a:gd name="T101" fmla="*/ 93 h 178"/>
                  <a:gd name="T102" fmla="*/ 103 w 149"/>
                  <a:gd name="T103" fmla="*/ 81 h 178"/>
                  <a:gd name="T104" fmla="*/ 149 w 149"/>
                  <a:gd name="T105" fmla="*/ 69 h 178"/>
                  <a:gd name="T106" fmla="*/ 143 w 149"/>
                  <a:gd name="T107" fmla="*/ 55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9" h="178">
                    <a:moveTo>
                      <a:pt x="143" y="55"/>
                    </a:moveTo>
                    <a:lnTo>
                      <a:pt x="143" y="55"/>
                    </a:lnTo>
                    <a:lnTo>
                      <a:pt x="119" y="63"/>
                    </a:lnTo>
                    <a:lnTo>
                      <a:pt x="93" y="67"/>
                    </a:lnTo>
                    <a:lnTo>
                      <a:pt x="93" y="67"/>
                    </a:lnTo>
                    <a:lnTo>
                      <a:pt x="85" y="46"/>
                    </a:lnTo>
                    <a:lnTo>
                      <a:pt x="85" y="46"/>
                    </a:lnTo>
                    <a:lnTo>
                      <a:pt x="105" y="42"/>
                    </a:lnTo>
                    <a:lnTo>
                      <a:pt x="123" y="38"/>
                    </a:lnTo>
                    <a:lnTo>
                      <a:pt x="123" y="38"/>
                    </a:lnTo>
                    <a:lnTo>
                      <a:pt x="117" y="24"/>
                    </a:lnTo>
                    <a:lnTo>
                      <a:pt x="117" y="24"/>
                    </a:lnTo>
                    <a:lnTo>
                      <a:pt x="97" y="30"/>
                    </a:lnTo>
                    <a:lnTo>
                      <a:pt x="89" y="32"/>
                    </a:lnTo>
                    <a:lnTo>
                      <a:pt x="79" y="32"/>
                    </a:lnTo>
                    <a:lnTo>
                      <a:pt x="79" y="32"/>
                    </a:lnTo>
                    <a:lnTo>
                      <a:pt x="74" y="18"/>
                    </a:lnTo>
                    <a:lnTo>
                      <a:pt x="70" y="0"/>
                    </a:lnTo>
                    <a:lnTo>
                      <a:pt x="70" y="0"/>
                    </a:lnTo>
                    <a:lnTo>
                      <a:pt x="54" y="4"/>
                    </a:lnTo>
                    <a:lnTo>
                      <a:pt x="54" y="4"/>
                    </a:lnTo>
                    <a:lnTo>
                      <a:pt x="58" y="20"/>
                    </a:lnTo>
                    <a:lnTo>
                      <a:pt x="62" y="34"/>
                    </a:lnTo>
                    <a:lnTo>
                      <a:pt x="62" y="34"/>
                    </a:lnTo>
                    <a:lnTo>
                      <a:pt x="50" y="36"/>
                    </a:lnTo>
                    <a:lnTo>
                      <a:pt x="36" y="38"/>
                    </a:lnTo>
                    <a:lnTo>
                      <a:pt x="2" y="38"/>
                    </a:lnTo>
                    <a:lnTo>
                      <a:pt x="2" y="38"/>
                    </a:lnTo>
                    <a:lnTo>
                      <a:pt x="6" y="55"/>
                    </a:lnTo>
                    <a:lnTo>
                      <a:pt x="6" y="55"/>
                    </a:lnTo>
                    <a:lnTo>
                      <a:pt x="34" y="53"/>
                    </a:lnTo>
                    <a:lnTo>
                      <a:pt x="68" y="49"/>
                    </a:lnTo>
                    <a:lnTo>
                      <a:pt x="68" y="49"/>
                    </a:lnTo>
                    <a:lnTo>
                      <a:pt x="70" y="57"/>
                    </a:lnTo>
                    <a:lnTo>
                      <a:pt x="77" y="71"/>
                    </a:lnTo>
                    <a:lnTo>
                      <a:pt x="77" y="71"/>
                    </a:lnTo>
                    <a:lnTo>
                      <a:pt x="0" y="77"/>
                    </a:lnTo>
                    <a:lnTo>
                      <a:pt x="0" y="77"/>
                    </a:lnTo>
                    <a:lnTo>
                      <a:pt x="4" y="91"/>
                    </a:lnTo>
                    <a:lnTo>
                      <a:pt x="4" y="91"/>
                    </a:lnTo>
                    <a:lnTo>
                      <a:pt x="44" y="89"/>
                    </a:lnTo>
                    <a:lnTo>
                      <a:pt x="64" y="87"/>
                    </a:lnTo>
                    <a:lnTo>
                      <a:pt x="85" y="83"/>
                    </a:lnTo>
                    <a:lnTo>
                      <a:pt x="85" y="83"/>
                    </a:lnTo>
                    <a:lnTo>
                      <a:pt x="103" y="107"/>
                    </a:lnTo>
                    <a:lnTo>
                      <a:pt x="103" y="107"/>
                    </a:lnTo>
                    <a:lnTo>
                      <a:pt x="89" y="105"/>
                    </a:lnTo>
                    <a:lnTo>
                      <a:pt x="74" y="105"/>
                    </a:lnTo>
                    <a:lnTo>
                      <a:pt x="74" y="105"/>
                    </a:lnTo>
                    <a:lnTo>
                      <a:pt x="62" y="105"/>
                    </a:lnTo>
                    <a:lnTo>
                      <a:pt x="50" y="107"/>
                    </a:lnTo>
                    <a:lnTo>
                      <a:pt x="42" y="111"/>
                    </a:lnTo>
                    <a:lnTo>
                      <a:pt x="32" y="115"/>
                    </a:lnTo>
                    <a:lnTo>
                      <a:pt x="32" y="115"/>
                    </a:lnTo>
                    <a:lnTo>
                      <a:pt x="26" y="121"/>
                    </a:lnTo>
                    <a:lnTo>
                      <a:pt x="20" y="127"/>
                    </a:lnTo>
                    <a:lnTo>
                      <a:pt x="18" y="135"/>
                    </a:lnTo>
                    <a:lnTo>
                      <a:pt x="16" y="144"/>
                    </a:lnTo>
                    <a:lnTo>
                      <a:pt x="16" y="144"/>
                    </a:lnTo>
                    <a:lnTo>
                      <a:pt x="18" y="152"/>
                    </a:lnTo>
                    <a:lnTo>
                      <a:pt x="20" y="158"/>
                    </a:lnTo>
                    <a:lnTo>
                      <a:pt x="24" y="164"/>
                    </a:lnTo>
                    <a:lnTo>
                      <a:pt x="30" y="168"/>
                    </a:lnTo>
                    <a:lnTo>
                      <a:pt x="30" y="168"/>
                    </a:lnTo>
                    <a:lnTo>
                      <a:pt x="38" y="172"/>
                    </a:lnTo>
                    <a:lnTo>
                      <a:pt x="48" y="176"/>
                    </a:lnTo>
                    <a:lnTo>
                      <a:pt x="62" y="178"/>
                    </a:lnTo>
                    <a:lnTo>
                      <a:pt x="81" y="178"/>
                    </a:lnTo>
                    <a:lnTo>
                      <a:pt x="81" y="178"/>
                    </a:lnTo>
                    <a:lnTo>
                      <a:pt x="99" y="178"/>
                    </a:lnTo>
                    <a:lnTo>
                      <a:pt x="121" y="176"/>
                    </a:lnTo>
                    <a:lnTo>
                      <a:pt x="121" y="176"/>
                    </a:lnTo>
                    <a:lnTo>
                      <a:pt x="123" y="160"/>
                    </a:lnTo>
                    <a:lnTo>
                      <a:pt x="123" y="160"/>
                    </a:lnTo>
                    <a:lnTo>
                      <a:pt x="103" y="162"/>
                    </a:lnTo>
                    <a:lnTo>
                      <a:pt x="81" y="162"/>
                    </a:lnTo>
                    <a:lnTo>
                      <a:pt x="81" y="162"/>
                    </a:lnTo>
                    <a:lnTo>
                      <a:pt x="60" y="160"/>
                    </a:lnTo>
                    <a:lnTo>
                      <a:pt x="44" y="158"/>
                    </a:lnTo>
                    <a:lnTo>
                      <a:pt x="38" y="154"/>
                    </a:lnTo>
                    <a:lnTo>
                      <a:pt x="36" y="152"/>
                    </a:lnTo>
                    <a:lnTo>
                      <a:pt x="32" y="148"/>
                    </a:lnTo>
                    <a:lnTo>
                      <a:pt x="32" y="144"/>
                    </a:lnTo>
                    <a:lnTo>
                      <a:pt x="32" y="144"/>
                    </a:lnTo>
                    <a:lnTo>
                      <a:pt x="32" y="137"/>
                    </a:lnTo>
                    <a:lnTo>
                      <a:pt x="36" y="133"/>
                    </a:lnTo>
                    <a:lnTo>
                      <a:pt x="38" y="131"/>
                    </a:lnTo>
                    <a:lnTo>
                      <a:pt x="44" y="127"/>
                    </a:lnTo>
                    <a:lnTo>
                      <a:pt x="44" y="127"/>
                    </a:lnTo>
                    <a:lnTo>
                      <a:pt x="50" y="123"/>
                    </a:lnTo>
                    <a:lnTo>
                      <a:pt x="58" y="121"/>
                    </a:lnTo>
                    <a:lnTo>
                      <a:pt x="77" y="119"/>
                    </a:lnTo>
                    <a:lnTo>
                      <a:pt x="77" y="119"/>
                    </a:lnTo>
                    <a:lnTo>
                      <a:pt x="89" y="119"/>
                    </a:lnTo>
                    <a:lnTo>
                      <a:pt x="101" y="121"/>
                    </a:lnTo>
                    <a:lnTo>
                      <a:pt x="127" y="129"/>
                    </a:lnTo>
                    <a:lnTo>
                      <a:pt x="127" y="129"/>
                    </a:lnTo>
                    <a:lnTo>
                      <a:pt x="135" y="117"/>
                    </a:lnTo>
                    <a:lnTo>
                      <a:pt x="135" y="117"/>
                    </a:lnTo>
                    <a:lnTo>
                      <a:pt x="127" y="111"/>
                    </a:lnTo>
                    <a:lnTo>
                      <a:pt x="117" y="103"/>
                    </a:lnTo>
                    <a:lnTo>
                      <a:pt x="109" y="93"/>
                    </a:lnTo>
                    <a:lnTo>
                      <a:pt x="103" y="81"/>
                    </a:lnTo>
                    <a:lnTo>
                      <a:pt x="103" y="81"/>
                    </a:lnTo>
                    <a:lnTo>
                      <a:pt x="127" y="77"/>
                    </a:lnTo>
                    <a:lnTo>
                      <a:pt x="149" y="69"/>
                    </a:lnTo>
                    <a:lnTo>
                      <a:pt x="149" y="69"/>
                    </a:lnTo>
                    <a:lnTo>
                      <a:pt x="143" y="55"/>
                    </a:lnTo>
                    <a:lnTo>
                      <a:pt x="143"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33" name="Freeform 485">
                <a:extLst>
                  <a:ext uri="{FF2B5EF4-FFF2-40B4-BE49-F238E27FC236}">
                    <a16:creationId xmlns="" xmlns:a16="http://schemas.microsoft.com/office/drawing/2014/main" id="{16A02F62-AA2E-44C3-B7D5-F7F90C9A1D8F}"/>
                  </a:ext>
                </a:extLst>
              </p:cNvPr>
              <p:cNvSpPr>
                <a:spLocks/>
              </p:cNvSpPr>
              <p:nvPr/>
            </p:nvSpPr>
            <p:spPr bwMode="auto">
              <a:xfrm>
                <a:off x="7391" y="23875"/>
                <a:ext cx="149" cy="184"/>
              </a:xfrm>
              <a:custGeom>
                <a:avLst/>
                <a:gdLst>
                  <a:gd name="T0" fmla="*/ 145 w 149"/>
                  <a:gd name="T1" fmla="*/ 79 h 184"/>
                  <a:gd name="T2" fmla="*/ 93 w 149"/>
                  <a:gd name="T3" fmla="*/ 97 h 184"/>
                  <a:gd name="T4" fmla="*/ 91 w 149"/>
                  <a:gd name="T5" fmla="*/ 87 h 184"/>
                  <a:gd name="T6" fmla="*/ 77 w 149"/>
                  <a:gd name="T7" fmla="*/ 77 h 184"/>
                  <a:gd name="T8" fmla="*/ 67 w 149"/>
                  <a:gd name="T9" fmla="*/ 75 h 184"/>
                  <a:gd name="T10" fmla="*/ 46 w 149"/>
                  <a:gd name="T11" fmla="*/ 79 h 184"/>
                  <a:gd name="T12" fmla="*/ 62 w 149"/>
                  <a:gd name="T13" fmla="*/ 46 h 184"/>
                  <a:gd name="T14" fmla="*/ 97 w 149"/>
                  <a:gd name="T15" fmla="*/ 44 h 184"/>
                  <a:gd name="T16" fmla="*/ 129 w 149"/>
                  <a:gd name="T17" fmla="*/ 40 h 184"/>
                  <a:gd name="T18" fmla="*/ 127 w 149"/>
                  <a:gd name="T19" fmla="*/ 26 h 184"/>
                  <a:gd name="T20" fmla="*/ 69 w 149"/>
                  <a:gd name="T21" fmla="*/ 32 h 184"/>
                  <a:gd name="T22" fmla="*/ 75 w 149"/>
                  <a:gd name="T23" fmla="*/ 18 h 184"/>
                  <a:gd name="T24" fmla="*/ 79 w 149"/>
                  <a:gd name="T25" fmla="*/ 4 h 184"/>
                  <a:gd name="T26" fmla="*/ 65 w 149"/>
                  <a:gd name="T27" fmla="*/ 0 h 184"/>
                  <a:gd name="T28" fmla="*/ 52 w 149"/>
                  <a:gd name="T29" fmla="*/ 32 h 184"/>
                  <a:gd name="T30" fmla="*/ 22 w 149"/>
                  <a:gd name="T31" fmla="*/ 34 h 184"/>
                  <a:gd name="T32" fmla="*/ 0 w 149"/>
                  <a:gd name="T33" fmla="*/ 34 h 184"/>
                  <a:gd name="T34" fmla="*/ 0 w 149"/>
                  <a:gd name="T35" fmla="*/ 48 h 184"/>
                  <a:gd name="T36" fmla="*/ 44 w 149"/>
                  <a:gd name="T37" fmla="*/ 48 h 184"/>
                  <a:gd name="T38" fmla="*/ 24 w 149"/>
                  <a:gd name="T39" fmla="*/ 83 h 184"/>
                  <a:gd name="T40" fmla="*/ 0 w 149"/>
                  <a:gd name="T41" fmla="*/ 107 h 184"/>
                  <a:gd name="T42" fmla="*/ 12 w 149"/>
                  <a:gd name="T43" fmla="*/ 119 h 184"/>
                  <a:gd name="T44" fmla="*/ 26 w 149"/>
                  <a:gd name="T45" fmla="*/ 105 h 184"/>
                  <a:gd name="T46" fmla="*/ 40 w 149"/>
                  <a:gd name="T47" fmla="*/ 97 h 184"/>
                  <a:gd name="T48" fmla="*/ 65 w 149"/>
                  <a:gd name="T49" fmla="*/ 89 h 184"/>
                  <a:gd name="T50" fmla="*/ 71 w 149"/>
                  <a:gd name="T51" fmla="*/ 89 h 184"/>
                  <a:gd name="T52" fmla="*/ 77 w 149"/>
                  <a:gd name="T53" fmla="*/ 95 h 184"/>
                  <a:gd name="T54" fmla="*/ 77 w 149"/>
                  <a:gd name="T55" fmla="*/ 99 h 184"/>
                  <a:gd name="T56" fmla="*/ 77 w 149"/>
                  <a:gd name="T57" fmla="*/ 103 h 184"/>
                  <a:gd name="T58" fmla="*/ 46 w 149"/>
                  <a:gd name="T59" fmla="*/ 117 h 184"/>
                  <a:gd name="T60" fmla="*/ 30 w 149"/>
                  <a:gd name="T61" fmla="*/ 131 h 184"/>
                  <a:gd name="T62" fmla="*/ 22 w 149"/>
                  <a:gd name="T63" fmla="*/ 143 h 184"/>
                  <a:gd name="T64" fmla="*/ 20 w 149"/>
                  <a:gd name="T65" fmla="*/ 154 h 184"/>
                  <a:gd name="T66" fmla="*/ 20 w 149"/>
                  <a:gd name="T67" fmla="*/ 160 h 184"/>
                  <a:gd name="T68" fmla="*/ 26 w 149"/>
                  <a:gd name="T69" fmla="*/ 170 h 184"/>
                  <a:gd name="T70" fmla="*/ 32 w 149"/>
                  <a:gd name="T71" fmla="*/ 174 h 184"/>
                  <a:gd name="T72" fmla="*/ 48 w 149"/>
                  <a:gd name="T73" fmla="*/ 182 h 184"/>
                  <a:gd name="T74" fmla="*/ 75 w 149"/>
                  <a:gd name="T75" fmla="*/ 184 h 184"/>
                  <a:gd name="T76" fmla="*/ 103 w 149"/>
                  <a:gd name="T77" fmla="*/ 182 h 184"/>
                  <a:gd name="T78" fmla="*/ 133 w 149"/>
                  <a:gd name="T79" fmla="*/ 178 h 184"/>
                  <a:gd name="T80" fmla="*/ 133 w 149"/>
                  <a:gd name="T81" fmla="*/ 162 h 184"/>
                  <a:gd name="T82" fmla="*/ 75 w 149"/>
                  <a:gd name="T83" fmla="*/ 168 h 184"/>
                  <a:gd name="T84" fmla="*/ 54 w 149"/>
                  <a:gd name="T85" fmla="*/ 168 h 184"/>
                  <a:gd name="T86" fmla="*/ 42 w 149"/>
                  <a:gd name="T87" fmla="*/ 164 h 184"/>
                  <a:gd name="T88" fmla="*/ 38 w 149"/>
                  <a:gd name="T89" fmla="*/ 160 h 184"/>
                  <a:gd name="T90" fmla="*/ 36 w 149"/>
                  <a:gd name="T91" fmla="*/ 154 h 184"/>
                  <a:gd name="T92" fmla="*/ 38 w 149"/>
                  <a:gd name="T93" fmla="*/ 145 h 184"/>
                  <a:gd name="T94" fmla="*/ 46 w 149"/>
                  <a:gd name="T95" fmla="*/ 137 h 184"/>
                  <a:gd name="T96" fmla="*/ 77 w 149"/>
                  <a:gd name="T97" fmla="*/ 119 h 184"/>
                  <a:gd name="T98" fmla="*/ 77 w 149"/>
                  <a:gd name="T99" fmla="*/ 150 h 184"/>
                  <a:gd name="T100" fmla="*/ 91 w 149"/>
                  <a:gd name="T101" fmla="*/ 150 h 184"/>
                  <a:gd name="T102" fmla="*/ 91 w 149"/>
                  <a:gd name="T103" fmla="*/ 113 h 184"/>
                  <a:gd name="T104" fmla="*/ 117 w 149"/>
                  <a:gd name="T105" fmla="*/ 105 h 184"/>
                  <a:gd name="T106" fmla="*/ 149 w 149"/>
                  <a:gd name="T107" fmla="*/ 95 h 184"/>
                  <a:gd name="T108" fmla="*/ 145 w 149"/>
                  <a:gd name="T109" fmla="*/ 7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9" h="184">
                    <a:moveTo>
                      <a:pt x="145" y="79"/>
                    </a:moveTo>
                    <a:lnTo>
                      <a:pt x="145" y="79"/>
                    </a:lnTo>
                    <a:lnTo>
                      <a:pt x="117" y="89"/>
                    </a:lnTo>
                    <a:lnTo>
                      <a:pt x="93" y="97"/>
                    </a:lnTo>
                    <a:lnTo>
                      <a:pt x="93" y="97"/>
                    </a:lnTo>
                    <a:lnTo>
                      <a:pt x="91" y="87"/>
                    </a:lnTo>
                    <a:lnTo>
                      <a:pt x="85" y="81"/>
                    </a:lnTo>
                    <a:lnTo>
                      <a:pt x="77" y="77"/>
                    </a:lnTo>
                    <a:lnTo>
                      <a:pt x="67" y="75"/>
                    </a:lnTo>
                    <a:lnTo>
                      <a:pt x="67" y="75"/>
                    </a:lnTo>
                    <a:lnTo>
                      <a:pt x="56" y="75"/>
                    </a:lnTo>
                    <a:lnTo>
                      <a:pt x="46" y="79"/>
                    </a:lnTo>
                    <a:lnTo>
                      <a:pt x="46" y="79"/>
                    </a:lnTo>
                    <a:lnTo>
                      <a:pt x="62" y="46"/>
                    </a:lnTo>
                    <a:lnTo>
                      <a:pt x="62" y="46"/>
                    </a:lnTo>
                    <a:lnTo>
                      <a:pt x="97" y="44"/>
                    </a:lnTo>
                    <a:lnTo>
                      <a:pt x="129" y="40"/>
                    </a:lnTo>
                    <a:lnTo>
                      <a:pt x="129" y="40"/>
                    </a:lnTo>
                    <a:lnTo>
                      <a:pt x="127" y="26"/>
                    </a:lnTo>
                    <a:lnTo>
                      <a:pt x="127" y="26"/>
                    </a:lnTo>
                    <a:lnTo>
                      <a:pt x="97" y="30"/>
                    </a:lnTo>
                    <a:lnTo>
                      <a:pt x="69" y="32"/>
                    </a:lnTo>
                    <a:lnTo>
                      <a:pt x="69" y="32"/>
                    </a:lnTo>
                    <a:lnTo>
                      <a:pt x="75" y="18"/>
                    </a:lnTo>
                    <a:lnTo>
                      <a:pt x="79" y="4"/>
                    </a:lnTo>
                    <a:lnTo>
                      <a:pt x="79" y="4"/>
                    </a:lnTo>
                    <a:lnTo>
                      <a:pt x="65" y="0"/>
                    </a:lnTo>
                    <a:lnTo>
                      <a:pt x="65" y="0"/>
                    </a:lnTo>
                    <a:lnTo>
                      <a:pt x="58" y="18"/>
                    </a:lnTo>
                    <a:lnTo>
                      <a:pt x="52" y="32"/>
                    </a:lnTo>
                    <a:lnTo>
                      <a:pt x="52" y="32"/>
                    </a:lnTo>
                    <a:lnTo>
                      <a:pt x="22" y="34"/>
                    </a:lnTo>
                    <a:lnTo>
                      <a:pt x="0" y="34"/>
                    </a:lnTo>
                    <a:lnTo>
                      <a:pt x="0" y="34"/>
                    </a:lnTo>
                    <a:lnTo>
                      <a:pt x="0" y="48"/>
                    </a:lnTo>
                    <a:lnTo>
                      <a:pt x="0" y="48"/>
                    </a:lnTo>
                    <a:lnTo>
                      <a:pt x="44" y="48"/>
                    </a:lnTo>
                    <a:lnTo>
                      <a:pt x="44" y="48"/>
                    </a:lnTo>
                    <a:lnTo>
                      <a:pt x="34" y="67"/>
                    </a:lnTo>
                    <a:lnTo>
                      <a:pt x="24" y="83"/>
                    </a:lnTo>
                    <a:lnTo>
                      <a:pt x="14" y="97"/>
                    </a:lnTo>
                    <a:lnTo>
                      <a:pt x="0" y="107"/>
                    </a:lnTo>
                    <a:lnTo>
                      <a:pt x="0" y="107"/>
                    </a:lnTo>
                    <a:lnTo>
                      <a:pt x="12" y="119"/>
                    </a:lnTo>
                    <a:lnTo>
                      <a:pt x="12" y="119"/>
                    </a:lnTo>
                    <a:lnTo>
                      <a:pt x="26" y="105"/>
                    </a:lnTo>
                    <a:lnTo>
                      <a:pt x="40" y="97"/>
                    </a:lnTo>
                    <a:lnTo>
                      <a:pt x="40" y="97"/>
                    </a:lnTo>
                    <a:lnTo>
                      <a:pt x="54" y="91"/>
                    </a:lnTo>
                    <a:lnTo>
                      <a:pt x="65" y="89"/>
                    </a:lnTo>
                    <a:lnTo>
                      <a:pt x="65" y="89"/>
                    </a:lnTo>
                    <a:lnTo>
                      <a:pt x="71" y="89"/>
                    </a:lnTo>
                    <a:lnTo>
                      <a:pt x="75" y="91"/>
                    </a:lnTo>
                    <a:lnTo>
                      <a:pt x="77" y="95"/>
                    </a:lnTo>
                    <a:lnTo>
                      <a:pt x="77" y="99"/>
                    </a:lnTo>
                    <a:lnTo>
                      <a:pt x="77" y="99"/>
                    </a:lnTo>
                    <a:lnTo>
                      <a:pt x="77" y="103"/>
                    </a:lnTo>
                    <a:lnTo>
                      <a:pt x="77" y="103"/>
                    </a:lnTo>
                    <a:lnTo>
                      <a:pt x="60" y="111"/>
                    </a:lnTo>
                    <a:lnTo>
                      <a:pt x="46" y="117"/>
                    </a:lnTo>
                    <a:lnTo>
                      <a:pt x="36" y="125"/>
                    </a:lnTo>
                    <a:lnTo>
                      <a:pt x="30" y="131"/>
                    </a:lnTo>
                    <a:lnTo>
                      <a:pt x="30" y="131"/>
                    </a:lnTo>
                    <a:lnTo>
                      <a:pt x="22" y="143"/>
                    </a:lnTo>
                    <a:lnTo>
                      <a:pt x="20" y="148"/>
                    </a:lnTo>
                    <a:lnTo>
                      <a:pt x="20" y="154"/>
                    </a:lnTo>
                    <a:lnTo>
                      <a:pt x="20" y="154"/>
                    </a:lnTo>
                    <a:lnTo>
                      <a:pt x="20" y="160"/>
                    </a:lnTo>
                    <a:lnTo>
                      <a:pt x="24" y="164"/>
                    </a:lnTo>
                    <a:lnTo>
                      <a:pt x="26" y="170"/>
                    </a:lnTo>
                    <a:lnTo>
                      <a:pt x="32" y="174"/>
                    </a:lnTo>
                    <a:lnTo>
                      <a:pt x="32" y="174"/>
                    </a:lnTo>
                    <a:lnTo>
                      <a:pt x="38" y="178"/>
                    </a:lnTo>
                    <a:lnTo>
                      <a:pt x="48" y="182"/>
                    </a:lnTo>
                    <a:lnTo>
                      <a:pt x="60" y="184"/>
                    </a:lnTo>
                    <a:lnTo>
                      <a:pt x="75" y="184"/>
                    </a:lnTo>
                    <a:lnTo>
                      <a:pt x="75" y="184"/>
                    </a:lnTo>
                    <a:lnTo>
                      <a:pt x="103" y="182"/>
                    </a:lnTo>
                    <a:lnTo>
                      <a:pt x="133" y="178"/>
                    </a:lnTo>
                    <a:lnTo>
                      <a:pt x="133" y="178"/>
                    </a:lnTo>
                    <a:lnTo>
                      <a:pt x="133" y="162"/>
                    </a:lnTo>
                    <a:lnTo>
                      <a:pt x="133" y="162"/>
                    </a:lnTo>
                    <a:lnTo>
                      <a:pt x="103" y="166"/>
                    </a:lnTo>
                    <a:lnTo>
                      <a:pt x="75" y="168"/>
                    </a:lnTo>
                    <a:lnTo>
                      <a:pt x="75" y="168"/>
                    </a:lnTo>
                    <a:lnTo>
                      <a:pt x="54" y="168"/>
                    </a:lnTo>
                    <a:lnTo>
                      <a:pt x="48" y="166"/>
                    </a:lnTo>
                    <a:lnTo>
                      <a:pt x="42" y="164"/>
                    </a:lnTo>
                    <a:lnTo>
                      <a:pt x="42" y="164"/>
                    </a:lnTo>
                    <a:lnTo>
                      <a:pt x="38" y="160"/>
                    </a:lnTo>
                    <a:lnTo>
                      <a:pt x="36" y="154"/>
                    </a:lnTo>
                    <a:lnTo>
                      <a:pt x="36" y="154"/>
                    </a:lnTo>
                    <a:lnTo>
                      <a:pt x="36" y="150"/>
                    </a:lnTo>
                    <a:lnTo>
                      <a:pt x="38" y="145"/>
                    </a:lnTo>
                    <a:lnTo>
                      <a:pt x="46" y="137"/>
                    </a:lnTo>
                    <a:lnTo>
                      <a:pt x="46" y="137"/>
                    </a:lnTo>
                    <a:lnTo>
                      <a:pt x="58" y="129"/>
                    </a:lnTo>
                    <a:lnTo>
                      <a:pt x="77" y="119"/>
                    </a:lnTo>
                    <a:lnTo>
                      <a:pt x="77" y="119"/>
                    </a:lnTo>
                    <a:lnTo>
                      <a:pt x="77" y="150"/>
                    </a:lnTo>
                    <a:lnTo>
                      <a:pt x="77" y="150"/>
                    </a:lnTo>
                    <a:lnTo>
                      <a:pt x="91" y="150"/>
                    </a:lnTo>
                    <a:lnTo>
                      <a:pt x="91" y="150"/>
                    </a:lnTo>
                    <a:lnTo>
                      <a:pt x="91" y="113"/>
                    </a:lnTo>
                    <a:lnTo>
                      <a:pt x="91" y="113"/>
                    </a:lnTo>
                    <a:lnTo>
                      <a:pt x="117" y="105"/>
                    </a:lnTo>
                    <a:lnTo>
                      <a:pt x="149" y="95"/>
                    </a:lnTo>
                    <a:lnTo>
                      <a:pt x="149" y="95"/>
                    </a:lnTo>
                    <a:lnTo>
                      <a:pt x="145" y="79"/>
                    </a:lnTo>
                    <a:lnTo>
                      <a:pt x="145"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34" name="Freeform 486">
                <a:extLst>
                  <a:ext uri="{FF2B5EF4-FFF2-40B4-BE49-F238E27FC236}">
                    <a16:creationId xmlns="" xmlns:a16="http://schemas.microsoft.com/office/drawing/2014/main" id="{C9C4D369-DF1A-442A-A3AD-211E6F666028}"/>
                  </a:ext>
                </a:extLst>
              </p:cNvPr>
              <p:cNvSpPr>
                <a:spLocks noEditPoints="1"/>
              </p:cNvSpPr>
              <p:nvPr/>
            </p:nvSpPr>
            <p:spPr bwMode="auto">
              <a:xfrm>
                <a:off x="7569" y="23887"/>
                <a:ext cx="196" cy="178"/>
              </a:xfrm>
              <a:custGeom>
                <a:avLst/>
                <a:gdLst>
                  <a:gd name="T0" fmla="*/ 22 w 196"/>
                  <a:gd name="T1" fmla="*/ 138 h 178"/>
                  <a:gd name="T2" fmla="*/ 22 w 196"/>
                  <a:gd name="T3" fmla="*/ 138 h 178"/>
                  <a:gd name="T4" fmla="*/ 38 w 196"/>
                  <a:gd name="T5" fmla="*/ 138 h 178"/>
                  <a:gd name="T6" fmla="*/ 38 w 196"/>
                  <a:gd name="T7" fmla="*/ 138 h 178"/>
                  <a:gd name="T8" fmla="*/ 38 w 196"/>
                  <a:gd name="T9" fmla="*/ 123 h 178"/>
                  <a:gd name="T10" fmla="*/ 38 w 196"/>
                  <a:gd name="T11" fmla="*/ 123 h 178"/>
                  <a:gd name="T12" fmla="*/ 109 w 196"/>
                  <a:gd name="T13" fmla="*/ 123 h 178"/>
                  <a:gd name="T14" fmla="*/ 109 w 196"/>
                  <a:gd name="T15" fmla="*/ 123 h 178"/>
                  <a:gd name="T16" fmla="*/ 109 w 196"/>
                  <a:gd name="T17" fmla="*/ 45 h 178"/>
                  <a:gd name="T18" fmla="*/ 109 w 196"/>
                  <a:gd name="T19" fmla="*/ 45 h 178"/>
                  <a:gd name="T20" fmla="*/ 22 w 196"/>
                  <a:gd name="T21" fmla="*/ 45 h 178"/>
                  <a:gd name="T22" fmla="*/ 22 w 196"/>
                  <a:gd name="T23" fmla="*/ 45 h 178"/>
                  <a:gd name="T24" fmla="*/ 22 w 196"/>
                  <a:gd name="T25" fmla="*/ 138 h 178"/>
                  <a:gd name="T26" fmla="*/ 22 w 196"/>
                  <a:gd name="T27" fmla="*/ 138 h 178"/>
                  <a:gd name="T28" fmla="*/ 0 w 196"/>
                  <a:gd name="T29" fmla="*/ 14 h 178"/>
                  <a:gd name="T30" fmla="*/ 0 w 196"/>
                  <a:gd name="T31" fmla="*/ 14 h 178"/>
                  <a:gd name="T32" fmla="*/ 145 w 196"/>
                  <a:gd name="T33" fmla="*/ 14 h 178"/>
                  <a:gd name="T34" fmla="*/ 145 w 196"/>
                  <a:gd name="T35" fmla="*/ 14 h 178"/>
                  <a:gd name="T36" fmla="*/ 145 w 196"/>
                  <a:gd name="T37" fmla="*/ 146 h 178"/>
                  <a:gd name="T38" fmla="*/ 145 w 196"/>
                  <a:gd name="T39" fmla="*/ 146 h 178"/>
                  <a:gd name="T40" fmla="*/ 145 w 196"/>
                  <a:gd name="T41" fmla="*/ 152 h 178"/>
                  <a:gd name="T42" fmla="*/ 141 w 196"/>
                  <a:gd name="T43" fmla="*/ 158 h 178"/>
                  <a:gd name="T44" fmla="*/ 137 w 196"/>
                  <a:gd name="T45" fmla="*/ 160 h 178"/>
                  <a:gd name="T46" fmla="*/ 131 w 196"/>
                  <a:gd name="T47" fmla="*/ 162 h 178"/>
                  <a:gd name="T48" fmla="*/ 131 w 196"/>
                  <a:gd name="T49" fmla="*/ 162 h 178"/>
                  <a:gd name="T50" fmla="*/ 117 w 196"/>
                  <a:gd name="T51" fmla="*/ 162 h 178"/>
                  <a:gd name="T52" fmla="*/ 97 w 196"/>
                  <a:gd name="T53" fmla="*/ 160 h 178"/>
                  <a:gd name="T54" fmla="*/ 97 w 196"/>
                  <a:gd name="T55" fmla="*/ 160 h 178"/>
                  <a:gd name="T56" fmla="*/ 101 w 196"/>
                  <a:gd name="T57" fmla="*/ 178 h 178"/>
                  <a:gd name="T58" fmla="*/ 101 w 196"/>
                  <a:gd name="T59" fmla="*/ 178 h 178"/>
                  <a:gd name="T60" fmla="*/ 137 w 196"/>
                  <a:gd name="T61" fmla="*/ 178 h 178"/>
                  <a:gd name="T62" fmla="*/ 137 w 196"/>
                  <a:gd name="T63" fmla="*/ 178 h 178"/>
                  <a:gd name="T64" fmla="*/ 147 w 196"/>
                  <a:gd name="T65" fmla="*/ 176 h 178"/>
                  <a:gd name="T66" fmla="*/ 155 w 196"/>
                  <a:gd name="T67" fmla="*/ 170 h 178"/>
                  <a:gd name="T68" fmla="*/ 159 w 196"/>
                  <a:gd name="T69" fmla="*/ 162 h 178"/>
                  <a:gd name="T70" fmla="*/ 161 w 196"/>
                  <a:gd name="T71" fmla="*/ 150 h 178"/>
                  <a:gd name="T72" fmla="*/ 161 w 196"/>
                  <a:gd name="T73" fmla="*/ 150 h 178"/>
                  <a:gd name="T74" fmla="*/ 161 w 196"/>
                  <a:gd name="T75" fmla="*/ 14 h 178"/>
                  <a:gd name="T76" fmla="*/ 161 w 196"/>
                  <a:gd name="T77" fmla="*/ 14 h 178"/>
                  <a:gd name="T78" fmla="*/ 196 w 196"/>
                  <a:gd name="T79" fmla="*/ 14 h 178"/>
                  <a:gd name="T80" fmla="*/ 196 w 196"/>
                  <a:gd name="T81" fmla="*/ 14 h 178"/>
                  <a:gd name="T82" fmla="*/ 196 w 196"/>
                  <a:gd name="T83" fmla="*/ 0 h 178"/>
                  <a:gd name="T84" fmla="*/ 196 w 196"/>
                  <a:gd name="T85" fmla="*/ 0 h 178"/>
                  <a:gd name="T86" fmla="*/ 0 w 196"/>
                  <a:gd name="T87" fmla="*/ 0 h 178"/>
                  <a:gd name="T88" fmla="*/ 0 w 196"/>
                  <a:gd name="T89" fmla="*/ 0 h 178"/>
                  <a:gd name="T90" fmla="*/ 0 w 196"/>
                  <a:gd name="T91" fmla="*/ 14 h 178"/>
                  <a:gd name="T92" fmla="*/ 0 w 196"/>
                  <a:gd name="T93" fmla="*/ 14 h 178"/>
                  <a:gd name="T94" fmla="*/ 93 w 196"/>
                  <a:gd name="T95" fmla="*/ 109 h 178"/>
                  <a:gd name="T96" fmla="*/ 93 w 196"/>
                  <a:gd name="T97" fmla="*/ 109 h 178"/>
                  <a:gd name="T98" fmla="*/ 38 w 196"/>
                  <a:gd name="T99" fmla="*/ 109 h 178"/>
                  <a:gd name="T100" fmla="*/ 38 w 196"/>
                  <a:gd name="T101" fmla="*/ 109 h 178"/>
                  <a:gd name="T102" fmla="*/ 38 w 196"/>
                  <a:gd name="T103" fmla="*/ 59 h 178"/>
                  <a:gd name="T104" fmla="*/ 38 w 196"/>
                  <a:gd name="T105" fmla="*/ 59 h 178"/>
                  <a:gd name="T106" fmla="*/ 93 w 196"/>
                  <a:gd name="T107" fmla="*/ 59 h 178"/>
                  <a:gd name="T108" fmla="*/ 93 w 196"/>
                  <a:gd name="T109" fmla="*/ 59 h 178"/>
                  <a:gd name="T110" fmla="*/ 93 w 196"/>
                  <a:gd name="T111" fmla="*/ 109 h 178"/>
                  <a:gd name="T112" fmla="*/ 93 w 196"/>
                  <a:gd name="T113" fmla="*/ 109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6" h="178">
                    <a:moveTo>
                      <a:pt x="22" y="138"/>
                    </a:moveTo>
                    <a:lnTo>
                      <a:pt x="22" y="138"/>
                    </a:lnTo>
                    <a:lnTo>
                      <a:pt x="38" y="138"/>
                    </a:lnTo>
                    <a:lnTo>
                      <a:pt x="38" y="138"/>
                    </a:lnTo>
                    <a:lnTo>
                      <a:pt x="38" y="123"/>
                    </a:lnTo>
                    <a:lnTo>
                      <a:pt x="38" y="123"/>
                    </a:lnTo>
                    <a:lnTo>
                      <a:pt x="109" y="123"/>
                    </a:lnTo>
                    <a:lnTo>
                      <a:pt x="109" y="123"/>
                    </a:lnTo>
                    <a:lnTo>
                      <a:pt x="109" y="45"/>
                    </a:lnTo>
                    <a:lnTo>
                      <a:pt x="109" y="45"/>
                    </a:lnTo>
                    <a:lnTo>
                      <a:pt x="22" y="45"/>
                    </a:lnTo>
                    <a:lnTo>
                      <a:pt x="22" y="45"/>
                    </a:lnTo>
                    <a:lnTo>
                      <a:pt x="22" y="138"/>
                    </a:lnTo>
                    <a:lnTo>
                      <a:pt x="22" y="138"/>
                    </a:lnTo>
                    <a:close/>
                    <a:moveTo>
                      <a:pt x="0" y="14"/>
                    </a:moveTo>
                    <a:lnTo>
                      <a:pt x="0" y="14"/>
                    </a:lnTo>
                    <a:lnTo>
                      <a:pt x="145" y="14"/>
                    </a:lnTo>
                    <a:lnTo>
                      <a:pt x="145" y="14"/>
                    </a:lnTo>
                    <a:lnTo>
                      <a:pt x="145" y="146"/>
                    </a:lnTo>
                    <a:lnTo>
                      <a:pt x="145" y="146"/>
                    </a:lnTo>
                    <a:lnTo>
                      <a:pt x="145" y="152"/>
                    </a:lnTo>
                    <a:lnTo>
                      <a:pt x="141" y="158"/>
                    </a:lnTo>
                    <a:lnTo>
                      <a:pt x="137" y="160"/>
                    </a:lnTo>
                    <a:lnTo>
                      <a:pt x="131" y="162"/>
                    </a:lnTo>
                    <a:lnTo>
                      <a:pt x="131" y="162"/>
                    </a:lnTo>
                    <a:lnTo>
                      <a:pt x="117" y="162"/>
                    </a:lnTo>
                    <a:lnTo>
                      <a:pt x="97" y="160"/>
                    </a:lnTo>
                    <a:lnTo>
                      <a:pt x="97" y="160"/>
                    </a:lnTo>
                    <a:lnTo>
                      <a:pt x="101" y="178"/>
                    </a:lnTo>
                    <a:lnTo>
                      <a:pt x="101" y="178"/>
                    </a:lnTo>
                    <a:lnTo>
                      <a:pt x="137" y="178"/>
                    </a:lnTo>
                    <a:lnTo>
                      <a:pt x="137" y="178"/>
                    </a:lnTo>
                    <a:lnTo>
                      <a:pt x="147" y="176"/>
                    </a:lnTo>
                    <a:lnTo>
                      <a:pt x="155" y="170"/>
                    </a:lnTo>
                    <a:lnTo>
                      <a:pt x="159" y="162"/>
                    </a:lnTo>
                    <a:lnTo>
                      <a:pt x="161" y="150"/>
                    </a:lnTo>
                    <a:lnTo>
                      <a:pt x="161" y="150"/>
                    </a:lnTo>
                    <a:lnTo>
                      <a:pt x="161" y="14"/>
                    </a:lnTo>
                    <a:lnTo>
                      <a:pt x="161" y="14"/>
                    </a:lnTo>
                    <a:lnTo>
                      <a:pt x="196" y="14"/>
                    </a:lnTo>
                    <a:lnTo>
                      <a:pt x="196" y="14"/>
                    </a:lnTo>
                    <a:lnTo>
                      <a:pt x="196" y="0"/>
                    </a:lnTo>
                    <a:lnTo>
                      <a:pt x="196" y="0"/>
                    </a:lnTo>
                    <a:lnTo>
                      <a:pt x="0" y="0"/>
                    </a:lnTo>
                    <a:lnTo>
                      <a:pt x="0" y="0"/>
                    </a:lnTo>
                    <a:lnTo>
                      <a:pt x="0" y="14"/>
                    </a:lnTo>
                    <a:lnTo>
                      <a:pt x="0" y="14"/>
                    </a:lnTo>
                    <a:close/>
                    <a:moveTo>
                      <a:pt x="93" y="109"/>
                    </a:moveTo>
                    <a:lnTo>
                      <a:pt x="93" y="109"/>
                    </a:lnTo>
                    <a:lnTo>
                      <a:pt x="38" y="109"/>
                    </a:lnTo>
                    <a:lnTo>
                      <a:pt x="38" y="109"/>
                    </a:lnTo>
                    <a:lnTo>
                      <a:pt x="38" y="59"/>
                    </a:lnTo>
                    <a:lnTo>
                      <a:pt x="38" y="59"/>
                    </a:lnTo>
                    <a:lnTo>
                      <a:pt x="93" y="59"/>
                    </a:lnTo>
                    <a:lnTo>
                      <a:pt x="93" y="59"/>
                    </a:lnTo>
                    <a:lnTo>
                      <a:pt x="93" y="109"/>
                    </a:lnTo>
                    <a:lnTo>
                      <a:pt x="93" y="10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35" name="Freeform 487">
                <a:extLst>
                  <a:ext uri="{FF2B5EF4-FFF2-40B4-BE49-F238E27FC236}">
                    <a16:creationId xmlns="" xmlns:a16="http://schemas.microsoft.com/office/drawing/2014/main" id="{84C994FB-6428-4A92-AFCE-AF310ED05750}"/>
                  </a:ext>
                </a:extLst>
              </p:cNvPr>
              <p:cNvSpPr>
                <a:spLocks noEditPoints="1"/>
              </p:cNvSpPr>
              <p:nvPr/>
            </p:nvSpPr>
            <p:spPr bwMode="auto">
              <a:xfrm>
                <a:off x="7771" y="23871"/>
                <a:ext cx="196" cy="198"/>
              </a:xfrm>
              <a:custGeom>
                <a:avLst/>
                <a:gdLst>
                  <a:gd name="T0" fmla="*/ 93 w 196"/>
                  <a:gd name="T1" fmla="*/ 129 h 198"/>
                  <a:gd name="T2" fmla="*/ 93 w 196"/>
                  <a:gd name="T3" fmla="*/ 121 h 198"/>
                  <a:gd name="T4" fmla="*/ 105 w 196"/>
                  <a:gd name="T5" fmla="*/ 131 h 198"/>
                  <a:gd name="T6" fmla="*/ 93 w 196"/>
                  <a:gd name="T7" fmla="*/ 160 h 198"/>
                  <a:gd name="T8" fmla="*/ 67 w 196"/>
                  <a:gd name="T9" fmla="*/ 180 h 198"/>
                  <a:gd name="T10" fmla="*/ 60 w 196"/>
                  <a:gd name="T11" fmla="*/ 192 h 198"/>
                  <a:gd name="T12" fmla="*/ 77 w 196"/>
                  <a:gd name="T13" fmla="*/ 192 h 198"/>
                  <a:gd name="T14" fmla="*/ 105 w 196"/>
                  <a:gd name="T15" fmla="*/ 166 h 198"/>
                  <a:gd name="T16" fmla="*/ 119 w 196"/>
                  <a:gd name="T17" fmla="*/ 133 h 198"/>
                  <a:gd name="T18" fmla="*/ 137 w 196"/>
                  <a:gd name="T19" fmla="*/ 121 h 198"/>
                  <a:gd name="T20" fmla="*/ 137 w 196"/>
                  <a:gd name="T21" fmla="*/ 174 h 198"/>
                  <a:gd name="T22" fmla="*/ 147 w 196"/>
                  <a:gd name="T23" fmla="*/ 190 h 198"/>
                  <a:gd name="T24" fmla="*/ 170 w 196"/>
                  <a:gd name="T25" fmla="*/ 192 h 198"/>
                  <a:gd name="T26" fmla="*/ 186 w 196"/>
                  <a:gd name="T27" fmla="*/ 188 h 198"/>
                  <a:gd name="T28" fmla="*/ 192 w 196"/>
                  <a:gd name="T29" fmla="*/ 176 h 198"/>
                  <a:gd name="T30" fmla="*/ 182 w 196"/>
                  <a:gd name="T31" fmla="*/ 149 h 198"/>
                  <a:gd name="T32" fmla="*/ 180 w 196"/>
                  <a:gd name="T33" fmla="*/ 170 h 198"/>
                  <a:gd name="T34" fmla="*/ 178 w 196"/>
                  <a:gd name="T35" fmla="*/ 176 h 198"/>
                  <a:gd name="T36" fmla="*/ 168 w 196"/>
                  <a:gd name="T37" fmla="*/ 178 h 198"/>
                  <a:gd name="T38" fmla="*/ 153 w 196"/>
                  <a:gd name="T39" fmla="*/ 176 h 198"/>
                  <a:gd name="T40" fmla="*/ 151 w 196"/>
                  <a:gd name="T41" fmla="*/ 172 h 198"/>
                  <a:gd name="T42" fmla="*/ 166 w 196"/>
                  <a:gd name="T43" fmla="*/ 121 h 198"/>
                  <a:gd name="T44" fmla="*/ 166 w 196"/>
                  <a:gd name="T45" fmla="*/ 129 h 198"/>
                  <a:gd name="T46" fmla="*/ 180 w 196"/>
                  <a:gd name="T47" fmla="*/ 10 h 198"/>
                  <a:gd name="T48" fmla="*/ 77 w 196"/>
                  <a:gd name="T49" fmla="*/ 10 h 198"/>
                  <a:gd name="T50" fmla="*/ 44 w 196"/>
                  <a:gd name="T51" fmla="*/ 57 h 198"/>
                  <a:gd name="T52" fmla="*/ 26 w 196"/>
                  <a:gd name="T53" fmla="*/ 87 h 198"/>
                  <a:gd name="T54" fmla="*/ 0 w 196"/>
                  <a:gd name="T55" fmla="*/ 115 h 198"/>
                  <a:gd name="T56" fmla="*/ 4 w 196"/>
                  <a:gd name="T57" fmla="*/ 131 h 198"/>
                  <a:gd name="T58" fmla="*/ 26 w 196"/>
                  <a:gd name="T59" fmla="*/ 109 h 198"/>
                  <a:gd name="T60" fmla="*/ 42 w 196"/>
                  <a:gd name="T61" fmla="*/ 196 h 198"/>
                  <a:gd name="T62" fmla="*/ 42 w 196"/>
                  <a:gd name="T63" fmla="*/ 105 h 198"/>
                  <a:gd name="T64" fmla="*/ 77 w 196"/>
                  <a:gd name="T65" fmla="*/ 119 h 198"/>
                  <a:gd name="T66" fmla="*/ 50 w 196"/>
                  <a:gd name="T67" fmla="*/ 93 h 198"/>
                  <a:gd name="T68" fmla="*/ 42 w 196"/>
                  <a:gd name="T69" fmla="*/ 101 h 198"/>
                  <a:gd name="T70" fmla="*/ 52 w 196"/>
                  <a:gd name="T71" fmla="*/ 73 h 198"/>
                  <a:gd name="T72" fmla="*/ 62 w 196"/>
                  <a:gd name="T73" fmla="*/ 42 h 198"/>
                  <a:gd name="T74" fmla="*/ 0 w 196"/>
                  <a:gd name="T75" fmla="*/ 42 h 198"/>
                  <a:gd name="T76" fmla="*/ 44 w 196"/>
                  <a:gd name="T77" fmla="*/ 57 h 198"/>
                  <a:gd name="T78" fmla="*/ 166 w 196"/>
                  <a:gd name="T79" fmla="*/ 44 h 198"/>
                  <a:gd name="T80" fmla="*/ 93 w 196"/>
                  <a:gd name="T81" fmla="*/ 22 h 198"/>
                  <a:gd name="T82" fmla="*/ 166 w 196"/>
                  <a:gd name="T83" fmla="*/ 22 h 198"/>
                  <a:gd name="T84" fmla="*/ 93 w 196"/>
                  <a:gd name="T85" fmla="*/ 57 h 198"/>
                  <a:gd name="T86" fmla="*/ 166 w 196"/>
                  <a:gd name="T87" fmla="*/ 57 h 198"/>
                  <a:gd name="T88" fmla="*/ 93 w 196"/>
                  <a:gd name="T89" fmla="*/ 77 h 198"/>
                  <a:gd name="T90" fmla="*/ 93 w 196"/>
                  <a:gd name="T91" fmla="*/ 57 h 198"/>
                  <a:gd name="T92" fmla="*/ 166 w 196"/>
                  <a:gd name="T93" fmla="*/ 89 h 198"/>
                  <a:gd name="T94" fmla="*/ 166 w 196"/>
                  <a:gd name="T95" fmla="*/ 109 h 198"/>
                  <a:gd name="T96" fmla="*/ 93 w 196"/>
                  <a:gd name="T97" fmla="*/ 89 h 198"/>
                  <a:gd name="T98" fmla="*/ 34 w 196"/>
                  <a:gd name="T99" fmla="*/ 36 h 198"/>
                  <a:gd name="T100" fmla="*/ 40 w 196"/>
                  <a:gd name="T101" fmla="*/ 14 h 198"/>
                  <a:gd name="T102" fmla="*/ 20 w 196"/>
                  <a:gd name="T103" fmla="*/ 8 h 198"/>
                  <a:gd name="T104" fmla="*/ 34 w 196"/>
                  <a:gd name="T105" fmla="*/ 3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6" h="198">
                    <a:moveTo>
                      <a:pt x="77" y="129"/>
                    </a:moveTo>
                    <a:lnTo>
                      <a:pt x="77" y="129"/>
                    </a:lnTo>
                    <a:lnTo>
                      <a:pt x="93" y="129"/>
                    </a:lnTo>
                    <a:lnTo>
                      <a:pt x="93" y="129"/>
                    </a:lnTo>
                    <a:lnTo>
                      <a:pt x="93" y="121"/>
                    </a:lnTo>
                    <a:lnTo>
                      <a:pt x="93" y="121"/>
                    </a:lnTo>
                    <a:lnTo>
                      <a:pt x="105" y="121"/>
                    </a:lnTo>
                    <a:lnTo>
                      <a:pt x="105" y="121"/>
                    </a:lnTo>
                    <a:lnTo>
                      <a:pt x="105" y="131"/>
                    </a:lnTo>
                    <a:lnTo>
                      <a:pt x="101" y="141"/>
                    </a:lnTo>
                    <a:lnTo>
                      <a:pt x="97" y="149"/>
                    </a:lnTo>
                    <a:lnTo>
                      <a:pt x="93" y="160"/>
                    </a:lnTo>
                    <a:lnTo>
                      <a:pt x="85" y="166"/>
                    </a:lnTo>
                    <a:lnTo>
                      <a:pt x="77" y="174"/>
                    </a:lnTo>
                    <a:lnTo>
                      <a:pt x="67" y="180"/>
                    </a:lnTo>
                    <a:lnTo>
                      <a:pt x="54" y="184"/>
                    </a:lnTo>
                    <a:lnTo>
                      <a:pt x="54" y="184"/>
                    </a:lnTo>
                    <a:lnTo>
                      <a:pt x="60" y="192"/>
                    </a:lnTo>
                    <a:lnTo>
                      <a:pt x="65" y="198"/>
                    </a:lnTo>
                    <a:lnTo>
                      <a:pt x="65" y="198"/>
                    </a:lnTo>
                    <a:lnTo>
                      <a:pt x="77" y="192"/>
                    </a:lnTo>
                    <a:lnTo>
                      <a:pt x="89" y="184"/>
                    </a:lnTo>
                    <a:lnTo>
                      <a:pt x="97" y="176"/>
                    </a:lnTo>
                    <a:lnTo>
                      <a:pt x="105" y="166"/>
                    </a:lnTo>
                    <a:lnTo>
                      <a:pt x="111" y="156"/>
                    </a:lnTo>
                    <a:lnTo>
                      <a:pt x="115" y="145"/>
                    </a:lnTo>
                    <a:lnTo>
                      <a:pt x="119" y="133"/>
                    </a:lnTo>
                    <a:lnTo>
                      <a:pt x="119" y="121"/>
                    </a:lnTo>
                    <a:lnTo>
                      <a:pt x="119" y="121"/>
                    </a:lnTo>
                    <a:lnTo>
                      <a:pt x="137" y="121"/>
                    </a:lnTo>
                    <a:lnTo>
                      <a:pt x="137" y="121"/>
                    </a:lnTo>
                    <a:lnTo>
                      <a:pt x="137" y="174"/>
                    </a:lnTo>
                    <a:lnTo>
                      <a:pt x="137" y="174"/>
                    </a:lnTo>
                    <a:lnTo>
                      <a:pt x="139" y="182"/>
                    </a:lnTo>
                    <a:lnTo>
                      <a:pt x="141" y="188"/>
                    </a:lnTo>
                    <a:lnTo>
                      <a:pt x="147" y="190"/>
                    </a:lnTo>
                    <a:lnTo>
                      <a:pt x="155" y="192"/>
                    </a:lnTo>
                    <a:lnTo>
                      <a:pt x="155" y="192"/>
                    </a:lnTo>
                    <a:lnTo>
                      <a:pt x="170" y="192"/>
                    </a:lnTo>
                    <a:lnTo>
                      <a:pt x="170" y="192"/>
                    </a:lnTo>
                    <a:lnTo>
                      <a:pt x="180" y="190"/>
                    </a:lnTo>
                    <a:lnTo>
                      <a:pt x="186" y="188"/>
                    </a:lnTo>
                    <a:lnTo>
                      <a:pt x="190" y="182"/>
                    </a:lnTo>
                    <a:lnTo>
                      <a:pt x="192" y="176"/>
                    </a:lnTo>
                    <a:lnTo>
                      <a:pt x="192" y="176"/>
                    </a:lnTo>
                    <a:lnTo>
                      <a:pt x="196" y="156"/>
                    </a:lnTo>
                    <a:lnTo>
                      <a:pt x="196" y="156"/>
                    </a:lnTo>
                    <a:lnTo>
                      <a:pt x="182" y="149"/>
                    </a:lnTo>
                    <a:lnTo>
                      <a:pt x="182" y="149"/>
                    </a:lnTo>
                    <a:lnTo>
                      <a:pt x="182" y="162"/>
                    </a:lnTo>
                    <a:lnTo>
                      <a:pt x="180" y="170"/>
                    </a:lnTo>
                    <a:lnTo>
                      <a:pt x="180" y="170"/>
                    </a:lnTo>
                    <a:lnTo>
                      <a:pt x="180" y="174"/>
                    </a:lnTo>
                    <a:lnTo>
                      <a:pt x="178" y="176"/>
                    </a:lnTo>
                    <a:lnTo>
                      <a:pt x="174" y="178"/>
                    </a:lnTo>
                    <a:lnTo>
                      <a:pt x="168" y="178"/>
                    </a:lnTo>
                    <a:lnTo>
                      <a:pt x="168" y="178"/>
                    </a:lnTo>
                    <a:lnTo>
                      <a:pt x="160" y="178"/>
                    </a:lnTo>
                    <a:lnTo>
                      <a:pt x="160" y="178"/>
                    </a:lnTo>
                    <a:lnTo>
                      <a:pt x="153" y="176"/>
                    </a:lnTo>
                    <a:lnTo>
                      <a:pt x="151" y="174"/>
                    </a:lnTo>
                    <a:lnTo>
                      <a:pt x="151" y="172"/>
                    </a:lnTo>
                    <a:lnTo>
                      <a:pt x="151" y="172"/>
                    </a:lnTo>
                    <a:lnTo>
                      <a:pt x="151" y="121"/>
                    </a:lnTo>
                    <a:lnTo>
                      <a:pt x="151" y="121"/>
                    </a:lnTo>
                    <a:lnTo>
                      <a:pt x="166" y="121"/>
                    </a:lnTo>
                    <a:lnTo>
                      <a:pt x="166" y="121"/>
                    </a:lnTo>
                    <a:lnTo>
                      <a:pt x="166" y="129"/>
                    </a:lnTo>
                    <a:lnTo>
                      <a:pt x="166" y="129"/>
                    </a:lnTo>
                    <a:lnTo>
                      <a:pt x="180" y="129"/>
                    </a:lnTo>
                    <a:lnTo>
                      <a:pt x="180" y="129"/>
                    </a:lnTo>
                    <a:lnTo>
                      <a:pt x="180" y="10"/>
                    </a:lnTo>
                    <a:lnTo>
                      <a:pt x="180" y="10"/>
                    </a:lnTo>
                    <a:lnTo>
                      <a:pt x="77" y="10"/>
                    </a:lnTo>
                    <a:lnTo>
                      <a:pt x="77" y="10"/>
                    </a:lnTo>
                    <a:lnTo>
                      <a:pt x="77" y="129"/>
                    </a:lnTo>
                    <a:lnTo>
                      <a:pt x="77" y="129"/>
                    </a:lnTo>
                    <a:close/>
                    <a:moveTo>
                      <a:pt x="44" y="57"/>
                    </a:moveTo>
                    <a:lnTo>
                      <a:pt x="44" y="57"/>
                    </a:lnTo>
                    <a:lnTo>
                      <a:pt x="36" y="73"/>
                    </a:lnTo>
                    <a:lnTo>
                      <a:pt x="26" y="87"/>
                    </a:lnTo>
                    <a:lnTo>
                      <a:pt x="14" y="101"/>
                    </a:lnTo>
                    <a:lnTo>
                      <a:pt x="0" y="115"/>
                    </a:lnTo>
                    <a:lnTo>
                      <a:pt x="0" y="115"/>
                    </a:lnTo>
                    <a:lnTo>
                      <a:pt x="2" y="123"/>
                    </a:lnTo>
                    <a:lnTo>
                      <a:pt x="4" y="131"/>
                    </a:lnTo>
                    <a:lnTo>
                      <a:pt x="4" y="131"/>
                    </a:lnTo>
                    <a:lnTo>
                      <a:pt x="16" y="121"/>
                    </a:lnTo>
                    <a:lnTo>
                      <a:pt x="26" y="109"/>
                    </a:lnTo>
                    <a:lnTo>
                      <a:pt x="26" y="109"/>
                    </a:lnTo>
                    <a:lnTo>
                      <a:pt x="26" y="196"/>
                    </a:lnTo>
                    <a:lnTo>
                      <a:pt x="26" y="196"/>
                    </a:lnTo>
                    <a:lnTo>
                      <a:pt x="42" y="196"/>
                    </a:lnTo>
                    <a:lnTo>
                      <a:pt x="42" y="196"/>
                    </a:lnTo>
                    <a:lnTo>
                      <a:pt x="42" y="105"/>
                    </a:lnTo>
                    <a:lnTo>
                      <a:pt x="42" y="105"/>
                    </a:lnTo>
                    <a:lnTo>
                      <a:pt x="65" y="129"/>
                    </a:lnTo>
                    <a:lnTo>
                      <a:pt x="65" y="129"/>
                    </a:lnTo>
                    <a:lnTo>
                      <a:pt x="77" y="119"/>
                    </a:lnTo>
                    <a:lnTo>
                      <a:pt x="77" y="119"/>
                    </a:lnTo>
                    <a:lnTo>
                      <a:pt x="65" y="105"/>
                    </a:lnTo>
                    <a:lnTo>
                      <a:pt x="50" y="93"/>
                    </a:lnTo>
                    <a:lnTo>
                      <a:pt x="50" y="93"/>
                    </a:lnTo>
                    <a:lnTo>
                      <a:pt x="42" y="101"/>
                    </a:lnTo>
                    <a:lnTo>
                      <a:pt x="42" y="101"/>
                    </a:lnTo>
                    <a:lnTo>
                      <a:pt x="42" y="89"/>
                    </a:lnTo>
                    <a:lnTo>
                      <a:pt x="42" y="89"/>
                    </a:lnTo>
                    <a:lnTo>
                      <a:pt x="52" y="73"/>
                    </a:lnTo>
                    <a:lnTo>
                      <a:pt x="62" y="57"/>
                    </a:lnTo>
                    <a:lnTo>
                      <a:pt x="62" y="57"/>
                    </a:lnTo>
                    <a:lnTo>
                      <a:pt x="62" y="42"/>
                    </a:lnTo>
                    <a:lnTo>
                      <a:pt x="62" y="42"/>
                    </a:lnTo>
                    <a:lnTo>
                      <a:pt x="0" y="42"/>
                    </a:lnTo>
                    <a:lnTo>
                      <a:pt x="0" y="42"/>
                    </a:lnTo>
                    <a:lnTo>
                      <a:pt x="0" y="57"/>
                    </a:lnTo>
                    <a:lnTo>
                      <a:pt x="0" y="57"/>
                    </a:lnTo>
                    <a:lnTo>
                      <a:pt x="44" y="57"/>
                    </a:lnTo>
                    <a:lnTo>
                      <a:pt x="44" y="57"/>
                    </a:lnTo>
                    <a:close/>
                    <a:moveTo>
                      <a:pt x="166" y="44"/>
                    </a:moveTo>
                    <a:lnTo>
                      <a:pt x="166" y="44"/>
                    </a:lnTo>
                    <a:lnTo>
                      <a:pt x="93" y="44"/>
                    </a:lnTo>
                    <a:lnTo>
                      <a:pt x="93" y="44"/>
                    </a:lnTo>
                    <a:lnTo>
                      <a:pt x="93" y="22"/>
                    </a:lnTo>
                    <a:lnTo>
                      <a:pt x="93" y="22"/>
                    </a:lnTo>
                    <a:lnTo>
                      <a:pt x="166" y="22"/>
                    </a:lnTo>
                    <a:lnTo>
                      <a:pt x="166" y="22"/>
                    </a:lnTo>
                    <a:lnTo>
                      <a:pt x="166" y="44"/>
                    </a:lnTo>
                    <a:lnTo>
                      <a:pt x="166" y="44"/>
                    </a:lnTo>
                    <a:close/>
                    <a:moveTo>
                      <a:pt x="93" y="57"/>
                    </a:moveTo>
                    <a:lnTo>
                      <a:pt x="93" y="57"/>
                    </a:lnTo>
                    <a:lnTo>
                      <a:pt x="166" y="57"/>
                    </a:lnTo>
                    <a:lnTo>
                      <a:pt x="166" y="57"/>
                    </a:lnTo>
                    <a:lnTo>
                      <a:pt x="166" y="77"/>
                    </a:lnTo>
                    <a:lnTo>
                      <a:pt x="166" y="77"/>
                    </a:lnTo>
                    <a:lnTo>
                      <a:pt x="93" y="77"/>
                    </a:lnTo>
                    <a:lnTo>
                      <a:pt x="93" y="77"/>
                    </a:lnTo>
                    <a:lnTo>
                      <a:pt x="93" y="57"/>
                    </a:lnTo>
                    <a:lnTo>
                      <a:pt x="93" y="57"/>
                    </a:lnTo>
                    <a:close/>
                    <a:moveTo>
                      <a:pt x="93" y="89"/>
                    </a:moveTo>
                    <a:lnTo>
                      <a:pt x="93" y="89"/>
                    </a:lnTo>
                    <a:lnTo>
                      <a:pt x="166" y="89"/>
                    </a:lnTo>
                    <a:lnTo>
                      <a:pt x="166" y="89"/>
                    </a:lnTo>
                    <a:lnTo>
                      <a:pt x="166" y="109"/>
                    </a:lnTo>
                    <a:lnTo>
                      <a:pt x="166" y="109"/>
                    </a:lnTo>
                    <a:lnTo>
                      <a:pt x="93" y="109"/>
                    </a:lnTo>
                    <a:lnTo>
                      <a:pt x="93" y="109"/>
                    </a:lnTo>
                    <a:lnTo>
                      <a:pt x="93" y="89"/>
                    </a:lnTo>
                    <a:lnTo>
                      <a:pt x="93" y="89"/>
                    </a:lnTo>
                    <a:close/>
                    <a:moveTo>
                      <a:pt x="34" y="36"/>
                    </a:moveTo>
                    <a:lnTo>
                      <a:pt x="34" y="36"/>
                    </a:lnTo>
                    <a:lnTo>
                      <a:pt x="48" y="28"/>
                    </a:lnTo>
                    <a:lnTo>
                      <a:pt x="48" y="28"/>
                    </a:lnTo>
                    <a:lnTo>
                      <a:pt x="40" y="14"/>
                    </a:lnTo>
                    <a:lnTo>
                      <a:pt x="32" y="0"/>
                    </a:lnTo>
                    <a:lnTo>
                      <a:pt x="32" y="0"/>
                    </a:lnTo>
                    <a:lnTo>
                      <a:pt x="20" y="8"/>
                    </a:lnTo>
                    <a:lnTo>
                      <a:pt x="20" y="8"/>
                    </a:lnTo>
                    <a:lnTo>
                      <a:pt x="26" y="20"/>
                    </a:lnTo>
                    <a:lnTo>
                      <a:pt x="34" y="36"/>
                    </a:lnTo>
                    <a:lnTo>
                      <a:pt x="34" y="36"/>
                    </a:lnTo>
                    <a:lnTo>
                      <a:pt x="34" y="3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36" name="Freeform 488">
                <a:extLst>
                  <a:ext uri="{FF2B5EF4-FFF2-40B4-BE49-F238E27FC236}">
                    <a16:creationId xmlns="" xmlns:a16="http://schemas.microsoft.com/office/drawing/2014/main" id="{7C42CF5B-87D0-45DB-A875-73ABAFA46044}"/>
                  </a:ext>
                </a:extLst>
              </p:cNvPr>
              <p:cNvSpPr>
                <a:spLocks noEditPoints="1"/>
              </p:cNvSpPr>
              <p:nvPr/>
            </p:nvSpPr>
            <p:spPr bwMode="auto">
              <a:xfrm>
                <a:off x="7973" y="23871"/>
                <a:ext cx="196" cy="196"/>
              </a:xfrm>
              <a:custGeom>
                <a:avLst/>
                <a:gdLst>
                  <a:gd name="T0" fmla="*/ 65 w 196"/>
                  <a:gd name="T1" fmla="*/ 137 h 196"/>
                  <a:gd name="T2" fmla="*/ 103 w 196"/>
                  <a:gd name="T3" fmla="*/ 115 h 196"/>
                  <a:gd name="T4" fmla="*/ 103 w 196"/>
                  <a:gd name="T5" fmla="*/ 162 h 196"/>
                  <a:gd name="T6" fmla="*/ 105 w 196"/>
                  <a:gd name="T7" fmla="*/ 174 h 196"/>
                  <a:gd name="T8" fmla="*/ 117 w 196"/>
                  <a:gd name="T9" fmla="*/ 186 h 196"/>
                  <a:gd name="T10" fmla="*/ 129 w 196"/>
                  <a:gd name="T11" fmla="*/ 188 h 196"/>
                  <a:gd name="T12" fmla="*/ 164 w 196"/>
                  <a:gd name="T13" fmla="*/ 188 h 196"/>
                  <a:gd name="T14" fmla="*/ 184 w 196"/>
                  <a:gd name="T15" fmla="*/ 184 h 196"/>
                  <a:gd name="T16" fmla="*/ 192 w 196"/>
                  <a:gd name="T17" fmla="*/ 166 h 196"/>
                  <a:gd name="T18" fmla="*/ 196 w 196"/>
                  <a:gd name="T19" fmla="*/ 135 h 196"/>
                  <a:gd name="T20" fmla="*/ 178 w 196"/>
                  <a:gd name="T21" fmla="*/ 129 h 196"/>
                  <a:gd name="T22" fmla="*/ 176 w 196"/>
                  <a:gd name="T23" fmla="*/ 162 h 196"/>
                  <a:gd name="T24" fmla="*/ 174 w 196"/>
                  <a:gd name="T25" fmla="*/ 168 h 196"/>
                  <a:gd name="T26" fmla="*/ 166 w 196"/>
                  <a:gd name="T27" fmla="*/ 174 h 196"/>
                  <a:gd name="T28" fmla="*/ 160 w 196"/>
                  <a:gd name="T29" fmla="*/ 174 h 196"/>
                  <a:gd name="T30" fmla="*/ 133 w 196"/>
                  <a:gd name="T31" fmla="*/ 174 h 196"/>
                  <a:gd name="T32" fmla="*/ 123 w 196"/>
                  <a:gd name="T33" fmla="*/ 170 h 196"/>
                  <a:gd name="T34" fmla="*/ 119 w 196"/>
                  <a:gd name="T35" fmla="*/ 160 h 196"/>
                  <a:gd name="T36" fmla="*/ 119 w 196"/>
                  <a:gd name="T37" fmla="*/ 103 h 196"/>
                  <a:gd name="T38" fmla="*/ 139 w 196"/>
                  <a:gd name="T39" fmla="*/ 89 h 196"/>
                  <a:gd name="T40" fmla="*/ 174 w 196"/>
                  <a:gd name="T41" fmla="*/ 54 h 196"/>
                  <a:gd name="T42" fmla="*/ 188 w 196"/>
                  <a:gd name="T43" fmla="*/ 36 h 196"/>
                  <a:gd name="T44" fmla="*/ 174 w 196"/>
                  <a:gd name="T45" fmla="*/ 26 h 196"/>
                  <a:gd name="T46" fmla="*/ 133 w 196"/>
                  <a:gd name="T47" fmla="*/ 71 h 196"/>
                  <a:gd name="T48" fmla="*/ 119 w 196"/>
                  <a:gd name="T49" fmla="*/ 83 h 196"/>
                  <a:gd name="T50" fmla="*/ 119 w 196"/>
                  <a:gd name="T51" fmla="*/ 4 h 196"/>
                  <a:gd name="T52" fmla="*/ 103 w 196"/>
                  <a:gd name="T53" fmla="*/ 4 h 196"/>
                  <a:gd name="T54" fmla="*/ 103 w 196"/>
                  <a:gd name="T55" fmla="*/ 95 h 196"/>
                  <a:gd name="T56" fmla="*/ 55 w 196"/>
                  <a:gd name="T57" fmla="*/ 123 h 196"/>
                  <a:gd name="T58" fmla="*/ 61 w 196"/>
                  <a:gd name="T59" fmla="*/ 131 h 196"/>
                  <a:gd name="T60" fmla="*/ 65 w 196"/>
                  <a:gd name="T61" fmla="*/ 137 h 196"/>
                  <a:gd name="T62" fmla="*/ 6 w 196"/>
                  <a:gd name="T63" fmla="*/ 115 h 196"/>
                  <a:gd name="T64" fmla="*/ 18 w 196"/>
                  <a:gd name="T65" fmla="*/ 99 h 196"/>
                  <a:gd name="T66" fmla="*/ 30 w 196"/>
                  <a:gd name="T67" fmla="*/ 83 h 196"/>
                  <a:gd name="T68" fmla="*/ 30 w 196"/>
                  <a:gd name="T69" fmla="*/ 196 h 196"/>
                  <a:gd name="T70" fmla="*/ 46 w 196"/>
                  <a:gd name="T71" fmla="*/ 196 h 196"/>
                  <a:gd name="T72" fmla="*/ 46 w 196"/>
                  <a:gd name="T73" fmla="*/ 52 h 196"/>
                  <a:gd name="T74" fmla="*/ 67 w 196"/>
                  <a:gd name="T75" fmla="*/ 6 h 196"/>
                  <a:gd name="T76" fmla="*/ 51 w 196"/>
                  <a:gd name="T77" fmla="*/ 0 h 196"/>
                  <a:gd name="T78" fmla="*/ 40 w 196"/>
                  <a:gd name="T79" fmla="*/ 26 h 196"/>
                  <a:gd name="T80" fmla="*/ 16 w 196"/>
                  <a:gd name="T81" fmla="*/ 75 h 196"/>
                  <a:gd name="T82" fmla="*/ 0 w 196"/>
                  <a:gd name="T83" fmla="*/ 99 h 196"/>
                  <a:gd name="T84" fmla="*/ 6 w 196"/>
                  <a:gd name="T85" fmla="*/ 115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 h="196">
                    <a:moveTo>
                      <a:pt x="65" y="137"/>
                    </a:moveTo>
                    <a:lnTo>
                      <a:pt x="65" y="137"/>
                    </a:lnTo>
                    <a:lnTo>
                      <a:pt x="85" y="127"/>
                    </a:lnTo>
                    <a:lnTo>
                      <a:pt x="103" y="115"/>
                    </a:lnTo>
                    <a:lnTo>
                      <a:pt x="103" y="115"/>
                    </a:lnTo>
                    <a:lnTo>
                      <a:pt x="103" y="162"/>
                    </a:lnTo>
                    <a:lnTo>
                      <a:pt x="103" y="162"/>
                    </a:lnTo>
                    <a:lnTo>
                      <a:pt x="105" y="174"/>
                    </a:lnTo>
                    <a:lnTo>
                      <a:pt x="109" y="182"/>
                    </a:lnTo>
                    <a:lnTo>
                      <a:pt x="117" y="186"/>
                    </a:lnTo>
                    <a:lnTo>
                      <a:pt x="129" y="188"/>
                    </a:lnTo>
                    <a:lnTo>
                      <a:pt x="129" y="188"/>
                    </a:lnTo>
                    <a:lnTo>
                      <a:pt x="164" y="188"/>
                    </a:lnTo>
                    <a:lnTo>
                      <a:pt x="164" y="188"/>
                    </a:lnTo>
                    <a:lnTo>
                      <a:pt x="176" y="186"/>
                    </a:lnTo>
                    <a:lnTo>
                      <a:pt x="184" y="184"/>
                    </a:lnTo>
                    <a:lnTo>
                      <a:pt x="190" y="176"/>
                    </a:lnTo>
                    <a:lnTo>
                      <a:pt x="192" y="166"/>
                    </a:lnTo>
                    <a:lnTo>
                      <a:pt x="192" y="166"/>
                    </a:lnTo>
                    <a:lnTo>
                      <a:pt x="196" y="135"/>
                    </a:lnTo>
                    <a:lnTo>
                      <a:pt x="196" y="135"/>
                    </a:lnTo>
                    <a:lnTo>
                      <a:pt x="178" y="129"/>
                    </a:lnTo>
                    <a:lnTo>
                      <a:pt x="178" y="129"/>
                    </a:lnTo>
                    <a:lnTo>
                      <a:pt x="176" y="162"/>
                    </a:lnTo>
                    <a:lnTo>
                      <a:pt x="176" y="162"/>
                    </a:lnTo>
                    <a:lnTo>
                      <a:pt x="174" y="168"/>
                    </a:lnTo>
                    <a:lnTo>
                      <a:pt x="170" y="172"/>
                    </a:lnTo>
                    <a:lnTo>
                      <a:pt x="166" y="174"/>
                    </a:lnTo>
                    <a:lnTo>
                      <a:pt x="160" y="174"/>
                    </a:lnTo>
                    <a:lnTo>
                      <a:pt x="160" y="174"/>
                    </a:lnTo>
                    <a:lnTo>
                      <a:pt x="133" y="174"/>
                    </a:lnTo>
                    <a:lnTo>
                      <a:pt x="133" y="174"/>
                    </a:lnTo>
                    <a:lnTo>
                      <a:pt x="127" y="174"/>
                    </a:lnTo>
                    <a:lnTo>
                      <a:pt x="123" y="170"/>
                    </a:lnTo>
                    <a:lnTo>
                      <a:pt x="121" y="166"/>
                    </a:lnTo>
                    <a:lnTo>
                      <a:pt x="119" y="160"/>
                    </a:lnTo>
                    <a:lnTo>
                      <a:pt x="119" y="160"/>
                    </a:lnTo>
                    <a:lnTo>
                      <a:pt x="119" y="103"/>
                    </a:lnTo>
                    <a:lnTo>
                      <a:pt x="119" y="103"/>
                    </a:lnTo>
                    <a:lnTo>
                      <a:pt x="139" y="89"/>
                    </a:lnTo>
                    <a:lnTo>
                      <a:pt x="158" y="73"/>
                    </a:lnTo>
                    <a:lnTo>
                      <a:pt x="174" y="54"/>
                    </a:lnTo>
                    <a:lnTo>
                      <a:pt x="188" y="36"/>
                    </a:lnTo>
                    <a:lnTo>
                      <a:pt x="188" y="36"/>
                    </a:lnTo>
                    <a:lnTo>
                      <a:pt x="174" y="26"/>
                    </a:lnTo>
                    <a:lnTo>
                      <a:pt x="174" y="26"/>
                    </a:lnTo>
                    <a:lnTo>
                      <a:pt x="148" y="57"/>
                    </a:lnTo>
                    <a:lnTo>
                      <a:pt x="133" y="71"/>
                    </a:lnTo>
                    <a:lnTo>
                      <a:pt x="119" y="83"/>
                    </a:lnTo>
                    <a:lnTo>
                      <a:pt x="119" y="83"/>
                    </a:lnTo>
                    <a:lnTo>
                      <a:pt x="119" y="4"/>
                    </a:lnTo>
                    <a:lnTo>
                      <a:pt x="119" y="4"/>
                    </a:lnTo>
                    <a:lnTo>
                      <a:pt x="103" y="4"/>
                    </a:lnTo>
                    <a:lnTo>
                      <a:pt x="103" y="4"/>
                    </a:lnTo>
                    <a:lnTo>
                      <a:pt x="103" y="95"/>
                    </a:lnTo>
                    <a:lnTo>
                      <a:pt x="103" y="95"/>
                    </a:lnTo>
                    <a:lnTo>
                      <a:pt x="81" y="109"/>
                    </a:lnTo>
                    <a:lnTo>
                      <a:pt x="55" y="123"/>
                    </a:lnTo>
                    <a:lnTo>
                      <a:pt x="55" y="123"/>
                    </a:lnTo>
                    <a:lnTo>
                      <a:pt x="61" y="131"/>
                    </a:lnTo>
                    <a:lnTo>
                      <a:pt x="65" y="137"/>
                    </a:lnTo>
                    <a:lnTo>
                      <a:pt x="65" y="137"/>
                    </a:lnTo>
                    <a:lnTo>
                      <a:pt x="65" y="137"/>
                    </a:lnTo>
                    <a:close/>
                    <a:moveTo>
                      <a:pt x="6" y="115"/>
                    </a:moveTo>
                    <a:lnTo>
                      <a:pt x="6" y="115"/>
                    </a:lnTo>
                    <a:lnTo>
                      <a:pt x="18" y="99"/>
                    </a:lnTo>
                    <a:lnTo>
                      <a:pt x="30" y="83"/>
                    </a:lnTo>
                    <a:lnTo>
                      <a:pt x="30" y="83"/>
                    </a:lnTo>
                    <a:lnTo>
                      <a:pt x="30" y="196"/>
                    </a:lnTo>
                    <a:lnTo>
                      <a:pt x="30" y="196"/>
                    </a:lnTo>
                    <a:lnTo>
                      <a:pt x="46" y="196"/>
                    </a:lnTo>
                    <a:lnTo>
                      <a:pt x="46" y="196"/>
                    </a:lnTo>
                    <a:lnTo>
                      <a:pt x="46" y="52"/>
                    </a:lnTo>
                    <a:lnTo>
                      <a:pt x="46" y="52"/>
                    </a:lnTo>
                    <a:lnTo>
                      <a:pt x="57" y="30"/>
                    </a:lnTo>
                    <a:lnTo>
                      <a:pt x="67" y="6"/>
                    </a:lnTo>
                    <a:lnTo>
                      <a:pt x="67" y="6"/>
                    </a:lnTo>
                    <a:lnTo>
                      <a:pt x="51" y="0"/>
                    </a:lnTo>
                    <a:lnTo>
                      <a:pt x="51" y="0"/>
                    </a:lnTo>
                    <a:lnTo>
                      <a:pt x="40" y="26"/>
                    </a:lnTo>
                    <a:lnTo>
                      <a:pt x="28" y="50"/>
                    </a:lnTo>
                    <a:lnTo>
                      <a:pt x="16" y="75"/>
                    </a:lnTo>
                    <a:lnTo>
                      <a:pt x="0" y="99"/>
                    </a:lnTo>
                    <a:lnTo>
                      <a:pt x="0" y="99"/>
                    </a:lnTo>
                    <a:lnTo>
                      <a:pt x="6" y="115"/>
                    </a:lnTo>
                    <a:lnTo>
                      <a:pt x="6" y="115"/>
                    </a:lnTo>
                    <a:lnTo>
                      <a:pt x="6" y="11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87" name="Freeform 578">
                <a:extLst>
                  <a:ext uri="{FF2B5EF4-FFF2-40B4-BE49-F238E27FC236}">
                    <a16:creationId xmlns="" xmlns:a16="http://schemas.microsoft.com/office/drawing/2014/main" id="{F4EEACC4-BDBA-4EA9-8DC2-330D73EEBEF8}"/>
                  </a:ext>
                </a:extLst>
              </p:cNvPr>
              <p:cNvSpPr>
                <a:spLocks/>
              </p:cNvSpPr>
              <p:nvPr/>
            </p:nvSpPr>
            <p:spPr bwMode="auto">
              <a:xfrm>
                <a:off x="5353" y="23798"/>
                <a:ext cx="57" cy="57"/>
              </a:xfrm>
              <a:custGeom>
                <a:avLst/>
                <a:gdLst>
                  <a:gd name="T0" fmla="*/ 8 w 57"/>
                  <a:gd name="T1" fmla="*/ 8 h 57"/>
                  <a:gd name="T2" fmla="*/ 8 w 57"/>
                  <a:gd name="T3" fmla="*/ 8 h 57"/>
                  <a:gd name="T4" fmla="*/ 2 w 57"/>
                  <a:gd name="T5" fmla="*/ 18 h 57"/>
                  <a:gd name="T6" fmla="*/ 0 w 57"/>
                  <a:gd name="T7" fmla="*/ 22 h 57"/>
                  <a:gd name="T8" fmla="*/ 0 w 57"/>
                  <a:gd name="T9" fmla="*/ 28 h 57"/>
                  <a:gd name="T10" fmla="*/ 0 w 57"/>
                  <a:gd name="T11" fmla="*/ 28 h 57"/>
                  <a:gd name="T12" fmla="*/ 0 w 57"/>
                  <a:gd name="T13" fmla="*/ 35 h 57"/>
                  <a:gd name="T14" fmla="*/ 2 w 57"/>
                  <a:gd name="T15" fmla="*/ 39 h 57"/>
                  <a:gd name="T16" fmla="*/ 8 w 57"/>
                  <a:gd name="T17" fmla="*/ 49 h 57"/>
                  <a:gd name="T18" fmla="*/ 8 w 57"/>
                  <a:gd name="T19" fmla="*/ 49 h 57"/>
                  <a:gd name="T20" fmla="*/ 17 w 57"/>
                  <a:gd name="T21" fmla="*/ 55 h 57"/>
                  <a:gd name="T22" fmla="*/ 23 w 57"/>
                  <a:gd name="T23" fmla="*/ 57 h 57"/>
                  <a:gd name="T24" fmla="*/ 29 w 57"/>
                  <a:gd name="T25" fmla="*/ 57 h 57"/>
                  <a:gd name="T26" fmla="*/ 29 w 57"/>
                  <a:gd name="T27" fmla="*/ 57 h 57"/>
                  <a:gd name="T28" fmla="*/ 33 w 57"/>
                  <a:gd name="T29" fmla="*/ 57 h 57"/>
                  <a:gd name="T30" fmla="*/ 39 w 57"/>
                  <a:gd name="T31" fmla="*/ 55 h 57"/>
                  <a:gd name="T32" fmla="*/ 49 w 57"/>
                  <a:gd name="T33" fmla="*/ 49 h 57"/>
                  <a:gd name="T34" fmla="*/ 49 w 57"/>
                  <a:gd name="T35" fmla="*/ 49 h 57"/>
                  <a:gd name="T36" fmla="*/ 53 w 57"/>
                  <a:gd name="T37" fmla="*/ 39 h 57"/>
                  <a:gd name="T38" fmla="*/ 55 w 57"/>
                  <a:gd name="T39" fmla="*/ 35 h 57"/>
                  <a:gd name="T40" fmla="*/ 57 w 57"/>
                  <a:gd name="T41" fmla="*/ 28 h 57"/>
                  <a:gd name="T42" fmla="*/ 57 w 57"/>
                  <a:gd name="T43" fmla="*/ 28 h 57"/>
                  <a:gd name="T44" fmla="*/ 55 w 57"/>
                  <a:gd name="T45" fmla="*/ 22 h 57"/>
                  <a:gd name="T46" fmla="*/ 53 w 57"/>
                  <a:gd name="T47" fmla="*/ 18 h 57"/>
                  <a:gd name="T48" fmla="*/ 49 w 57"/>
                  <a:gd name="T49" fmla="*/ 8 h 57"/>
                  <a:gd name="T50" fmla="*/ 49 w 57"/>
                  <a:gd name="T51" fmla="*/ 8 h 57"/>
                  <a:gd name="T52" fmla="*/ 43 w 57"/>
                  <a:gd name="T53" fmla="*/ 4 h 57"/>
                  <a:gd name="T54" fmla="*/ 39 w 57"/>
                  <a:gd name="T55" fmla="*/ 2 h 57"/>
                  <a:gd name="T56" fmla="*/ 29 w 57"/>
                  <a:gd name="T57" fmla="*/ 0 h 57"/>
                  <a:gd name="T58" fmla="*/ 29 w 57"/>
                  <a:gd name="T59" fmla="*/ 0 h 57"/>
                  <a:gd name="T60" fmla="*/ 17 w 57"/>
                  <a:gd name="T61" fmla="*/ 2 h 57"/>
                  <a:gd name="T62" fmla="*/ 12 w 57"/>
                  <a:gd name="T63" fmla="*/ 4 h 57"/>
                  <a:gd name="T64" fmla="*/ 8 w 57"/>
                  <a:gd name="T65" fmla="*/ 8 h 57"/>
                  <a:gd name="T66" fmla="*/ 8 w 57"/>
                  <a:gd name="T67" fmla="*/ 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7" h="57">
                    <a:moveTo>
                      <a:pt x="8" y="8"/>
                    </a:moveTo>
                    <a:lnTo>
                      <a:pt x="8" y="8"/>
                    </a:lnTo>
                    <a:lnTo>
                      <a:pt x="2" y="18"/>
                    </a:lnTo>
                    <a:lnTo>
                      <a:pt x="0" y="22"/>
                    </a:lnTo>
                    <a:lnTo>
                      <a:pt x="0" y="28"/>
                    </a:lnTo>
                    <a:lnTo>
                      <a:pt x="0" y="28"/>
                    </a:lnTo>
                    <a:lnTo>
                      <a:pt x="0" y="35"/>
                    </a:lnTo>
                    <a:lnTo>
                      <a:pt x="2" y="39"/>
                    </a:lnTo>
                    <a:lnTo>
                      <a:pt x="8" y="49"/>
                    </a:lnTo>
                    <a:lnTo>
                      <a:pt x="8" y="49"/>
                    </a:lnTo>
                    <a:lnTo>
                      <a:pt x="17" y="55"/>
                    </a:lnTo>
                    <a:lnTo>
                      <a:pt x="23" y="57"/>
                    </a:lnTo>
                    <a:lnTo>
                      <a:pt x="29" y="57"/>
                    </a:lnTo>
                    <a:lnTo>
                      <a:pt x="29" y="57"/>
                    </a:lnTo>
                    <a:lnTo>
                      <a:pt x="33" y="57"/>
                    </a:lnTo>
                    <a:lnTo>
                      <a:pt x="39" y="55"/>
                    </a:lnTo>
                    <a:lnTo>
                      <a:pt x="49" y="49"/>
                    </a:lnTo>
                    <a:lnTo>
                      <a:pt x="49" y="49"/>
                    </a:lnTo>
                    <a:lnTo>
                      <a:pt x="53" y="39"/>
                    </a:lnTo>
                    <a:lnTo>
                      <a:pt x="55" y="35"/>
                    </a:lnTo>
                    <a:lnTo>
                      <a:pt x="57" y="28"/>
                    </a:lnTo>
                    <a:lnTo>
                      <a:pt x="57" y="28"/>
                    </a:lnTo>
                    <a:lnTo>
                      <a:pt x="55" y="22"/>
                    </a:lnTo>
                    <a:lnTo>
                      <a:pt x="53" y="18"/>
                    </a:lnTo>
                    <a:lnTo>
                      <a:pt x="49" y="8"/>
                    </a:lnTo>
                    <a:lnTo>
                      <a:pt x="49" y="8"/>
                    </a:lnTo>
                    <a:lnTo>
                      <a:pt x="43" y="4"/>
                    </a:lnTo>
                    <a:lnTo>
                      <a:pt x="39" y="2"/>
                    </a:lnTo>
                    <a:lnTo>
                      <a:pt x="29" y="0"/>
                    </a:lnTo>
                    <a:lnTo>
                      <a:pt x="29" y="0"/>
                    </a:lnTo>
                    <a:lnTo>
                      <a:pt x="17" y="2"/>
                    </a:lnTo>
                    <a:lnTo>
                      <a:pt x="12" y="4"/>
                    </a:lnTo>
                    <a:lnTo>
                      <a:pt x="8" y="8"/>
                    </a:lnTo>
                    <a:lnTo>
                      <a:pt x="8" y="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88" name="Freeform 579">
                <a:extLst>
                  <a:ext uri="{FF2B5EF4-FFF2-40B4-BE49-F238E27FC236}">
                    <a16:creationId xmlns="" xmlns:a16="http://schemas.microsoft.com/office/drawing/2014/main" id="{3327AB0B-CB07-4282-AD0F-159781D7A5E0}"/>
                  </a:ext>
                </a:extLst>
              </p:cNvPr>
              <p:cNvSpPr>
                <a:spLocks noEditPoints="1"/>
              </p:cNvSpPr>
              <p:nvPr/>
            </p:nvSpPr>
            <p:spPr bwMode="auto">
              <a:xfrm>
                <a:off x="5487" y="23723"/>
                <a:ext cx="194" cy="188"/>
              </a:xfrm>
              <a:custGeom>
                <a:avLst/>
                <a:gdLst>
                  <a:gd name="T0" fmla="*/ 192 w 194"/>
                  <a:gd name="T1" fmla="*/ 188 h 188"/>
                  <a:gd name="T2" fmla="*/ 192 w 194"/>
                  <a:gd name="T3" fmla="*/ 174 h 188"/>
                  <a:gd name="T4" fmla="*/ 34 w 194"/>
                  <a:gd name="T5" fmla="*/ 71 h 188"/>
                  <a:gd name="T6" fmla="*/ 190 w 194"/>
                  <a:gd name="T7" fmla="*/ 71 h 188"/>
                  <a:gd name="T8" fmla="*/ 18 w 194"/>
                  <a:gd name="T9" fmla="*/ 59 h 188"/>
                  <a:gd name="T10" fmla="*/ 18 w 194"/>
                  <a:gd name="T11" fmla="*/ 188 h 188"/>
                  <a:gd name="T12" fmla="*/ 178 w 194"/>
                  <a:gd name="T13" fmla="*/ 158 h 188"/>
                  <a:gd name="T14" fmla="*/ 178 w 194"/>
                  <a:gd name="T15" fmla="*/ 146 h 188"/>
                  <a:gd name="T16" fmla="*/ 119 w 194"/>
                  <a:gd name="T17" fmla="*/ 128 h 188"/>
                  <a:gd name="T18" fmla="*/ 170 w 194"/>
                  <a:gd name="T19" fmla="*/ 128 h 188"/>
                  <a:gd name="T20" fmla="*/ 119 w 194"/>
                  <a:gd name="T21" fmla="*/ 116 h 188"/>
                  <a:gd name="T22" fmla="*/ 119 w 194"/>
                  <a:gd name="T23" fmla="*/ 97 h 188"/>
                  <a:gd name="T24" fmla="*/ 174 w 194"/>
                  <a:gd name="T25" fmla="*/ 85 h 188"/>
                  <a:gd name="T26" fmla="*/ 48 w 194"/>
                  <a:gd name="T27" fmla="*/ 85 h 188"/>
                  <a:gd name="T28" fmla="*/ 105 w 194"/>
                  <a:gd name="T29" fmla="*/ 97 h 188"/>
                  <a:gd name="T30" fmla="*/ 105 w 194"/>
                  <a:gd name="T31" fmla="*/ 116 h 188"/>
                  <a:gd name="T32" fmla="*/ 54 w 194"/>
                  <a:gd name="T33" fmla="*/ 128 h 188"/>
                  <a:gd name="T34" fmla="*/ 105 w 194"/>
                  <a:gd name="T35" fmla="*/ 128 h 188"/>
                  <a:gd name="T36" fmla="*/ 46 w 194"/>
                  <a:gd name="T37" fmla="*/ 146 h 188"/>
                  <a:gd name="T38" fmla="*/ 46 w 194"/>
                  <a:gd name="T39" fmla="*/ 158 h 188"/>
                  <a:gd name="T40" fmla="*/ 71 w 194"/>
                  <a:gd name="T41" fmla="*/ 39 h 188"/>
                  <a:gd name="T42" fmla="*/ 103 w 194"/>
                  <a:gd name="T43" fmla="*/ 31 h 188"/>
                  <a:gd name="T44" fmla="*/ 103 w 194"/>
                  <a:gd name="T45" fmla="*/ 19 h 188"/>
                  <a:gd name="T46" fmla="*/ 50 w 194"/>
                  <a:gd name="T47" fmla="*/ 10 h 188"/>
                  <a:gd name="T48" fmla="*/ 38 w 194"/>
                  <a:gd name="T49" fmla="*/ 0 h 188"/>
                  <a:gd name="T50" fmla="*/ 22 w 194"/>
                  <a:gd name="T51" fmla="*/ 29 h 188"/>
                  <a:gd name="T52" fmla="*/ 0 w 194"/>
                  <a:gd name="T53" fmla="*/ 51 h 188"/>
                  <a:gd name="T54" fmla="*/ 10 w 194"/>
                  <a:gd name="T55" fmla="*/ 61 h 188"/>
                  <a:gd name="T56" fmla="*/ 36 w 194"/>
                  <a:gd name="T57" fmla="*/ 31 h 188"/>
                  <a:gd name="T58" fmla="*/ 50 w 194"/>
                  <a:gd name="T59" fmla="*/ 37 h 188"/>
                  <a:gd name="T60" fmla="*/ 66 w 194"/>
                  <a:gd name="T61" fmla="*/ 57 h 188"/>
                  <a:gd name="T62" fmla="*/ 79 w 194"/>
                  <a:gd name="T63" fmla="*/ 47 h 188"/>
                  <a:gd name="T64" fmla="*/ 157 w 194"/>
                  <a:gd name="T65" fmla="*/ 39 h 188"/>
                  <a:gd name="T66" fmla="*/ 194 w 194"/>
                  <a:gd name="T67" fmla="*/ 31 h 188"/>
                  <a:gd name="T68" fmla="*/ 194 w 194"/>
                  <a:gd name="T69" fmla="*/ 19 h 188"/>
                  <a:gd name="T70" fmla="*/ 141 w 194"/>
                  <a:gd name="T71" fmla="*/ 0 h 188"/>
                  <a:gd name="T72" fmla="*/ 125 w 194"/>
                  <a:gd name="T73" fmla="*/ 0 h 188"/>
                  <a:gd name="T74" fmla="*/ 95 w 194"/>
                  <a:gd name="T75" fmla="*/ 49 h 188"/>
                  <a:gd name="T76" fmla="*/ 109 w 194"/>
                  <a:gd name="T77" fmla="*/ 55 h 188"/>
                  <a:gd name="T78" fmla="*/ 125 w 194"/>
                  <a:gd name="T79" fmla="*/ 31 h 188"/>
                  <a:gd name="T80" fmla="*/ 135 w 194"/>
                  <a:gd name="T81" fmla="*/ 37 h 188"/>
                  <a:gd name="T82" fmla="*/ 153 w 194"/>
                  <a:gd name="T83" fmla="*/ 57 h 188"/>
                  <a:gd name="T84" fmla="*/ 166 w 194"/>
                  <a:gd name="T85" fmla="*/ 47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4" h="188">
                    <a:moveTo>
                      <a:pt x="18" y="188"/>
                    </a:moveTo>
                    <a:lnTo>
                      <a:pt x="18" y="188"/>
                    </a:lnTo>
                    <a:lnTo>
                      <a:pt x="192" y="188"/>
                    </a:lnTo>
                    <a:lnTo>
                      <a:pt x="192" y="188"/>
                    </a:lnTo>
                    <a:lnTo>
                      <a:pt x="192" y="174"/>
                    </a:lnTo>
                    <a:lnTo>
                      <a:pt x="192" y="174"/>
                    </a:lnTo>
                    <a:lnTo>
                      <a:pt x="34" y="174"/>
                    </a:lnTo>
                    <a:lnTo>
                      <a:pt x="34" y="174"/>
                    </a:lnTo>
                    <a:lnTo>
                      <a:pt x="34" y="71"/>
                    </a:lnTo>
                    <a:lnTo>
                      <a:pt x="34" y="71"/>
                    </a:lnTo>
                    <a:lnTo>
                      <a:pt x="190" y="71"/>
                    </a:lnTo>
                    <a:lnTo>
                      <a:pt x="190" y="71"/>
                    </a:lnTo>
                    <a:lnTo>
                      <a:pt x="190" y="59"/>
                    </a:lnTo>
                    <a:lnTo>
                      <a:pt x="190" y="59"/>
                    </a:lnTo>
                    <a:lnTo>
                      <a:pt x="18" y="59"/>
                    </a:lnTo>
                    <a:lnTo>
                      <a:pt x="18" y="59"/>
                    </a:lnTo>
                    <a:lnTo>
                      <a:pt x="18" y="188"/>
                    </a:lnTo>
                    <a:lnTo>
                      <a:pt x="18" y="188"/>
                    </a:lnTo>
                    <a:close/>
                    <a:moveTo>
                      <a:pt x="46" y="158"/>
                    </a:moveTo>
                    <a:lnTo>
                      <a:pt x="46" y="158"/>
                    </a:lnTo>
                    <a:lnTo>
                      <a:pt x="178" y="158"/>
                    </a:lnTo>
                    <a:lnTo>
                      <a:pt x="178" y="158"/>
                    </a:lnTo>
                    <a:lnTo>
                      <a:pt x="178" y="146"/>
                    </a:lnTo>
                    <a:lnTo>
                      <a:pt x="178" y="146"/>
                    </a:lnTo>
                    <a:lnTo>
                      <a:pt x="119" y="146"/>
                    </a:lnTo>
                    <a:lnTo>
                      <a:pt x="119" y="146"/>
                    </a:lnTo>
                    <a:lnTo>
                      <a:pt x="119" y="128"/>
                    </a:lnTo>
                    <a:lnTo>
                      <a:pt x="119" y="128"/>
                    </a:lnTo>
                    <a:lnTo>
                      <a:pt x="170" y="128"/>
                    </a:lnTo>
                    <a:lnTo>
                      <a:pt x="170" y="128"/>
                    </a:lnTo>
                    <a:lnTo>
                      <a:pt x="170" y="116"/>
                    </a:lnTo>
                    <a:lnTo>
                      <a:pt x="170" y="116"/>
                    </a:lnTo>
                    <a:lnTo>
                      <a:pt x="119" y="116"/>
                    </a:lnTo>
                    <a:lnTo>
                      <a:pt x="119" y="116"/>
                    </a:lnTo>
                    <a:lnTo>
                      <a:pt x="119" y="97"/>
                    </a:lnTo>
                    <a:lnTo>
                      <a:pt x="119" y="97"/>
                    </a:lnTo>
                    <a:lnTo>
                      <a:pt x="174" y="97"/>
                    </a:lnTo>
                    <a:lnTo>
                      <a:pt x="174" y="97"/>
                    </a:lnTo>
                    <a:lnTo>
                      <a:pt x="174" y="85"/>
                    </a:lnTo>
                    <a:lnTo>
                      <a:pt x="174" y="85"/>
                    </a:lnTo>
                    <a:lnTo>
                      <a:pt x="48" y="85"/>
                    </a:lnTo>
                    <a:lnTo>
                      <a:pt x="48" y="85"/>
                    </a:lnTo>
                    <a:lnTo>
                      <a:pt x="48" y="97"/>
                    </a:lnTo>
                    <a:lnTo>
                      <a:pt x="48" y="97"/>
                    </a:lnTo>
                    <a:lnTo>
                      <a:pt x="105" y="97"/>
                    </a:lnTo>
                    <a:lnTo>
                      <a:pt x="105" y="97"/>
                    </a:lnTo>
                    <a:lnTo>
                      <a:pt x="105" y="116"/>
                    </a:lnTo>
                    <a:lnTo>
                      <a:pt x="105" y="116"/>
                    </a:lnTo>
                    <a:lnTo>
                      <a:pt x="54" y="116"/>
                    </a:lnTo>
                    <a:lnTo>
                      <a:pt x="54" y="116"/>
                    </a:lnTo>
                    <a:lnTo>
                      <a:pt x="54" y="128"/>
                    </a:lnTo>
                    <a:lnTo>
                      <a:pt x="54" y="128"/>
                    </a:lnTo>
                    <a:lnTo>
                      <a:pt x="105" y="128"/>
                    </a:lnTo>
                    <a:lnTo>
                      <a:pt x="105" y="128"/>
                    </a:lnTo>
                    <a:lnTo>
                      <a:pt x="105" y="146"/>
                    </a:lnTo>
                    <a:lnTo>
                      <a:pt x="105" y="146"/>
                    </a:lnTo>
                    <a:lnTo>
                      <a:pt x="46" y="146"/>
                    </a:lnTo>
                    <a:lnTo>
                      <a:pt x="46" y="146"/>
                    </a:lnTo>
                    <a:lnTo>
                      <a:pt x="46" y="158"/>
                    </a:lnTo>
                    <a:lnTo>
                      <a:pt x="46" y="158"/>
                    </a:lnTo>
                    <a:close/>
                    <a:moveTo>
                      <a:pt x="79" y="47"/>
                    </a:moveTo>
                    <a:lnTo>
                      <a:pt x="79" y="47"/>
                    </a:lnTo>
                    <a:lnTo>
                      <a:pt x="71" y="39"/>
                    </a:lnTo>
                    <a:lnTo>
                      <a:pt x="64" y="31"/>
                    </a:lnTo>
                    <a:lnTo>
                      <a:pt x="64" y="31"/>
                    </a:lnTo>
                    <a:lnTo>
                      <a:pt x="103" y="31"/>
                    </a:lnTo>
                    <a:lnTo>
                      <a:pt x="103" y="31"/>
                    </a:lnTo>
                    <a:lnTo>
                      <a:pt x="103" y="19"/>
                    </a:lnTo>
                    <a:lnTo>
                      <a:pt x="103" y="19"/>
                    </a:lnTo>
                    <a:lnTo>
                      <a:pt x="46" y="19"/>
                    </a:lnTo>
                    <a:lnTo>
                      <a:pt x="46" y="19"/>
                    </a:lnTo>
                    <a:lnTo>
                      <a:pt x="50" y="10"/>
                    </a:lnTo>
                    <a:lnTo>
                      <a:pt x="56" y="0"/>
                    </a:lnTo>
                    <a:lnTo>
                      <a:pt x="56" y="0"/>
                    </a:lnTo>
                    <a:lnTo>
                      <a:pt x="38" y="0"/>
                    </a:lnTo>
                    <a:lnTo>
                      <a:pt x="38" y="0"/>
                    </a:lnTo>
                    <a:lnTo>
                      <a:pt x="30" y="15"/>
                    </a:lnTo>
                    <a:lnTo>
                      <a:pt x="22" y="29"/>
                    </a:lnTo>
                    <a:lnTo>
                      <a:pt x="10" y="41"/>
                    </a:lnTo>
                    <a:lnTo>
                      <a:pt x="0" y="51"/>
                    </a:lnTo>
                    <a:lnTo>
                      <a:pt x="0" y="51"/>
                    </a:lnTo>
                    <a:lnTo>
                      <a:pt x="4" y="57"/>
                    </a:lnTo>
                    <a:lnTo>
                      <a:pt x="10" y="61"/>
                    </a:lnTo>
                    <a:lnTo>
                      <a:pt x="10" y="61"/>
                    </a:lnTo>
                    <a:lnTo>
                      <a:pt x="22" y="47"/>
                    </a:lnTo>
                    <a:lnTo>
                      <a:pt x="36" y="31"/>
                    </a:lnTo>
                    <a:lnTo>
                      <a:pt x="36" y="31"/>
                    </a:lnTo>
                    <a:lnTo>
                      <a:pt x="58" y="31"/>
                    </a:lnTo>
                    <a:lnTo>
                      <a:pt x="58" y="31"/>
                    </a:lnTo>
                    <a:lnTo>
                      <a:pt x="50" y="37"/>
                    </a:lnTo>
                    <a:lnTo>
                      <a:pt x="50" y="37"/>
                    </a:lnTo>
                    <a:lnTo>
                      <a:pt x="58" y="47"/>
                    </a:lnTo>
                    <a:lnTo>
                      <a:pt x="66" y="57"/>
                    </a:lnTo>
                    <a:lnTo>
                      <a:pt x="66" y="57"/>
                    </a:lnTo>
                    <a:lnTo>
                      <a:pt x="79" y="47"/>
                    </a:lnTo>
                    <a:lnTo>
                      <a:pt x="79" y="47"/>
                    </a:lnTo>
                    <a:close/>
                    <a:moveTo>
                      <a:pt x="166" y="47"/>
                    </a:moveTo>
                    <a:lnTo>
                      <a:pt x="166" y="47"/>
                    </a:lnTo>
                    <a:lnTo>
                      <a:pt x="157" y="39"/>
                    </a:lnTo>
                    <a:lnTo>
                      <a:pt x="149" y="31"/>
                    </a:lnTo>
                    <a:lnTo>
                      <a:pt x="149" y="31"/>
                    </a:lnTo>
                    <a:lnTo>
                      <a:pt x="194" y="31"/>
                    </a:lnTo>
                    <a:lnTo>
                      <a:pt x="194" y="31"/>
                    </a:lnTo>
                    <a:lnTo>
                      <a:pt x="194" y="19"/>
                    </a:lnTo>
                    <a:lnTo>
                      <a:pt x="194" y="19"/>
                    </a:lnTo>
                    <a:lnTo>
                      <a:pt x="133" y="19"/>
                    </a:lnTo>
                    <a:lnTo>
                      <a:pt x="133" y="19"/>
                    </a:lnTo>
                    <a:lnTo>
                      <a:pt x="141" y="0"/>
                    </a:lnTo>
                    <a:lnTo>
                      <a:pt x="141" y="0"/>
                    </a:lnTo>
                    <a:lnTo>
                      <a:pt x="125" y="0"/>
                    </a:lnTo>
                    <a:lnTo>
                      <a:pt x="125" y="0"/>
                    </a:lnTo>
                    <a:lnTo>
                      <a:pt x="109" y="29"/>
                    </a:lnTo>
                    <a:lnTo>
                      <a:pt x="103" y="39"/>
                    </a:lnTo>
                    <a:lnTo>
                      <a:pt x="95" y="49"/>
                    </a:lnTo>
                    <a:lnTo>
                      <a:pt x="95" y="49"/>
                    </a:lnTo>
                    <a:lnTo>
                      <a:pt x="109" y="55"/>
                    </a:lnTo>
                    <a:lnTo>
                      <a:pt x="109" y="55"/>
                    </a:lnTo>
                    <a:lnTo>
                      <a:pt x="117" y="45"/>
                    </a:lnTo>
                    <a:lnTo>
                      <a:pt x="125" y="31"/>
                    </a:lnTo>
                    <a:lnTo>
                      <a:pt x="125" y="31"/>
                    </a:lnTo>
                    <a:lnTo>
                      <a:pt x="143" y="31"/>
                    </a:lnTo>
                    <a:lnTo>
                      <a:pt x="143" y="31"/>
                    </a:lnTo>
                    <a:lnTo>
                      <a:pt x="135" y="37"/>
                    </a:lnTo>
                    <a:lnTo>
                      <a:pt x="135" y="37"/>
                    </a:lnTo>
                    <a:lnTo>
                      <a:pt x="145" y="47"/>
                    </a:lnTo>
                    <a:lnTo>
                      <a:pt x="153" y="57"/>
                    </a:lnTo>
                    <a:lnTo>
                      <a:pt x="153" y="57"/>
                    </a:lnTo>
                    <a:lnTo>
                      <a:pt x="166" y="47"/>
                    </a:lnTo>
                    <a:lnTo>
                      <a:pt x="16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89" name="Freeform 580">
                <a:extLst>
                  <a:ext uri="{FF2B5EF4-FFF2-40B4-BE49-F238E27FC236}">
                    <a16:creationId xmlns="" xmlns:a16="http://schemas.microsoft.com/office/drawing/2014/main" id="{4118DCF6-42A3-43A3-B470-2EEA869E9631}"/>
                  </a:ext>
                </a:extLst>
              </p:cNvPr>
              <p:cNvSpPr>
                <a:spLocks noEditPoints="1"/>
              </p:cNvSpPr>
              <p:nvPr/>
            </p:nvSpPr>
            <p:spPr bwMode="auto">
              <a:xfrm>
                <a:off x="5689" y="23723"/>
                <a:ext cx="198" cy="196"/>
              </a:xfrm>
              <a:custGeom>
                <a:avLst/>
                <a:gdLst>
                  <a:gd name="T0" fmla="*/ 141 w 198"/>
                  <a:gd name="T1" fmla="*/ 55 h 196"/>
                  <a:gd name="T2" fmla="*/ 192 w 198"/>
                  <a:gd name="T3" fmla="*/ 55 h 196"/>
                  <a:gd name="T4" fmla="*/ 192 w 198"/>
                  <a:gd name="T5" fmla="*/ 41 h 196"/>
                  <a:gd name="T6" fmla="*/ 129 w 198"/>
                  <a:gd name="T7" fmla="*/ 41 h 196"/>
                  <a:gd name="T8" fmla="*/ 129 w 198"/>
                  <a:gd name="T9" fmla="*/ 0 h 196"/>
                  <a:gd name="T10" fmla="*/ 113 w 198"/>
                  <a:gd name="T11" fmla="*/ 0 h 196"/>
                  <a:gd name="T12" fmla="*/ 113 w 198"/>
                  <a:gd name="T13" fmla="*/ 41 h 196"/>
                  <a:gd name="T14" fmla="*/ 52 w 198"/>
                  <a:gd name="T15" fmla="*/ 41 h 196"/>
                  <a:gd name="T16" fmla="*/ 52 w 198"/>
                  <a:gd name="T17" fmla="*/ 55 h 196"/>
                  <a:gd name="T18" fmla="*/ 99 w 198"/>
                  <a:gd name="T19" fmla="*/ 55 h 196"/>
                  <a:gd name="T20" fmla="*/ 75 w 198"/>
                  <a:gd name="T21" fmla="*/ 110 h 196"/>
                  <a:gd name="T22" fmla="*/ 42 w 198"/>
                  <a:gd name="T23" fmla="*/ 150 h 196"/>
                  <a:gd name="T24" fmla="*/ 46 w 198"/>
                  <a:gd name="T25" fmla="*/ 156 h 196"/>
                  <a:gd name="T26" fmla="*/ 52 w 198"/>
                  <a:gd name="T27" fmla="*/ 162 h 196"/>
                  <a:gd name="T28" fmla="*/ 71 w 198"/>
                  <a:gd name="T29" fmla="*/ 142 h 196"/>
                  <a:gd name="T30" fmla="*/ 89 w 198"/>
                  <a:gd name="T31" fmla="*/ 118 h 196"/>
                  <a:gd name="T32" fmla="*/ 113 w 198"/>
                  <a:gd name="T33" fmla="*/ 55 h 196"/>
                  <a:gd name="T34" fmla="*/ 113 w 198"/>
                  <a:gd name="T35" fmla="*/ 55 h 196"/>
                  <a:gd name="T36" fmla="*/ 113 w 198"/>
                  <a:gd name="T37" fmla="*/ 140 h 196"/>
                  <a:gd name="T38" fmla="*/ 85 w 198"/>
                  <a:gd name="T39" fmla="*/ 140 h 196"/>
                  <a:gd name="T40" fmla="*/ 85 w 198"/>
                  <a:gd name="T41" fmla="*/ 154 h 196"/>
                  <a:gd name="T42" fmla="*/ 113 w 198"/>
                  <a:gd name="T43" fmla="*/ 154 h 196"/>
                  <a:gd name="T44" fmla="*/ 113 w 198"/>
                  <a:gd name="T45" fmla="*/ 196 h 196"/>
                  <a:gd name="T46" fmla="*/ 129 w 198"/>
                  <a:gd name="T47" fmla="*/ 196 h 196"/>
                  <a:gd name="T48" fmla="*/ 129 w 198"/>
                  <a:gd name="T49" fmla="*/ 154 h 196"/>
                  <a:gd name="T50" fmla="*/ 158 w 198"/>
                  <a:gd name="T51" fmla="*/ 154 h 196"/>
                  <a:gd name="T52" fmla="*/ 158 w 198"/>
                  <a:gd name="T53" fmla="*/ 140 h 196"/>
                  <a:gd name="T54" fmla="*/ 129 w 198"/>
                  <a:gd name="T55" fmla="*/ 140 h 196"/>
                  <a:gd name="T56" fmla="*/ 129 w 198"/>
                  <a:gd name="T57" fmla="*/ 55 h 196"/>
                  <a:gd name="T58" fmla="*/ 151 w 198"/>
                  <a:gd name="T59" fmla="*/ 118 h 196"/>
                  <a:gd name="T60" fmla="*/ 168 w 198"/>
                  <a:gd name="T61" fmla="*/ 142 h 196"/>
                  <a:gd name="T62" fmla="*/ 186 w 198"/>
                  <a:gd name="T63" fmla="*/ 160 h 196"/>
                  <a:gd name="T64" fmla="*/ 198 w 198"/>
                  <a:gd name="T65" fmla="*/ 144 h 196"/>
                  <a:gd name="T66" fmla="*/ 180 w 198"/>
                  <a:gd name="T67" fmla="*/ 128 h 196"/>
                  <a:gd name="T68" fmla="*/ 151 w 198"/>
                  <a:gd name="T69" fmla="*/ 83 h 196"/>
                  <a:gd name="T70" fmla="*/ 141 w 198"/>
                  <a:gd name="T71" fmla="*/ 55 h 196"/>
                  <a:gd name="T72" fmla="*/ 6 w 198"/>
                  <a:gd name="T73" fmla="*/ 112 h 196"/>
                  <a:gd name="T74" fmla="*/ 14 w 198"/>
                  <a:gd name="T75" fmla="*/ 97 h 196"/>
                  <a:gd name="T76" fmla="*/ 24 w 198"/>
                  <a:gd name="T77" fmla="*/ 81 h 196"/>
                  <a:gd name="T78" fmla="*/ 24 w 198"/>
                  <a:gd name="T79" fmla="*/ 196 h 196"/>
                  <a:gd name="T80" fmla="*/ 40 w 198"/>
                  <a:gd name="T81" fmla="*/ 196 h 196"/>
                  <a:gd name="T82" fmla="*/ 40 w 198"/>
                  <a:gd name="T83" fmla="*/ 51 h 196"/>
                  <a:gd name="T84" fmla="*/ 48 w 198"/>
                  <a:gd name="T85" fmla="*/ 29 h 196"/>
                  <a:gd name="T86" fmla="*/ 56 w 198"/>
                  <a:gd name="T87" fmla="*/ 4 h 196"/>
                  <a:gd name="T88" fmla="*/ 42 w 198"/>
                  <a:gd name="T89" fmla="*/ 0 h 196"/>
                  <a:gd name="T90" fmla="*/ 24 w 198"/>
                  <a:gd name="T91" fmla="*/ 51 h 196"/>
                  <a:gd name="T92" fmla="*/ 0 w 198"/>
                  <a:gd name="T93" fmla="*/ 95 h 196"/>
                  <a:gd name="T94" fmla="*/ 6 w 198"/>
                  <a:gd name="T95" fmla="*/ 112 h 196"/>
                  <a:gd name="T96" fmla="*/ 6 w 198"/>
                  <a:gd name="T97" fmla="*/ 11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8" h="196">
                    <a:moveTo>
                      <a:pt x="141" y="55"/>
                    </a:moveTo>
                    <a:lnTo>
                      <a:pt x="141" y="55"/>
                    </a:lnTo>
                    <a:lnTo>
                      <a:pt x="192" y="55"/>
                    </a:lnTo>
                    <a:lnTo>
                      <a:pt x="192" y="55"/>
                    </a:lnTo>
                    <a:lnTo>
                      <a:pt x="192" y="41"/>
                    </a:lnTo>
                    <a:lnTo>
                      <a:pt x="192" y="41"/>
                    </a:lnTo>
                    <a:lnTo>
                      <a:pt x="129" y="41"/>
                    </a:lnTo>
                    <a:lnTo>
                      <a:pt x="129" y="41"/>
                    </a:lnTo>
                    <a:lnTo>
                      <a:pt x="129" y="0"/>
                    </a:lnTo>
                    <a:lnTo>
                      <a:pt x="129" y="0"/>
                    </a:lnTo>
                    <a:lnTo>
                      <a:pt x="113" y="0"/>
                    </a:lnTo>
                    <a:lnTo>
                      <a:pt x="113" y="0"/>
                    </a:lnTo>
                    <a:lnTo>
                      <a:pt x="113" y="41"/>
                    </a:lnTo>
                    <a:lnTo>
                      <a:pt x="113" y="41"/>
                    </a:lnTo>
                    <a:lnTo>
                      <a:pt x="52" y="41"/>
                    </a:lnTo>
                    <a:lnTo>
                      <a:pt x="52" y="41"/>
                    </a:lnTo>
                    <a:lnTo>
                      <a:pt x="52" y="55"/>
                    </a:lnTo>
                    <a:lnTo>
                      <a:pt x="52" y="55"/>
                    </a:lnTo>
                    <a:lnTo>
                      <a:pt x="99" y="55"/>
                    </a:lnTo>
                    <a:lnTo>
                      <a:pt x="99" y="55"/>
                    </a:lnTo>
                    <a:lnTo>
                      <a:pt x="89" y="83"/>
                    </a:lnTo>
                    <a:lnTo>
                      <a:pt x="75" y="110"/>
                    </a:lnTo>
                    <a:lnTo>
                      <a:pt x="61" y="130"/>
                    </a:lnTo>
                    <a:lnTo>
                      <a:pt x="42" y="150"/>
                    </a:lnTo>
                    <a:lnTo>
                      <a:pt x="42" y="150"/>
                    </a:lnTo>
                    <a:lnTo>
                      <a:pt x="46" y="156"/>
                    </a:lnTo>
                    <a:lnTo>
                      <a:pt x="52" y="162"/>
                    </a:lnTo>
                    <a:lnTo>
                      <a:pt x="52" y="162"/>
                    </a:lnTo>
                    <a:lnTo>
                      <a:pt x="63" y="152"/>
                    </a:lnTo>
                    <a:lnTo>
                      <a:pt x="71" y="142"/>
                    </a:lnTo>
                    <a:lnTo>
                      <a:pt x="81" y="130"/>
                    </a:lnTo>
                    <a:lnTo>
                      <a:pt x="89" y="118"/>
                    </a:lnTo>
                    <a:lnTo>
                      <a:pt x="101" y="87"/>
                    </a:lnTo>
                    <a:lnTo>
                      <a:pt x="113" y="55"/>
                    </a:lnTo>
                    <a:lnTo>
                      <a:pt x="113" y="55"/>
                    </a:lnTo>
                    <a:lnTo>
                      <a:pt x="113" y="55"/>
                    </a:lnTo>
                    <a:lnTo>
                      <a:pt x="113" y="140"/>
                    </a:lnTo>
                    <a:lnTo>
                      <a:pt x="113" y="140"/>
                    </a:lnTo>
                    <a:lnTo>
                      <a:pt x="85" y="140"/>
                    </a:lnTo>
                    <a:lnTo>
                      <a:pt x="85" y="140"/>
                    </a:lnTo>
                    <a:lnTo>
                      <a:pt x="85" y="154"/>
                    </a:lnTo>
                    <a:lnTo>
                      <a:pt x="85" y="154"/>
                    </a:lnTo>
                    <a:lnTo>
                      <a:pt x="113" y="154"/>
                    </a:lnTo>
                    <a:lnTo>
                      <a:pt x="113" y="154"/>
                    </a:lnTo>
                    <a:lnTo>
                      <a:pt x="113" y="196"/>
                    </a:lnTo>
                    <a:lnTo>
                      <a:pt x="113" y="196"/>
                    </a:lnTo>
                    <a:lnTo>
                      <a:pt x="129" y="196"/>
                    </a:lnTo>
                    <a:lnTo>
                      <a:pt x="129" y="196"/>
                    </a:lnTo>
                    <a:lnTo>
                      <a:pt x="129" y="154"/>
                    </a:lnTo>
                    <a:lnTo>
                      <a:pt x="129" y="154"/>
                    </a:lnTo>
                    <a:lnTo>
                      <a:pt x="158" y="154"/>
                    </a:lnTo>
                    <a:lnTo>
                      <a:pt x="158" y="154"/>
                    </a:lnTo>
                    <a:lnTo>
                      <a:pt x="158" y="140"/>
                    </a:lnTo>
                    <a:lnTo>
                      <a:pt x="158" y="140"/>
                    </a:lnTo>
                    <a:lnTo>
                      <a:pt x="129" y="140"/>
                    </a:lnTo>
                    <a:lnTo>
                      <a:pt x="129" y="140"/>
                    </a:lnTo>
                    <a:lnTo>
                      <a:pt x="129" y="55"/>
                    </a:lnTo>
                    <a:lnTo>
                      <a:pt x="129" y="55"/>
                    </a:lnTo>
                    <a:lnTo>
                      <a:pt x="139" y="89"/>
                    </a:lnTo>
                    <a:lnTo>
                      <a:pt x="151" y="118"/>
                    </a:lnTo>
                    <a:lnTo>
                      <a:pt x="160" y="130"/>
                    </a:lnTo>
                    <a:lnTo>
                      <a:pt x="168" y="142"/>
                    </a:lnTo>
                    <a:lnTo>
                      <a:pt x="176" y="152"/>
                    </a:lnTo>
                    <a:lnTo>
                      <a:pt x="186" y="160"/>
                    </a:lnTo>
                    <a:lnTo>
                      <a:pt x="186" y="160"/>
                    </a:lnTo>
                    <a:lnTo>
                      <a:pt x="198" y="144"/>
                    </a:lnTo>
                    <a:lnTo>
                      <a:pt x="198" y="144"/>
                    </a:lnTo>
                    <a:lnTo>
                      <a:pt x="180" y="128"/>
                    </a:lnTo>
                    <a:lnTo>
                      <a:pt x="164" y="110"/>
                    </a:lnTo>
                    <a:lnTo>
                      <a:pt x="151" y="83"/>
                    </a:lnTo>
                    <a:lnTo>
                      <a:pt x="141" y="55"/>
                    </a:lnTo>
                    <a:lnTo>
                      <a:pt x="141" y="55"/>
                    </a:lnTo>
                    <a:lnTo>
                      <a:pt x="141" y="55"/>
                    </a:lnTo>
                    <a:close/>
                    <a:moveTo>
                      <a:pt x="6" y="112"/>
                    </a:moveTo>
                    <a:lnTo>
                      <a:pt x="6" y="112"/>
                    </a:lnTo>
                    <a:lnTo>
                      <a:pt x="14" y="97"/>
                    </a:lnTo>
                    <a:lnTo>
                      <a:pt x="20" y="89"/>
                    </a:lnTo>
                    <a:lnTo>
                      <a:pt x="24" y="81"/>
                    </a:lnTo>
                    <a:lnTo>
                      <a:pt x="24" y="81"/>
                    </a:lnTo>
                    <a:lnTo>
                      <a:pt x="24" y="196"/>
                    </a:lnTo>
                    <a:lnTo>
                      <a:pt x="24" y="196"/>
                    </a:lnTo>
                    <a:lnTo>
                      <a:pt x="40" y="196"/>
                    </a:lnTo>
                    <a:lnTo>
                      <a:pt x="40" y="196"/>
                    </a:lnTo>
                    <a:lnTo>
                      <a:pt x="40" y="51"/>
                    </a:lnTo>
                    <a:lnTo>
                      <a:pt x="40" y="51"/>
                    </a:lnTo>
                    <a:lnTo>
                      <a:pt x="48" y="29"/>
                    </a:lnTo>
                    <a:lnTo>
                      <a:pt x="56" y="4"/>
                    </a:lnTo>
                    <a:lnTo>
                      <a:pt x="56" y="4"/>
                    </a:lnTo>
                    <a:lnTo>
                      <a:pt x="42" y="0"/>
                    </a:lnTo>
                    <a:lnTo>
                      <a:pt x="42" y="0"/>
                    </a:lnTo>
                    <a:lnTo>
                      <a:pt x="32" y="27"/>
                    </a:lnTo>
                    <a:lnTo>
                      <a:pt x="24" y="51"/>
                    </a:lnTo>
                    <a:lnTo>
                      <a:pt x="12" y="73"/>
                    </a:lnTo>
                    <a:lnTo>
                      <a:pt x="0" y="95"/>
                    </a:lnTo>
                    <a:lnTo>
                      <a:pt x="0" y="95"/>
                    </a:lnTo>
                    <a:lnTo>
                      <a:pt x="6" y="112"/>
                    </a:lnTo>
                    <a:lnTo>
                      <a:pt x="6" y="112"/>
                    </a:lnTo>
                    <a:lnTo>
                      <a:pt x="6" y="1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90" name="Freeform 581">
                <a:extLst>
                  <a:ext uri="{FF2B5EF4-FFF2-40B4-BE49-F238E27FC236}">
                    <a16:creationId xmlns="" xmlns:a16="http://schemas.microsoft.com/office/drawing/2014/main" id="{2ED9F00E-7AD3-40C2-A4C4-52025295C249}"/>
                  </a:ext>
                </a:extLst>
              </p:cNvPr>
              <p:cNvSpPr>
                <a:spLocks noEditPoints="1"/>
              </p:cNvSpPr>
              <p:nvPr/>
            </p:nvSpPr>
            <p:spPr bwMode="auto">
              <a:xfrm>
                <a:off x="5911" y="23750"/>
                <a:ext cx="162" cy="149"/>
              </a:xfrm>
              <a:custGeom>
                <a:avLst/>
                <a:gdLst>
                  <a:gd name="T0" fmla="*/ 75 w 162"/>
                  <a:gd name="T1" fmla="*/ 18 h 149"/>
                  <a:gd name="T2" fmla="*/ 89 w 162"/>
                  <a:gd name="T3" fmla="*/ 18 h 149"/>
                  <a:gd name="T4" fmla="*/ 113 w 162"/>
                  <a:gd name="T5" fmla="*/ 22 h 149"/>
                  <a:gd name="T6" fmla="*/ 132 w 162"/>
                  <a:gd name="T7" fmla="*/ 32 h 149"/>
                  <a:gd name="T8" fmla="*/ 138 w 162"/>
                  <a:gd name="T9" fmla="*/ 40 h 149"/>
                  <a:gd name="T10" fmla="*/ 144 w 162"/>
                  <a:gd name="T11" fmla="*/ 58 h 149"/>
                  <a:gd name="T12" fmla="*/ 146 w 162"/>
                  <a:gd name="T13" fmla="*/ 70 h 149"/>
                  <a:gd name="T14" fmla="*/ 142 w 162"/>
                  <a:gd name="T15" fmla="*/ 91 h 149"/>
                  <a:gd name="T16" fmla="*/ 132 w 162"/>
                  <a:gd name="T17" fmla="*/ 109 h 149"/>
                  <a:gd name="T18" fmla="*/ 122 w 162"/>
                  <a:gd name="T19" fmla="*/ 117 h 149"/>
                  <a:gd name="T20" fmla="*/ 89 w 162"/>
                  <a:gd name="T21" fmla="*/ 137 h 149"/>
                  <a:gd name="T22" fmla="*/ 101 w 162"/>
                  <a:gd name="T23" fmla="*/ 149 h 149"/>
                  <a:gd name="T24" fmla="*/ 115 w 162"/>
                  <a:gd name="T25" fmla="*/ 141 h 149"/>
                  <a:gd name="T26" fmla="*/ 138 w 162"/>
                  <a:gd name="T27" fmla="*/ 125 h 149"/>
                  <a:gd name="T28" fmla="*/ 152 w 162"/>
                  <a:gd name="T29" fmla="*/ 105 h 149"/>
                  <a:gd name="T30" fmla="*/ 160 w 162"/>
                  <a:gd name="T31" fmla="*/ 83 h 149"/>
                  <a:gd name="T32" fmla="*/ 162 w 162"/>
                  <a:gd name="T33" fmla="*/ 70 h 149"/>
                  <a:gd name="T34" fmla="*/ 156 w 162"/>
                  <a:gd name="T35" fmla="*/ 44 h 149"/>
                  <a:gd name="T36" fmla="*/ 142 w 162"/>
                  <a:gd name="T37" fmla="*/ 22 h 149"/>
                  <a:gd name="T38" fmla="*/ 132 w 162"/>
                  <a:gd name="T39" fmla="*/ 12 h 149"/>
                  <a:gd name="T40" fmla="*/ 103 w 162"/>
                  <a:gd name="T41" fmla="*/ 2 h 149"/>
                  <a:gd name="T42" fmla="*/ 89 w 162"/>
                  <a:gd name="T43" fmla="*/ 0 h 149"/>
                  <a:gd name="T44" fmla="*/ 53 w 162"/>
                  <a:gd name="T45" fmla="*/ 6 h 149"/>
                  <a:gd name="T46" fmla="*/ 24 w 162"/>
                  <a:gd name="T47" fmla="*/ 24 h 149"/>
                  <a:gd name="T48" fmla="*/ 12 w 162"/>
                  <a:gd name="T49" fmla="*/ 36 h 149"/>
                  <a:gd name="T50" fmla="*/ 0 w 162"/>
                  <a:gd name="T51" fmla="*/ 66 h 149"/>
                  <a:gd name="T52" fmla="*/ 0 w 162"/>
                  <a:gd name="T53" fmla="*/ 85 h 149"/>
                  <a:gd name="T54" fmla="*/ 2 w 162"/>
                  <a:gd name="T55" fmla="*/ 107 h 149"/>
                  <a:gd name="T56" fmla="*/ 10 w 162"/>
                  <a:gd name="T57" fmla="*/ 125 h 149"/>
                  <a:gd name="T58" fmla="*/ 14 w 162"/>
                  <a:gd name="T59" fmla="*/ 131 h 149"/>
                  <a:gd name="T60" fmla="*/ 29 w 162"/>
                  <a:gd name="T61" fmla="*/ 137 h 149"/>
                  <a:gd name="T62" fmla="*/ 37 w 162"/>
                  <a:gd name="T63" fmla="*/ 139 h 149"/>
                  <a:gd name="T64" fmla="*/ 49 w 162"/>
                  <a:gd name="T65" fmla="*/ 135 h 149"/>
                  <a:gd name="T66" fmla="*/ 53 w 162"/>
                  <a:gd name="T67" fmla="*/ 131 h 149"/>
                  <a:gd name="T68" fmla="*/ 61 w 162"/>
                  <a:gd name="T69" fmla="*/ 119 h 149"/>
                  <a:gd name="T70" fmla="*/ 71 w 162"/>
                  <a:gd name="T71" fmla="*/ 95 h 149"/>
                  <a:gd name="T72" fmla="*/ 87 w 162"/>
                  <a:gd name="T73" fmla="*/ 24 h 149"/>
                  <a:gd name="T74" fmla="*/ 75 w 162"/>
                  <a:gd name="T75" fmla="*/ 18 h 149"/>
                  <a:gd name="T76" fmla="*/ 55 w 162"/>
                  <a:gd name="T77" fmla="*/ 95 h 149"/>
                  <a:gd name="T78" fmla="*/ 49 w 162"/>
                  <a:gd name="T79" fmla="*/ 107 h 149"/>
                  <a:gd name="T80" fmla="*/ 39 w 162"/>
                  <a:gd name="T81" fmla="*/ 121 h 149"/>
                  <a:gd name="T82" fmla="*/ 35 w 162"/>
                  <a:gd name="T83" fmla="*/ 123 h 149"/>
                  <a:gd name="T84" fmla="*/ 29 w 162"/>
                  <a:gd name="T85" fmla="*/ 121 h 149"/>
                  <a:gd name="T86" fmla="*/ 22 w 162"/>
                  <a:gd name="T87" fmla="*/ 113 h 149"/>
                  <a:gd name="T88" fmla="*/ 14 w 162"/>
                  <a:gd name="T89" fmla="*/ 93 h 149"/>
                  <a:gd name="T90" fmla="*/ 14 w 162"/>
                  <a:gd name="T91" fmla="*/ 85 h 149"/>
                  <a:gd name="T92" fmla="*/ 18 w 162"/>
                  <a:gd name="T93" fmla="*/ 62 h 149"/>
                  <a:gd name="T94" fmla="*/ 31 w 162"/>
                  <a:gd name="T95" fmla="*/ 42 h 149"/>
                  <a:gd name="T96" fmla="*/ 39 w 162"/>
                  <a:gd name="T97" fmla="*/ 34 h 149"/>
                  <a:gd name="T98" fmla="*/ 59 w 162"/>
                  <a:gd name="T99" fmla="*/ 22 h 149"/>
                  <a:gd name="T100" fmla="*/ 71 w 162"/>
                  <a:gd name="T101" fmla="*/ 20 h 149"/>
                  <a:gd name="T102" fmla="*/ 59 w 162"/>
                  <a:gd name="T103" fmla="*/ 78 h 149"/>
                  <a:gd name="T104" fmla="*/ 55 w 162"/>
                  <a:gd name="T105" fmla="*/ 9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2" h="149">
                    <a:moveTo>
                      <a:pt x="75" y="18"/>
                    </a:moveTo>
                    <a:lnTo>
                      <a:pt x="75" y="18"/>
                    </a:lnTo>
                    <a:lnTo>
                      <a:pt x="89" y="18"/>
                    </a:lnTo>
                    <a:lnTo>
                      <a:pt x="89" y="18"/>
                    </a:lnTo>
                    <a:lnTo>
                      <a:pt x="101" y="18"/>
                    </a:lnTo>
                    <a:lnTo>
                      <a:pt x="113" y="22"/>
                    </a:lnTo>
                    <a:lnTo>
                      <a:pt x="122" y="26"/>
                    </a:lnTo>
                    <a:lnTo>
                      <a:pt x="132" y="32"/>
                    </a:lnTo>
                    <a:lnTo>
                      <a:pt x="132" y="32"/>
                    </a:lnTo>
                    <a:lnTo>
                      <a:pt x="138" y="40"/>
                    </a:lnTo>
                    <a:lnTo>
                      <a:pt x="142" y="48"/>
                    </a:lnTo>
                    <a:lnTo>
                      <a:pt x="144" y="58"/>
                    </a:lnTo>
                    <a:lnTo>
                      <a:pt x="146" y="70"/>
                    </a:lnTo>
                    <a:lnTo>
                      <a:pt x="146" y="70"/>
                    </a:lnTo>
                    <a:lnTo>
                      <a:pt x="144" y="81"/>
                    </a:lnTo>
                    <a:lnTo>
                      <a:pt x="142" y="91"/>
                    </a:lnTo>
                    <a:lnTo>
                      <a:pt x="138" y="99"/>
                    </a:lnTo>
                    <a:lnTo>
                      <a:pt x="132" y="109"/>
                    </a:lnTo>
                    <a:lnTo>
                      <a:pt x="132" y="109"/>
                    </a:lnTo>
                    <a:lnTo>
                      <a:pt x="122" y="117"/>
                    </a:lnTo>
                    <a:lnTo>
                      <a:pt x="113" y="125"/>
                    </a:lnTo>
                    <a:lnTo>
                      <a:pt x="89" y="137"/>
                    </a:lnTo>
                    <a:lnTo>
                      <a:pt x="89" y="137"/>
                    </a:lnTo>
                    <a:lnTo>
                      <a:pt x="101" y="149"/>
                    </a:lnTo>
                    <a:lnTo>
                      <a:pt x="101" y="149"/>
                    </a:lnTo>
                    <a:lnTo>
                      <a:pt x="115" y="141"/>
                    </a:lnTo>
                    <a:lnTo>
                      <a:pt x="128" y="135"/>
                    </a:lnTo>
                    <a:lnTo>
                      <a:pt x="138" y="125"/>
                    </a:lnTo>
                    <a:lnTo>
                      <a:pt x="146" y="117"/>
                    </a:lnTo>
                    <a:lnTo>
                      <a:pt x="152" y="105"/>
                    </a:lnTo>
                    <a:lnTo>
                      <a:pt x="158" y="95"/>
                    </a:lnTo>
                    <a:lnTo>
                      <a:pt x="160" y="83"/>
                    </a:lnTo>
                    <a:lnTo>
                      <a:pt x="162" y="70"/>
                    </a:lnTo>
                    <a:lnTo>
                      <a:pt x="162" y="70"/>
                    </a:lnTo>
                    <a:lnTo>
                      <a:pt x="160" y="56"/>
                    </a:lnTo>
                    <a:lnTo>
                      <a:pt x="156" y="44"/>
                    </a:lnTo>
                    <a:lnTo>
                      <a:pt x="150" y="32"/>
                    </a:lnTo>
                    <a:lnTo>
                      <a:pt x="142" y="22"/>
                    </a:lnTo>
                    <a:lnTo>
                      <a:pt x="142" y="22"/>
                    </a:lnTo>
                    <a:lnTo>
                      <a:pt x="132" y="12"/>
                    </a:lnTo>
                    <a:lnTo>
                      <a:pt x="117" y="6"/>
                    </a:lnTo>
                    <a:lnTo>
                      <a:pt x="103" y="2"/>
                    </a:lnTo>
                    <a:lnTo>
                      <a:pt x="89" y="0"/>
                    </a:lnTo>
                    <a:lnTo>
                      <a:pt x="89" y="0"/>
                    </a:lnTo>
                    <a:lnTo>
                      <a:pt x="69" y="2"/>
                    </a:lnTo>
                    <a:lnTo>
                      <a:pt x="53" y="6"/>
                    </a:lnTo>
                    <a:lnTo>
                      <a:pt x="39" y="14"/>
                    </a:lnTo>
                    <a:lnTo>
                      <a:pt x="24" y="24"/>
                    </a:lnTo>
                    <a:lnTo>
                      <a:pt x="24" y="24"/>
                    </a:lnTo>
                    <a:lnTo>
                      <a:pt x="12" y="36"/>
                    </a:lnTo>
                    <a:lnTo>
                      <a:pt x="6" y="52"/>
                    </a:lnTo>
                    <a:lnTo>
                      <a:pt x="0" y="66"/>
                    </a:lnTo>
                    <a:lnTo>
                      <a:pt x="0" y="85"/>
                    </a:lnTo>
                    <a:lnTo>
                      <a:pt x="0" y="85"/>
                    </a:lnTo>
                    <a:lnTo>
                      <a:pt x="0" y="97"/>
                    </a:lnTo>
                    <a:lnTo>
                      <a:pt x="2" y="107"/>
                    </a:lnTo>
                    <a:lnTo>
                      <a:pt x="4" y="117"/>
                    </a:lnTo>
                    <a:lnTo>
                      <a:pt x="10" y="125"/>
                    </a:lnTo>
                    <a:lnTo>
                      <a:pt x="10" y="125"/>
                    </a:lnTo>
                    <a:lnTo>
                      <a:pt x="14" y="131"/>
                    </a:lnTo>
                    <a:lnTo>
                      <a:pt x="20" y="135"/>
                    </a:lnTo>
                    <a:lnTo>
                      <a:pt x="29" y="137"/>
                    </a:lnTo>
                    <a:lnTo>
                      <a:pt x="37" y="139"/>
                    </a:lnTo>
                    <a:lnTo>
                      <a:pt x="37" y="139"/>
                    </a:lnTo>
                    <a:lnTo>
                      <a:pt x="45" y="137"/>
                    </a:lnTo>
                    <a:lnTo>
                      <a:pt x="49" y="135"/>
                    </a:lnTo>
                    <a:lnTo>
                      <a:pt x="53" y="131"/>
                    </a:lnTo>
                    <a:lnTo>
                      <a:pt x="53" y="131"/>
                    </a:lnTo>
                    <a:lnTo>
                      <a:pt x="57" y="127"/>
                    </a:lnTo>
                    <a:lnTo>
                      <a:pt x="61" y="119"/>
                    </a:lnTo>
                    <a:lnTo>
                      <a:pt x="71" y="95"/>
                    </a:lnTo>
                    <a:lnTo>
                      <a:pt x="71" y="95"/>
                    </a:lnTo>
                    <a:lnTo>
                      <a:pt x="79" y="62"/>
                    </a:lnTo>
                    <a:lnTo>
                      <a:pt x="87" y="24"/>
                    </a:lnTo>
                    <a:lnTo>
                      <a:pt x="87" y="24"/>
                    </a:lnTo>
                    <a:lnTo>
                      <a:pt x="75" y="18"/>
                    </a:lnTo>
                    <a:lnTo>
                      <a:pt x="75" y="18"/>
                    </a:lnTo>
                    <a:close/>
                    <a:moveTo>
                      <a:pt x="55" y="95"/>
                    </a:moveTo>
                    <a:lnTo>
                      <a:pt x="55" y="95"/>
                    </a:lnTo>
                    <a:lnTo>
                      <a:pt x="49" y="107"/>
                    </a:lnTo>
                    <a:lnTo>
                      <a:pt x="45" y="115"/>
                    </a:lnTo>
                    <a:lnTo>
                      <a:pt x="39" y="121"/>
                    </a:lnTo>
                    <a:lnTo>
                      <a:pt x="35" y="123"/>
                    </a:lnTo>
                    <a:lnTo>
                      <a:pt x="35" y="123"/>
                    </a:lnTo>
                    <a:lnTo>
                      <a:pt x="31" y="123"/>
                    </a:lnTo>
                    <a:lnTo>
                      <a:pt x="29" y="121"/>
                    </a:lnTo>
                    <a:lnTo>
                      <a:pt x="22" y="113"/>
                    </a:lnTo>
                    <a:lnTo>
                      <a:pt x="22" y="113"/>
                    </a:lnTo>
                    <a:lnTo>
                      <a:pt x="16" y="101"/>
                    </a:lnTo>
                    <a:lnTo>
                      <a:pt x="14" y="93"/>
                    </a:lnTo>
                    <a:lnTo>
                      <a:pt x="14" y="85"/>
                    </a:lnTo>
                    <a:lnTo>
                      <a:pt x="14" y="85"/>
                    </a:lnTo>
                    <a:lnTo>
                      <a:pt x="14" y="72"/>
                    </a:lnTo>
                    <a:lnTo>
                      <a:pt x="18" y="62"/>
                    </a:lnTo>
                    <a:lnTo>
                      <a:pt x="22" y="52"/>
                    </a:lnTo>
                    <a:lnTo>
                      <a:pt x="31" y="42"/>
                    </a:lnTo>
                    <a:lnTo>
                      <a:pt x="31" y="42"/>
                    </a:lnTo>
                    <a:lnTo>
                      <a:pt x="39" y="34"/>
                    </a:lnTo>
                    <a:lnTo>
                      <a:pt x="47" y="28"/>
                    </a:lnTo>
                    <a:lnTo>
                      <a:pt x="59" y="22"/>
                    </a:lnTo>
                    <a:lnTo>
                      <a:pt x="71" y="20"/>
                    </a:lnTo>
                    <a:lnTo>
                      <a:pt x="71" y="20"/>
                    </a:lnTo>
                    <a:lnTo>
                      <a:pt x="63" y="60"/>
                    </a:lnTo>
                    <a:lnTo>
                      <a:pt x="59" y="78"/>
                    </a:lnTo>
                    <a:lnTo>
                      <a:pt x="55" y="95"/>
                    </a:lnTo>
                    <a:lnTo>
                      <a:pt x="55" y="9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91" name="Freeform 582">
                <a:extLst>
                  <a:ext uri="{FF2B5EF4-FFF2-40B4-BE49-F238E27FC236}">
                    <a16:creationId xmlns="" xmlns:a16="http://schemas.microsoft.com/office/drawing/2014/main" id="{8EC2C640-24FD-44B3-8F6C-4C1C7315D9F1}"/>
                  </a:ext>
                </a:extLst>
              </p:cNvPr>
              <p:cNvSpPr>
                <a:spLocks noEditPoints="1"/>
              </p:cNvSpPr>
              <p:nvPr/>
            </p:nvSpPr>
            <p:spPr bwMode="auto">
              <a:xfrm>
                <a:off x="6093" y="23725"/>
                <a:ext cx="198" cy="194"/>
              </a:xfrm>
              <a:custGeom>
                <a:avLst/>
                <a:gdLst>
                  <a:gd name="T0" fmla="*/ 172 w 198"/>
                  <a:gd name="T1" fmla="*/ 158 h 194"/>
                  <a:gd name="T2" fmla="*/ 168 w 198"/>
                  <a:gd name="T3" fmla="*/ 174 h 194"/>
                  <a:gd name="T4" fmla="*/ 142 w 198"/>
                  <a:gd name="T5" fmla="*/ 178 h 194"/>
                  <a:gd name="T6" fmla="*/ 136 w 198"/>
                  <a:gd name="T7" fmla="*/ 192 h 194"/>
                  <a:gd name="T8" fmla="*/ 172 w 198"/>
                  <a:gd name="T9" fmla="*/ 190 h 194"/>
                  <a:gd name="T10" fmla="*/ 184 w 198"/>
                  <a:gd name="T11" fmla="*/ 168 h 194"/>
                  <a:gd name="T12" fmla="*/ 198 w 198"/>
                  <a:gd name="T13" fmla="*/ 158 h 194"/>
                  <a:gd name="T14" fmla="*/ 184 w 198"/>
                  <a:gd name="T15" fmla="*/ 146 h 194"/>
                  <a:gd name="T16" fmla="*/ 138 w 198"/>
                  <a:gd name="T17" fmla="*/ 93 h 194"/>
                  <a:gd name="T18" fmla="*/ 196 w 198"/>
                  <a:gd name="T19" fmla="*/ 79 h 194"/>
                  <a:gd name="T20" fmla="*/ 164 w 198"/>
                  <a:gd name="T21" fmla="*/ 69 h 194"/>
                  <a:gd name="T22" fmla="*/ 186 w 198"/>
                  <a:gd name="T23" fmla="*/ 53 h 194"/>
                  <a:gd name="T24" fmla="*/ 164 w 198"/>
                  <a:gd name="T25" fmla="*/ 41 h 194"/>
                  <a:gd name="T26" fmla="*/ 190 w 198"/>
                  <a:gd name="T27" fmla="*/ 27 h 194"/>
                  <a:gd name="T28" fmla="*/ 164 w 198"/>
                  <a:gd name="T29" fmla="*/ 15 h 194"/>
                  <a:gd name="T30" fmla="*/ 150 w 198"/>
                  <a:gd name="T31" fmla="*/ 0 h 194"/>
                  <a:gd name="T32" fmla="*/ 111 w 198"/>
                  <a:gd name="T33" fmla="*/ 15 h 194"/>
                  <a:gd name="T34" fmla="*/ 97 w 198"/>
                  <a:gd name="T35" fmla="*/ 0 h 194"/>
                  <a:gd name="T36" fmla="*/ 71 w 198"/>
                  <a:gd name="T37" fmla="*/ 15 h 194"/>
                  <a:gd name="T38" fmla="*/ 97 w 198"/>
                  <a:gd name="T39" fmla="*/ 27 h 194"/>
                  <a:gd name="T40" fmla="*/ 75 w 198"/>
                  <a:gd name="T41" fmla="*/ 41 h 194"/>
                  <a:gd name="T42" fmla="*/ 97 w 198"/>
                  <a:gd name="T43" fmla="*/ 53 h 194"/>
                  <a:gd name="T44" fmla="*/ 65 w 198"/>
                  <a:gd name="T45" fmla="*/ 69 h 194"/>
                  <a:gd name="T46" fmla="*/ 125 w 198"/>
                  <a:gd name="T47" fmla="*/ 79 h 194"/>
                  <a:gd name="T48" fmla="*/ 79 w 198"/>
                  <a:gd name="T49" fmla="*/ 93 h 194"/>
                  <a:gd name="T50" fmla="*/ 65 w 198"/>
                  <a:gd name="T51" fmla="*/ 146 h 194"/>
                  <a:gd name="T52" fmla="*/ 79 w 198"/>
                  <a:gd name="T53" fmla="*/ 158 h 194"/>
                  <a:gd name="T54" fmla="*/ 91 w 198"/>
                  <a:gd name="T55" fmla="*/ 194 h 194"/>
                  <a:gd name="T56" fmla="*/ 6 w 198"/>
                  <a:gd name="T57" fmla="*/ 146 h 194"/>
                  <a:gd name="T58" fmla="*/ 28 w 198"/>
                  <a:gd name="T59" fmla="*/ 89 h 194"/>
                  <a:gd name="T60" fmla="*/ 43 w 198"/>
                  <a:gd name="T61" fmla="*/ 194 h 194"/>
                  <a:gd name="T62" fmla="*/ 59 w 198"/>
                  <a:gd name="T63" fmla="*/ 114 h 194"/>
                  <a:gd name="T64" fmla="*/ 51 w 198"/>
                  <a:gd name="T65" fmla="*/ 77 h 194"/>
                  <a:gd name="T66" fmla="*/ 43 w 198"/>
                  <a:gd name="T67" fmla="*/ 55 h 194"/>
                  <a:gd name="T68" fmla="*/ 65 w 198"/>
                  <a:gd name="T69" fmla="*/ 43 h 194"/>
                  <a:gd name="T70" fmla="*/ 43 w 198"/>
                  <a:gd name="T71" fmla="*/ 0 h 194"/>
                  <a:gd name="T72" fmla="*/ 28 w 198"/>
                  <a:gd name="T73" fmla="*/ 43 h 194"/>
                  <a:gd name="T74" fmla="*/ 4 w 198"/>
                  <a:gd name="T75" fmla="*/ 55 h 194"/>
                  <a:gd name="T76" fmla="*/ 22 w 198"/>
                  <a:gd name="T77" fmla="*/ 75 h 194"/>
                  <a:gd name="T78" fmla="*/ 0 w 198"/>
                  <a:gd name="T79" fmla="*/ 128 h 194"/>
                  <a:gd name="T80" fmla="*/ 111 w 198"/>
                  <a:gd name="T81" fmla="*/ 53 h 194"/>
                  <a:gd name="T82" fmla="*/ 150 w 198"/>
                  <a:gd name="T83" fmla="*/ 69 h 194"/>
                  <a:gd name="T84" fmla="*/ 111 w 198"/>
                  <a:gd name="T85" fmla="*/ 53 h 194"/>
                  <a:gd name="T86" fmla="*/ 150 w 198"/>
                  <a:gd name="T87" fmla="*/ 27 h 194"/>
                  <a:gd name="T88" fmla="*/ 111 w 198"/>
                  <a:gd name="T89" fmla="*/ 41 h 194"/>
                  <a:gd name="T90" fmla="*/ 138 w 198"/>
                  <a:gd name="T91" fmla="*/ 132 h 194"/>
                  <a:gd name="T92" fmla="*/ 172 w 198"/>
                  <a:gd name="T93" fmla="*/ 146 h 194"/>
                  <a:gd name="T94" fmla="*/ 138 w 198"/>
                  <a:gd name="T95" fmla="*/ 132 h 194"/>
                  <a:gd name="T96" fmla="*/ 125 w 198"/>
                  <a:gd name="T97" fmla="*/ 132 h 194"/>
                  <a:gd name="T98" fmla="*/ 91 w 198"/>
                  <a:gd name="T99" fmla="*/ 146 h 194"/>
                  <a:gd name="T100" fmla="*/ 91 w 198"/>
                  <a:gd name="T101" fmla="*/ 106 h 194"/>
                  <a:gd name="T102" fmla="*/ 125 w 198"/>
                  <a:gd name="T103" fmla="*/ 120 h 194"/>
                  <a:gd name="T104" fmla="*/ 91 w 198"/>
                  <a:gd name="T105" fmla="*/ 106 h 194"/>
                  <a:gd name="T106" fmla="*/ 138 w 198"/>
                  <a:gd name="T107" fmla="*/ 120 h 194"/>
                  <a:gd name="T108" fmla="*/ 172 w 198"/>
                  <a:gd name="T109" fmla="*/ 106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8" h="194">
                    <a:moveTo>
                      <a:pt x="91" y="158"/>
                    </a:moveTo>
                    <a:lnTo>
                      <a:pt x="91" y="158"/>
                    </a:lnTo>
                    <a:lnTo>
                      <a:pt x="172" y="158"/>
                    </a:lnTo>
                    <a:lnTo>
                      <a:pt x="172" y="158"/>
                    </a:lnTo>
                    <a:lnTo>
                      <a:pt x="172" y="164"/>
                    </a:lnTo>
                    <a:lnTo>
                      <a:pt x="172" y="164"/>
                    </a:lnTo>
                    <a:lnTo>
                      <a:pt x="170" y="170"/>
                    </a:lnTo>
                    <a:lnTo>
                      <a:pt x="168" y="174"/>
                    </a:lnTo>
                    <a:lnTo>
                      <a:pt x="164" y="178"/>
                    </a:lnTo>
                    <a:lnTo>
                      <a:pt x="158" y="178"/>
                    </a:lnTo>
                    <a:lnTo>
                      <a:pt x="158" y="178"/>
                    </a:lnTo>
                    <a:lnTo>
                      <a:pt x="142" y="178"/>
                    </a:lnTo>
                    <a:lnTo>
                      <a:pt x="134" y="176"/>
                    </a:lnTo>
                    <a:lnTo>
                      <a:pt x="134" y="176"/>
                    </a:lnTo>
                    <a:lnTo>
                      <a:pt x="134" y="186"/>
                    </a:lnTo>
                    <a:lnTo>
                      <a:pt x="136" y="192"/>
                    </a:lnTo>
                    <a:lnTo>
                      <a:pt x="136" y="192"/>
                    </a:lnTo>
                    <a:lnTo>
                      <a:pt x="164" y="192"/>
                    </a:lnTo>
                    <a:lnTo>
                      <a:pt x="164" y="192"/>
                    </a:lnTo>
                    <a:lnTo>
                      <a:pt x="172" y="190"/>
                    </a:lnTo>
                    <a:lnTo>
                      <a:pt x="178" y="186"/>
                    </a:lnTo>
                    <a:lnTo>
                      <a:pt x="182" y="178"/>
                    </a:lnTo>
                    <a:lnTo>
                      <a:pt x="184" y="168"/>
                    </a:lnTo>
                    <a:lnTo>
                      <a:pt x="184" y="168"/>
                    </a:lnTo>
                    <a:lnTo>
                      <a:pt x="184" y="158"/>
                    </a:lnTo>
                    <a:lnTo>
                      <a:pt x="184" y="158"/>
                    </a:lnTo>
                    <a:lnTo>
                      <a:pt x="198" y="158"/>
                    </a:lnTo>
                    <a:lnTo>
                      <a:pt x="198" y="158"/>
                    </a:lnTo>
                    <a:lnTo>
                      <a:pt x="198" y="146"/>
                    </a:lnTo>
                    <a:lnTo>
                      <a:pt x="198" y="146"/>
                    </a:lnTo>
                    <a:lnTo>
                      <a:pt x="184" y="146"/>
                    </a:lnTo>
                    <a:lnTo>
                      <a:pt x="184" y="146"/>
                    </a:lnTo>
                    <a:lnTo>
                      <a:pt x="184" y="93"/>
                    </a:lnTo>
                    <a:lnTo>
                      <a:pt x="184" y="93"/>
                    </a:lnTo>
                    <a:lnTo>
                      <a:pt x="138" y="93"/>
                    </a:lnTo>
                    <a:lnTo>
                      <a:pt x="138" y="93"/>
                    </a:lnTo>
                    <a:lnTo>
                      <a:pt x="138" y="79"/>
                    </a:lnTo>
                    <a:lnTo>
                      <a:pt x="138" y="79"/>
                    </a:lnTo>
                    <a:lnTo>
                      <a:pt x="196" y="79"/>
                    </a:lnTo>
                    <a:lnTo>
                      <a:pt x="196" y="79"/>
                    </a:lnTo>
                    <a:lnTo>
                      <a:pt x="196" y="69"/>
                    </a:lnTo>
                    <a:lnTo>
                      <a:pt x="196" y="69"/>
                    </a:lnTo>
                    <a:lnTo>
                      <a:pt x="164" y="69"/>
                    </a:lnTo>
                    <a:lnTo>
                      <a:pt x="164" y="69"/>
                    </a:lnTo>
                    <a:lnTo>
                      <a:pt x="164" y="53"/>
                    </a:lnTo>
                    <a:lnTo>
                      <a:pt x="164" y="53"/>
                    </a:lnTo>
                    <a:lnTo>
                      <a:pt x="186" y="53"/>
                    </a:lnTo>
                    <a:lnTo>
                      <a:pt x="186" y="53"/>
                    </a:lnTo>
                    <a:lnTo>
                      <a:pt x="186" y="41"/>
                    </a:lnTo>
                    <a:lnTo>
                      <a:pt x="186" y="41"/>
                    </a:lnTo>
                    <a:lnTo>
                      <a:pt x="164" y="41"/>
                    </a:lnTo>
                    <a:lnTo>
                      <a:pt x="164" y="41"/>
                    </a:lnTo>
                    <a:lnTo>
                      <a:pt x="164" y="27"/>
                    </a:lnTo>
                    <a:lnTo>
                      <a:pt x="164" y="27"/>
                    </a:lnTo>
                    <a:lnTo>
                      <a:pt x="190" y="27"/>
                    </a:lnTo>
                    <a:lnTo>
                      <a:pt x="190" y="27"/>
                    </a:lnTo>
                    <a:lnTo>
                      <a:pt x="190" y="15"/>
                    </a:lnTo>
                    <a:lnTo>
                      <a:pt x="190" y="15"/>
                    </a:lnTo>
                    <a:lnTo>
                      <a:pt x="164" y="15"/>
                    </a:lnTo>
                    <a:lnTo>
                      <a:pt x="164" y="15"/>
                    </a:lnTo>
                    <a:lnTo>
                      <a:pt x="164" y="0"/>
                    </a:lnTo>
                    <a:lnTo>
                      <a:pt x="164" y="0"/>
                    </a:lnTo>
                    <a:lnTo>
                      <a:pt x="150" y="0"/>
                    </a:lnTo>
                    <a:lnTo>
                      <a:pt x="150" y="0"/>
                    </a:lnTo>
                    <a:lnTo>
                      <a:pt x="150" y="15"/>
                    </a:lnTo>
                    <a:lnTo>
                      <a:pt x="150" y="15"/>
                    </a:lnTo>
                    <a:lnTo>
                      <a:pt x="111" y="15"/>
                    </a:lnTo>
                    <a:lnTo>
                      <a:pt x="111" y="15"/>
                    </a:lnTo>
                    <a:lnTo>
                      <a:pt x="111" y="0"/>
                    </a:lnTo>
                    <a:lnTo>
                      <a:pt x="111" y="0"/>
                    </a:lnTo>
                    <a:lnTo>
                      <a:pt x="97" y="0"/>
                    </a:lnTo>
                    <a:lnTo>
                      <a:pt x="97" y="0"/>
                    </a:lnTo>
                    <a:lnTo>
                      <a:pt x="97" y="15"/>
                    </a:lnTo>
                    <a:lnTo>
                      <a:pt x="97" y="15"/>
                    </a:lnTo>
                    <a:lnTo>
                      <a:pt x="71" y="15"/>
                    </a:lnTo>
                    <a:lnTo>
                      <a:pt x="71" y="15"/>
                    </a:lnTo>
                    <a:lnTo>
                      <a:pt x="71" y="27"/>
                    </a:lnTo>
                    <a:lnTo>
                      <a:pt x="71" y="27"/>
                    </a:lnTo>
                    <a:lnTo>
                      <a:pt x="97" y="27"/>
                    </a:lnTo>
                    <a:lnTo>
                      <a:pt x="97" y="27"/>
                    </a:lnTo>
                    <a:lnTo>
                      <a:pt x="97" y="41"/>
                    </a:lnTo>
                    <a:lnTo>
                      <a:pt x="97" y="41"/>
                    </a:lnTo>
                    <a:lnTo>
                      <a:pt x="75" y="41"/>
                    </a:lnTo>
                    <a:lnTo>
                      <a:pt x="75" y="41"/>
                    </a:lnTo>
                    <a:lnTo>
                      <a:pt x="75" y="53"/>
                    </a:lnTo>
                    <a:lnTo>
                      <a:pt x="75" y="53"/>
                    </a:lnTo>
                    <a:lnTo>
                      <a:pt x="97" y="53"/>
                    </a:lnTo>
                    <a:lnTo>
                      <a:pt x="97" y="53"/>
                    </a:lnTo>
                    <a:lnTo>
                      <a:pt x="97" y="69"/>
                    </a:lnTo>
                    <a:lnTo>
                      <a:pt x="97" y="69"/>
                    </a:lnTo>
                    <a:lnTo>
                      <a:pt x="65" y="69"/>
                    </a:lnTo>
                    <a:lnTo>
                      <a:pt x="65" y="69"/>
                    </a:lnTo>
                    <a:lnTo>
                      <a:pt x="65" y="79"/>
                    </a:lnTo>
                    <a:lnTo>
                      <a:pt x="65" y="79"/>
                    </a:lnTo>
                    <a:lnTo>
                      <a:pt x="125" y="79"/>
                    </a:lnTo>
                    <a:lnTo>
                      <a:pt x="125" y="79"/>
                    </a:lnTo>
                    <a:lnTo>
                      <a:pt x="125" y="93"/>
                    </a:lnTo>
                    <a:lnTo>
                      <a:pt x="125" y="93"/>
                    </a:lnTo>
                    <a:lnTo>
                      <a:pt x="79" y="93"/>
                    </a:lnTo>
                    <a:lnTo>
                      <a:pt x="79" y="93"/>
                    </a:lnTo>
                    <a:lnTo>
                      <a:pt x="79" y="146"/>
                    </a:lnTo>
                    <a:lnTo>
                      <a:pt x="79" y="146"/>
                    </a:lnTo>
                    <a:lnTo>
                      <a:pt x="65" y="146"/>
                    </a:lnTo>
                    <a:lnTo>
                      <a:pt x="65" y="146"/>
                    </a:lnTo>
                    <a:lnTo>
                      <a:pt x="65" y="158"/>
                    </a:lnTo>
                    <a:lnTo>
                      <a:pt x="65" y="158"/>
                    </a:lnTo>
                    <a:lnTo>
                      <a:pt x="79" y="158"/>
                    </a:lnTo>
                    <a:lnTo>
                      <a:pt x="79" y="158"/>
                    </a:lnTo>
                    <a:lnTo>
                      <a:pt x="79" y="194"/>
                    </a:lnTo>
                    <a:lnTo>
                      <a:pt x="79" y="194"/>
                    </a:lnTo>
                    <a:lnTo>
                      <a:pt x="91" y="194"/>
                    </a:lnTo>
                    <a:lnTo>
                      <a:pt x="91" y="194"/>
                    </a:lnTo>
                    <a:lnTo>
                      <a:pt x="91" y="158"/>
                    </a:lnTo>
                    <a:lnTo>
                      <a:pt x="91" y="158"/>
                    </a:lnTo>
                    <a:close/>
                    <a:moveTo>
                      <a:pt x="6" y="146"/>
                    </a:moveTo>
                    <a:lnTo>
                      <a:pt x="6" y="146"/>
                    </a:lnTo>
                    <a:lnTo>
                      <a:pt x="16" y="122"/>
                    </a:lnTo>
                    <a:lnTo>
                      <a:pt x="22" y="106"/>
                    </a:lnTo>
                    <a:lnTo>
                      <a:pt x="28" y="89"/>
                    </a:lnTo>
                    <a:lnTo>
                      <a:pt x="28" y="89"/>
                    </a:lnTo>
                    <a:lnTo>
                      <a:pt x="28" y="194"/>
                    </a:lnTo>
                    <a:lnTo>
                      <a:pt x="28" y="194"/>
                    </a:lnTo>
                    <a:lnTo>
                      <a:pt x="43" y="194"/>
                    </a:lnTo>
                    <a:lnTo>
                      <a:pt x="43" y="194"/>
                    </a:lnTo>
                    <a:lnTo>
                      <a:pt x="43" y="87"/>
                    </a:lnTo>
                    <a:lnTo>
                      <a:pt x="43" y="87"/>
                    </a:lnTo>
                    <a:lnTo>
                      <a:pt x="51" y="99"/>
                    </a:lnTo>
                    <a:lnTo>
                      <a:pt x="59" y="114"/>
                    </a:lnTo>
                    <a:lnTo>
                      <a:pt x="59" y="114"/>
                    </a:lnTo>
                    <a:lnTo>
                      <a:pt x="71" y="101"/>
                    </a:lnTo>
                    <a:lnTo>
                      <a:pt x="71" y="101"/>
                    </a:lnTo>
                    <a:lnTo>
                      <a:pt x="51" y="77"/>
                    </a:lnTo>
                    <a:lnTo>
                      <a:pt x="51" y="77"/>
                    </a:lnTo>
                    <a:lnTo>
                      <a:pt x="43" y="83"/>
                    </a:lnTo>
                    <a:lnTo>
                      <a:pt x="43" y="83"/>
                    </a:lnTo>
                    <a:lnTo>
                      <a:pt x="43" y="55"/>
                    </a:lnTo>
                    <a:lnTo>
                      <a:pt x="43" y="55"/>
                    </a:lnTo>
                    <a:lnTo>
                      <a:pt x="65" y="55"/>
                    </a:lnTo>
                    <a:lnTo>
                      <a:pt x="65" y="55"/>
                    </a:lnTo>
                    <a:lnTo>
                      <a:pt x="65" y="43"/>
                    </a:lnTo>
                    <a:lnTo>
                      <a:pt x="65" y="43"/>
                    </a:lnTo>
                    <a:lnTo>
                      <a:pt x="43" y="43"/>
                    </a:lnTo>
                    <a:lnTo>
                      <a:pt x="43" y="43"/>
                    </a:lnTo>
                    <a:lnTo>
                      <a:pt x="43" y="0"/>
                    </a:lnTo>
                    <a:lnTo>
                      <a:pt x="43" y="0"/>
                    </a:lnTo>
                    <a:lnTo>
                      <a:pt x="28" y="0"/>
                    </a:lnTo>
                    <a:lnTo>
                      <a:pt x="28" y="0"/>
                    </a:lnTo>
                    <a:lnTo>
                      <a:pt x="28" y="43"/>
                    </a:lnTo>
                    <a:lnTo>
                      <a:pt x="28" y="43"/>
                    </a:lnTo>
                    <a:lnTo>
                      <a:pt x="4" y="43"/>
                    </a:lnTo>
                    <a:lnTo>
                      <a:pt x="4" y="43"/>
                    </a:lnTo>
                    <a:lnTo>
                      <a:pt x="4" y="55"/>
                    </a:lnTo>
                    <a:lnTo>
                      <a:pt x="4" y="55"/>
                    </a:lnTo>
                    <a:lnTo>
                      <a:pt x="26" y="55"/>
                    </a:lnTo>
                    <a:lnTo>
                      <a:pt x="26" y="55"/>
                    </a:lnTo>
                    <a:lnTo>
                      <a:pt x="22" y="75"/>
                    </a:lnTo>
                    <a:lnTo>
                      <a:pt x="16" y="93"/>
                    </a:lnTo>
                    <a:lnTo>
                      <a:pt x="8" y="112"/>
                    </a:lnTo>
                    <a:lnTo>
                      <a:pt x="0" y="128"/>
                    </a:lnTo>
                    <a:lnTo>
                      <a:pt x="0" y="128"/>
                    </a:lnTo>
                    <a:lnTo>
                      <a:pt x="6" y="146"/>
                    </a:lnTo>
                    <a:lnTo>
                      <a:pt x="6" y="146"/>
                    </a:lnTo>
                    <a:lnTo>
                      <a:pt x="6" y="146"/>
                    </a:lnTo>
                    <a:close/>
                    <a:moveTo>
                      <a:pt x="111" y="53"/>
                    </a:moveTo>
                    <a:lnTo>
                      <a:pt x="111" y="53"/>
                    </a:lnTo>
                    <a:lnTo>
                      <a:pt x="150" y="53"/>
                    </a:lnTo>
                    <a:lnTo>
                      <a:pt x="150" y="53"/>
                    </a:lnTo>
                    <a:lnTo>
                      <a:pt x="150" y="69"/>
                    </a:lnTo>
                    <a:lnTo>
                      <a:pt x="150" y="69"/>
                    </a:lnTo>
                    <a:lnTo>
                      <a:pt x="111" y="69"/>
                    </a:lnTo>
                    <a:lnTo>
                      <a:pt x="111" y="69"/>
                    </a:lnTo>
                    <a:lnTo>
                      <a:pt x="111" y="53"/>
                    </a:lnTo>
                    <a:lnTo>
                      <a:pt x="111" y="53"/>
                    </a:lnTo>
                    <a:close/>
                    <a:moveTo>
                      <a:pt x="111" y="27"/>
                    </a:moveTo>
                    <a:lnTo>
                      <a:pt x="111" y="27"/>
                    </a:lnTo>
                    <a:lnTo>
                      <a:pt x="150" y="27"/>
                    </a:lnTo>
                    <a:lnTo>
                      <a:pt x="150" y="27"/>
                    </a:lnTo>
                    <a:lnTo>
                      <a:pt x="150" y="41"/>
                    </a:lnTo>
                    <a:lnTo>
                      <a:pt x="150" y="41"/>
                    </a:lnTo>
                    <a:lnTo>
                      <a:pt x="111" y="41"/>
                    </a:lnTo>
                    <a:lnTo>
                      <a:pt x="111" y="41"/>
                    </a:lnTo>
                    <a:lnTo>
                      <a:pt x="111" y="27"/>
                    </a:lnTo>
                    <a:lnTo>
                      <a:pt x="111" y="27"/>
                    </a:lnTo>
                    <a:close/>
                    <a:moveTo>
                      <a:pt x="138" y="132"/>
                    </a:moveTo>
                    <a:lnTo>
                      <a:pt x="138" y="132"/>
                    </a:lnTo>
                    <a:lnTo>
                      <a:pt x="172" y="132"/>
                    </a:lnTo>
                    <a:lnTo>
                      <a:pt x="172" y="132"/>
                    </a:lnTo>
                    <a:lnTo>
                      <a:pt x="172" y="146"/>
                    </a:lnTo>
                    <a:lnTo>
                      <a:pt x="172" y="146"/>
                    </a:lnTo>
                    <a:lnTo>
                      <a:pt x="138" y="146"/>
                    </a:lnTo>
                    <a:lnTo>
                      <a:pt x="138" y="146"/>
                    </a:lnTo>
                    <a:lnTo>
                      <a:pt x="138" y="132"/>
                    </a:lnTo>
                    <a:lnTo>
                      <a:pt x="138" y="132"/>
                    </a:lnTo>
                    <a:close/>
                    <a:moveTo>
                      <a:pt x="91" y="132"/>
                    </a:moveTo>
                    <a:lnTo>
                      <a:pt x="91" y="132"/>
                    </a:lnTo>
                    <a:lnTo>
                      <a:pt x="125" y="132"/>
                    </a:lnTo>
                    <a:lnTo>
                      <a:pt x="125" y="132"/>
                    </a:lnTo>
                    <a:lnTo>
                      <a:pt x="125" y="146"/>
                    </a:lnTo>
                    <a:lnTo>
                      <a:pt x="125" y="146"/>
                    </a:lnTo>
                    <a:lnTo>
                      <a:pt x="91" y="146"/>
                    </a:lnTo>
                    <a:lnTo>
                      <a:pt x="91" y="146"/>
                    </a:lnTo>
                    <a:lnTo>
                      <a:pt x="91" y="132"/>
                    </a:lnTo>
                    <a:lnTo>
                      <a:pt x="91" y="132"/>
                    </a:lnTo>
                    <a:close/>
                    <a:moveTo>
                      <a:pt x="91" y="106"/>
                    </a:moveTo>
                    <a:lnTo>
                      <a:pt x="91" y="106"/>
                    </a:lnTo>
                    <a:lnTo>
                      <a:pt x="125" y="106"/>
                    </a:lnTo>
                    <a:lnTo>
                      <a:pt x="125" y="106"/>
                    </a:lnTo>
                    <a:lnTo>
                      <a:pt x="125" y="120"/>
                    </a:lnTo>
                    <a:lnTo>
                      <a:pt x="125" y="120"/>
                    </a:lnTo>
                    <a:lnTo>
                      <a:pt x="91" y="120"/>
                    </a:lnTo>
                    <a:lnTo>
                      <a:pt x="91" y="120"/>
                    </a:lnTo>
                    <a:lnTo>
                      <a:pt x="91" y="106"/>
                    </a:lnTo>
                    <a:lnTo>
                      <a:pt x="91" y="106"/>
                    </a:lnTo>
                    <a:close/>
                    <a:moveTo>
                      <a:pt x="172" y="120"/>
                    </a:moveTo>
                    <a:lnTo>
                      <a:pt x="172" y="120"/>
                    </a:lnTo>
                    <a:lnTo>
                      <a:pt x="138" y="120"/>
                    </a:lnTo>
                    <a:lnTo>
                      <a:pt x="138" y="120"/>
                    </a:lnTo>
                    <a:lnTo>
                      <a:pt x="138" y="106"/>
                    </a:lnTo>
                    <a:lnTo>
                      <a:pt x="138" y="106"/>
                    </a:lnTo>
                    <a:lnTo>
                      <a:pt x="172" y="106"/>
                    </a:lnTo>
                    <a:lnTo>
                      <a:pt x="172" y="106"/>
                    </a:lnTo>
                    <a:lnTo>
                      <a:pt x="172" y="120"/>
                    </a:lnTo>
                    <a:lnTo>
                      <a:pt x="172" y="12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92" name="Freeform 583">
                <a:extLst>
                  <a:ext uri="{FF2B5EF4-FFF2-40B4-BE49-F238E27FC236}">
                    <a16:creationId xmlns="" xmlns:a16="http://schemas.microsoft.com/office/drawing/2014/main" id="{66CCD90F-8A1B-4B96-BECB-65A57788E13C}"/>
                  </a:ext>
                </a:extLst>
              </p:cNvPr>
              <p:cNvSpPr>
                <a:spLocks noEditPoints="1"/>
              </p:cNvSpPr>
              <p:nvPr/>
            </p:nvSpPr>
            <p:spPr bwMode="auto">
              <a:xfrm>
                <a:off x="6295" y="23723"/>
                <a:ext cx="196" cy="192"/>
              </a:xfrm>
              <a:custGeom>
                <a:avLst/>
                <a:gdLst>
                  <a:gd name="T0" fmla="*/ 75 w 196"/>
                  <a:gd name="T1" fmla="*/ 164 h 192"/>
                  <a:gd name="T2" fmla="*/ 89 w 196"/>
                  <a:gd name="T3" fmla="*/ 164 h 192"/>
                  <a:gd name="T4" fmla="*/ 89 w 196"/>
                  <a:gd name="T5" fmla="*/ 156 h 192"/>
                  <a:gd name="T6" fmla="*/ 160 w 196"/>
                  <a:gd name="T7" fmla="*/ 156 h 192"/>
                  <a:gd name="T8" fmla="*/ 160 w 196"/>
                  <a:gd name="T9" fmla="*/ 164 h 192"/>
                  <a:gd name="T10" fmla="*/ 176 w 196"/>
                  <a:gd name="T11" fmla="*/ 164 h 192"/>
                  <a:gd name="T12" fmla="*/ 176 w 196"/>
                  <a:gd name="T13" fmla="*/ 99 h 192"/>
                  <a:gd name="T14" fmla="*/ 75 w 196"/>
                  <a:gd name="T15" fmla="*/ 99 h 192"/>
                  <a:gd name="T16" fmla="*/ 75 w 196"/>
                  <a:gd name="T17" fmla="*/ 164 h 192"/>
                  <a:gd name="T18" fmla="*/ 57 w 196"/>
                  <a:gd name="T19" fmla="*/ 83 h 192"/>
                  <a:gd name="T20" fmla="*/ 196 w 196"/>
                  <a:gd name="T21" fmla="*/ 83 h 192"/>
                  <a:gd name="T22" fmla="*/ 196 w 196"/>
                  <a:gd name="T23" fmla="*/ 69 h 192"/>
                  <a:gd name="T24" fmla="*/ 136 w 196"/>
                  <a:gd name="T25" fmla="*/ 69 h 192"/>
                  <a:gd name="T26" fmla="*/ 136 w 196"/>
                  <a:gd name="T27" fmla="*/ 41 h 192"/>
                  <a:gd name="T28" fmla="*/ 186 w 196"/>
                  <a:gd name="T29" fmla="*/ 41 h 192"/>
                  <a:gd name="T30" fmla="*/ 186 w 196"/>
                  <a:gd name="T31" fmla="*/ 29 h 192"/>
                  <a:gd name="T32" fmla="*/ 136 w 196"/>
                  <a:gd name="T33" fmla="*/ 29 h 192"/>
                  <a:gd name="T34" fmla="*/ 136 w 196"/>
                  <a:gd name="T35" fmla="*/ 0 h 192"/>
                  <a:gd name="T36" fmla="*/ 120 w 196"/>
                  <a:gd name="T37" fmla="*/ 0 h 192"/>
                  <a:gd name="T38" fmla="*/ 120 w 196"/>
                  <a:gd name="T39" fmla="*/ 29 h 192"/>
                  <a:gd name="T40" fmla="*/ 91 w 196"/>
                  <a:gd name="T41" fmla="*/ 29 h 192"/>
                  <a:gd name="T42" fmla="*/ 97 w 196"/>
                  <a:gd name="T43" fmla="*/ 8 h 192"/>
                  <a:gd name="T44" fmla="*/ 83 w 196"/>
                  <a:gd name="T45" fmla="*/ 4 h 192"/>
                  <a:gd name="T46" fmla="*/ 67 w 196"/>
                  <a:gd name="T47" fmla="*/ 45 h 192"/>
                  <a:gd name="T48" fmla="*/ 61 w 196"/>
                  <a:gd name="T49" fmla="*/ 57 h 192"/>
                  <a:gd name="T50" fmla="*/ 75 w 196"/>
                  <a:gd name="T51" fmla="*/ 65 h 192"/>
                  <a:gd name="T52" fmla="*/ 87 w 196"/>
                  <a:gd name="T53" fmla="*/ 41 h 192"/>
                  <a:gd name="T54" fmla="*/ 120 w 196"/>
                  <a:gd name="T55" fmla="*/ 41 h 192"/>
                  <a:gd name="T56" fmla="*/ 120 w 196"/>
                  <a:gd name="T57" fmla="*/ 69 h 192"/>
                  <a:gd name="T58" fmla="*/ 57 w 196"/>
                  <a:gd name="T59" fmla="*/ 69 h 192"/>
                  <a:gd name="T60" fmla="*/ 57 w 196"/>
                  <a:gd name="T61" fmla="*/ 83 h 192"/>
                  <a:gd name="T62" fmla="*/ 41 w 196"/>
                  <a:gd name="T63" fmla="*/ 156 h 192"/>
                  <a:gd name="T64" fmla="*/ 41 w 196"/>
                  <a:gd name="T65" fmla="*/ 71 h 192"/>
                  <a:gd name="T66" fmla="*/ 2 w 196"/>
                  <a:gd name="T67" fmla="*/ 71 h 192"/>
                  <a:gd name="T68" fmla="*/ 2 w 196"/>
                  <a:gd name="T69" fmla="*/ 85 h 192"/>
                  <a:gd name="T70" fmla="*/ 27 w 196"/>
                  <a:gd name="T71" fmla="*/ 85 h 192"/>
                  <a:gd name="T72" fmla="*/ 27 w 196"/>
                  <a:gd name="T73" fmla="*/ 152 h 192"/>
                  <a:gd name="T74" fmla="*/ 0 w 196"/>
                  <a:gd name="T75" fmla="*/ 176 h 192"/>
                  <a:gd name="T76" fmla="*/ 8 w 196"/>
                  <a:gd name="T77" fmla="*/ 192 h 192"/>
                  <a:gd name="T78" fmla="*/ 33 w 196"/>
                  <a:gd name="T79" fmla="*/ 166 h 192"/>
                  <a:gd name="T80" fmla="*/ 39 w 196"/>
                  <a:gd name="T81" fmla="*/ 176 h 192"/>
                  <a:gd name="T82" fmla="*/ 63 w 196"/>
                  <a:gd name="T83" fmla="*/ 188 h 192"/>
                  <a:gd name="T84" fmla="*/ 79 w 196"/>
                  <a:gd name="T85" fmla="*/ 190 h 192"/>
                  <a:gd name="T86" fmla="*/ 126 w 196"/>
                  <a:gd name="T87" fmla="*/ 190 h 192"/>
                  <a:gd name="T88" fmla="*/ 192 w 196"/>
                  <a:gd name="T89" fmla="*/ 190 h 192"/>
                  <a:gd name="T90" fmla="*/ 196 w 196"/>
                  <a:gd name="T91" fmla="*/ 174 h 192"/>
                  <a:gd name="T92" fmla="*/ 132 w 196"/>
                  <a:gd name="T93" fmla="*/ 176 h 192"/>
                  <a:gd name="T94" fmla="*/ 83 w 196"/>
                  <a:gd name="T95" fmla="*/ 176 h 192"/>
                  <a:gd name="T96" fmla="*/ 69 w 196"/>
                  <a:gd name="T97" fmla="*/ 174 h 192"/>
                  <a:gd name="T98" fmla="*/ 47 w 196"/>
                  <a:gd name="T99" fmla="*/ 164 h 192"/>
                  <a:gd name="T100" fmla="*/ 41 w 196"/>
                  <a:gd name="T101" fmla="*/ 156 h 192"/>
                  <a:gd name="T102" fmla="*/ 160 w 196"/>
                  <a:gd name="T103" fmla="*/ 142 h 192"/>
                  <a:gd name="T104" fmla="*/ 89 w 196"/>
                  <a:gd name="T105" fmla="*/ 142 h 192"/>
                  <a:gd name="T106" fmla="*/ 89 w 196"/>
                  <a:gd name="T107" fmla="*/ 114 h 192"/>
                  <a:gd name="T108" fmla="*/ 160 w 196"/>
                  <a:gd name="T109" fmla="*/ 114 h 192"/>
                  <a:gd name="T110" fmla="*/ 160 w 196"/>
                  <a:gd name="T111" fmla="*/ 142 h 192"/>
                  <a:gd name="T112" fmla="*/ 12 w 196"/>
                  <a:gd name="T113" fmla="*/ 13 h 192"/>
                  <a:gd name="T114" fmla="*/ 39 w 196"/>
                  <a:gd name="T115" fmla="*/ 51 h 192"/>
                  <a:gd name="T116" fmla="*/ 53 w 196"/>
                  <a:gd name="T117" fmla="*/ 41 h 192"/>
                  <a:gd name="T118" fmla="*/ 37 w 196"/>
                  <a:gd name="T119" fmla="*/ 19 h 192"/>
                  <a:gd name="T120" fmla="*/ 25 w 196"/>
                  <a:gd name="T121" fmla="*/ 2 h 192"/>
                  <a:gd name="T122" fmla="*/ 12 w 196"/>
                  <a:gd name="T123" fmla="*/ 1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192">
                    <a:moveTo>
                      <a:pt x="75" y="164"/>
                    </a:moveTo>
                    <a:lnTo>
                      <a:pt x="75" y="164"/>
                    </a:lnTo>
                    <a:lnTo>
                      <a:pt x="89" y="164"/>
                    </a:lnTo>
                    <a:lnTo>
                      <a:pt x="89" y="164"/>
                    </a:lnTo>
                    <a:lnTo>
                      <a:pt x="89" y="156"/>
                    </a:lnTo>
                    <a:lnTo>
                      <a:pt x="89" y="156"/>
                    </a:lnTo>
                    <a:lnTo>
                      <a:pt x="160" y="156"/>
                    </a:lnTo>
                    <a:lnTo>
                      <a:pt x="160" y="156"/>
                    </a:lnTo>
                    <a:lnTo>
                      <a:pt x="160" y="164"/>
                    </a:lnTo>
                    <a:lnTo>
                      <a:pt x="160" y="164"/>
                    </a:lnTo>
                    <a:lnTo>
                      <a:pt x="176" y="164"/>
                    </a:lnTo>
                    <a:lnTo>
                      <a:pt x="176" y="164"/>
                    </a:lnTo>
                    <a:lnTo>
                      <a:pt x="176" y="99"/>
                    </a:lnTo>
                    <a:lnTo>
                      <a:pt x="176" y="99"/>
                    </a:lnTo>
                    <a:lnTo>
                      <a:pt x="75" y="99"/>
                    </a:lnTo>
                    <a:lnTo>
                      <a:pt x="75" y="99"/>
                    </a:lnTo>
                    <a:lnTo>
                      <a:pt x="75" y="164"/>
                    </a:lnTo>
                    <a:lnTo>
                      <a:pt x="75" y="164"/>
                    </a:lnTo>
                    <a:close/>
                    <a:moveTo>
                      <a:pt x="57" y="83"/>
                    </a:moveTo>
                    <a:lnTo>
                      <a:pt x="57" y="83"/>
                    </a:lnTo>
                    <a:lnTo>
                      <a:pt x="196" y="83"/>
                    </a:lnTo>
                    <a:lnTo>
                      <a:pt x="196" y="83"/>
                    </a:lnTo>
                    <a:lnTo>
                      <a:pt x="196" y="69"/>
                    </a:lnTo>
                    <a:lnTo>
                      <a:pt x="196" y="69"/>
                    </a:lnTo>
                    <a:lnTo>
                      <a:pt x="136" y="69"/>
                    </a:lnTo>
                    <a:lnTo>
                      <a:pt x="136" y="69"/>
                    </a:lnTo>
                    <a:lnTo>
                      <a:pt x="136" y="41"/>
                    </a:lnTo>
                    <a:lnTo>
                      <a:pt x="136" y="41"/>
                    </a:lnTo>
                    <a:lnTo>
                      <a:pt x="186" y="41"/>
                    </a:lnTo>
                    <a:lnTo>
                      <a:pt x="186" y="41"/>
                    </a:lnTo>
                    <a:lnTo>
                      <a:pt x="186" y="29"/>
                    </a:lnTo>
                    <a:lnTo>
                      <a:pt x="186" y="29"/>
                    </a:lnTo>
                    <a:lnTo>
                      <a:pt x="136" y="29"/>
                    </a:lnTo>
                    <a:lnTo>
                      <a:pt x="136" y="29"/>
                    </a:lnTo>
                    <a:lnTo>
                      <a:pt x="136" y="0"/>
                    </a:lnTo>
                    <a:lnTo>
                      <a:pt x="136" y="0"/>
                    </a:lnTo>
                    <a:lnTo>
                      <a:pt x="120" y="0"/>
                    </a:lnTo>
                    <a:lnTo>
                      <a:pt x="120" y="0"/>
                    </a:lnTo>
                    <a:lnTo>
                      <a:pt x="120" y="29"/>
                    </a:lnTo>
                    <a:lnTo>
                      <a:pt x="120" y="29"/>
                    </a:lnTo>
                    <a:lnTo>
                      <a:pt x="91" y="29"/>
                    </a:lnTo>
                    <a:lnTo>
                      <a:pt x="91" y="29"/>
                    </a:lnTo>
                    <a:lnTo>
                      <a:pt x="97" y="8"/>
                    </a:lnTo>
                    <a:lnTo>
                      <a:pt x="97" y="8"/>
                    </a:lnTo>
                    <a:lnTo>
                      <a:pt x="83" y="4"/>
                    </a:lnTo>
                    <a:lnTo>
                      <a:pt x="83" y="4"/>
                    </a:lnTo>
                    <a:lnTo>
                      <a:pt x="73" y="33"/>
                    </a:lnTo>
                    <a:lnTo>
                      <a:pt x="67" y="45"/>
                    </a:lnTo>
                    <a:lnTo>
                      <a:pt x="61" y="57"/>
                    </a:lnTo>
                    <a:lnTo>
                      <a:pt x="61" y="57"/>
                    </a:lnTo>
                    <a:lnTo>
                      <a:pt x="75" y="65"/>
                    </a:lnTo>
                    <a:lnTo>
                      <a:pt x="75" y="65"/>
                    </a:lnTo>
                    <a:lnTo>
                      <a:pt x="81" y="53"/>
                    </a:lnTo>
                    <a:lnTo>
                      <a:pt x="87" y="41"/>
                    </a:lnTo>
                    <a:lnTo>
                      <a:pt x="87" y="41"/>
                    </a:lnTo>
                    <a:lnTo>
                      <a:pt x="120" y="41"/>
                    </a:lnTo>
                    <a:lnTo>
                      <a:pt x="120" y="41"/>
                    </a:lnTo>
                    <a:lnTo>
                      <a:pt x="120" y="69"/>
                    </a:lnTo>
                    <a:lnTo>
                      <a:pt x="120" y="69"/>
                    </a:lnTo>
                    <a:lnTo>
                      <a:pt x="57" y="69"/>
                    </a:lnTo>
                    <a:lnTo>
                      <a:pt x="57" y="69"/>
                    </a:lnTo>
                    <a:lnTo>
                      <a:pt x="57" y="83"/>
                    </a:lnTo>
                    <a:lnTo>
                      <a:pt x="57" y="83"/>
                    </a:lnTo>
                    <a:close/>
                    <a:moveTo>
                      <a:pt x="41" y="156"/>
                    </a:moveTo>
                    <a:lnTo>
                      <a:pt x="41" y="156"/>
                    </a:lnTo>
                    <a:lnTo>
                      <a:pt x="41" y="71"/>
                    </a:lnTo>
                    <a:lnTo>
                      <a:pt x="41" y="71"/>
                    </a:lnTo>
                    <a:lnTo>
                      <a:pt x="2" y="71"/>
                    </a:lnTo>
                    <a:lnTo>
                      <a:pt x="2" y="71"/>
                    </a:lnTo>
                    <a:lnTo>
                      <a:pt x="2" y="85"/>
                    </a:lnTo>
                    <a:lnTo>
                      <a:pt x="2" y="85"/>
                    </a:lnTo>
                    <a:lnTo>
                      <a:pt x="27" y="85"/>
                    </a:lnTo>
                    <a:lnTo>
                      <a:pt x="27" y="85"/>
                    </a:lnTo>
                    <a:lnTo>
                      <a:pt x="27" y="152"/>
                    </a:lnTo>
                    <a:lnTo>
                      <a:pt x="27" y="152"/>
                    </a:lnTo>
                    <a:lnTo>
                      <a:pt x="0" y="176"/>
                    </a:lnTo>
                    <a:lnTo>
                      <a:pt x="0" y="176"/>
                    </a:lnTo>
                    <a:lnTo>
                      <a:pt x="8" y="192"/>
                    </a:lnTo>
                    <a:lnTo>
                      <a:pt x="8" y="192"/>
                    </a:lnTo>
                    <a:lnTo>
                      <a:pt x="33" y="166"/>
                    </a:lnTo>
                    <a:lnTo>
                      <a:pt x="33" y="166"/>
                    </a:lnTo>
                    <a:lnTo>
                      <a:pt x="39" y="176"/>
                    </a:lnTo>
                    <a:lnTo>
                      <a:pt x="49" y="184"/>
                    </a:lnTo>
                    <a:lnTo>
                      <a:pt x="63" y="188"/>
                    </a:lnTo>
                    <a:lnTo>
                      <a:pt x="79" y="190"/>
                    </a:lnTo>
                    <a:lnTo>
                      <a:pt x="79" y="190"/>
                    </a:lnTo>
                    <a:lnTo>
                      <a:pt x="126" y="190"/>
                    </a:lnTo>
                    <a:lnTo>
                      <a:pt x="126" y="190"/>
                    </a:lnTo>
                    <a:lnTo>
                      <a:pt x="192" y="190"/>
                    </a:lnTo>
                    <a:lnTo>
                      <a:pt x="192" y="190"/>
                    </a:lnTo>
                    <a:lnTo>
                      <a:pt x="194" y="182"/>
                    </a:lnTo>
                    <a:lnTo>
                      <a:pt x="196" y="174"/>
                    </a:lnTo>
                    <a:lnTo>
                      <a:pt x="196" y="174"/>
                    </a:lnTo>
                    <a:lnTo>
                      <a:pt x="132" y="176"/>
                    </a:lnTo>
                    <a:lnTo>
                      <a:pt x="132" y="176"/>
                    </a:lnTo>
                    <a:lnTo>
                      <a:pt x="83" y="176"/>
                    </a:lnTo>
                    <a:lnTo>
                      <a:pt x="83" y="176"/>
                    </a:lnTo>
                    <a:lnTo>
                      <a:pt x="69" y="174"/>
                    </a:lnTo>
                    <a:lnTo>
                      <a:pt x="57" y="170"/>
                    </a:lnTo>
                    <a:lnTo>
                      <a:pt x="47" y="164"/>
                    </a:lnTo>
                    <a:lnTo>
                      <a:pt x="41" y="156"/>
                    </a:lnTo>
                    <a:lnTo>
                      <a:pt x="41" y="156"/>
                    </a:lnTo>
                    <a:lnTo>
                      <a:pt x="41" y="156"/>
                    </a:lnTo>
                    <a:close/>
                    <a:moveTo>
                      <a:pt x="160" y="142"/>
                    </a:moveTo>
                    <a:lnTo>
                      <a:pt x="160" y="142"/>
                    </a:lnTo>
                    <a:lnTo>
                      <a:pt x="89" y="142"/>
                    </a:lnTo>
                    <a:lnTo>
                      <a:pt x="89" y="142"/>
                    </a:lnTo>
                    <a:lnTo>
                      <a:pt x="89" y="114"/>
                    </a:lnTo>
                    <a:lnTo>
                      <a:pt x="89" y="114"/>
                    </a:lnTo>
                    <a:lnTo>
                      <a:pt x="160" y="114"/>
                    </a:lnTo>
                    <a:lnTo>
                      <a:pt x="160" y="114"/>
                    </a:lnTo>
                    <a:lnTo>
                      <a:pt x="160" y="142"/>
                    </a:lnTo>
                    <a:lnTo>
                      <a:pt x="160" y="142"/>
                    </a:lnTo>
                    <a:close/>
                    <a:moveTo>
                      <a:pt x="12" y="13"/>
                    </a:moveTo>
                    <a:lnTo>
                      <a:pt x="12" y="13"/>
                    </a:lnTo>
                    <a:lnTo>
                      <a:pt x="39" y="51"/>
                    </a:lnTo>
                    <a:lnTo>
                      <a:pt x="39" y="51"/>
                    </a:lnTo>
                    <a:lnTo>
                      <a:pt x="53" y="41"/>
                    </a:lnTo>
                    <a:lnTo>
                      <a:pt x="53" y="41"/>
                    </a:lnTo>
                    <a:lnTo>
                      <a:pt x="37" y="19"/>
                    </a:lnTo>
                    <a:lnTo>
                      <a:pt x="25" y="2"/>
                    </a:lnTo>
                    <a:lnTo>
                      <a:pt x="25" y="2"/>
                    </a:lnTo>
                    <a:lnTo>
                      <a:pt x="12" y="13"/>
                    </a:lnTo>
                    <a:lnTo>
                      <a:pt x="12" y="1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pic>
            <p:nvPicPr>
              <p:cNvPr id="1608" name="Picture 584">
                <a:extLst>
                  <a:ext uri="{FF2B5EF4-FFF2-40B4-BE49-F238E27FC236}">
                    <a16:creationId xmlns="" xmlns:a16="http://schemas.microsoft.com/office/drawing/2014/main" id="{2E3898D1-B1E6-46F8-8846-C5C71B98A39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 y="15101"/>
                <a:ext cx="6112" cy="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93" name="Freeform 585">
                <a:extLst>
                  <a:ext uri="{FF2B5EF4-FFF2-40B4-BE49-F238E27FC236}">
                    <a16:creationId xmlns="" xmlns:a16="http://schemas.microsoft.com/office/drawing/2014/main" id="{46491805-A6D6-4600-939F-D758D7A92E37}"/>
                  </a:ext>
                </a:extLst>
              </p:cNvPr>
              <p:cNvSpPr>
                <a:spLocks/>
              </p:cNvSpPr>
              <p:nvPr/>
            </p:nvSpPr>
            <p:spPr bwMode="auto">
              <a:xfrm>
                <a:off x="-3933" y="14723"/>
                <a:ext cx="57" cy="57"/>
              </a:xfrm>
              <a:custGeom>
                <a:avLst/>
                <a:gdLst>
                  <a:gd name="T0" fmla="*/ 9 w 57"/>
                  <a:gd name="T1" fmla="*/ 10 h 57"/>
                  <a:gd name="T2" fmla="*/ 9 w 57"/>
                  <a:gd name="T3" fmla="*/ 10 h 57"/>
                  <a:gd name="T4" fmla="*/ 5 w 57"/>
                  <a:gd name="T5" fmla="*/ 14 h 57"/>
                  <a:gd name="T6" fmla="*/ 0 w 57"/>
                  <a:gd name="T7" fmla="*/ 18 h 57"/>
                  <a:gd name="T8" fmla="*/ 0 w 57"/>
                  <a:gd name="T9" fmla="*/ 28 h 57"/>
                  <a:gd name="T10" fmla="*/ 0 w 57"/>
                  <a:gd name="T11" fmla="*/ 28 h 57"/>
                  <a:gd name="T12" fmla="*/ 0 w 57"/>
                  <a:gd name="T13" fmla="*/ 41 h 57"/>
                  <a:gd name="T14" fmla="*/ 5 w 57"/>
                  <a:gd name="T15" fmla="*/ 45 h 57"/>
                  <a:gd name="T16" fmla="*/ 9 w 57"/>
                  <a:gd name="T17" fmla="*/ 49 h 57"/>
                  <a:gd name="T18" fmla="*/ 9 w 57"/>
                  <a:gd name="T19" fmla="*/ 49 h 57"/>
                  <a:gd name="T20" fmla="*/ 13 w 57"/>
                  <a:gd name="T21" fmla="*/ 53 h 57"/>
                  <a:gd name="T22" fmla="*/ 17 w 57"/>
                  <a:gd name="T23" fmla="*/ 55 h 57"/>
                  <a:gd name="T24" fmla="*/ 29 w 57"/>
                  <a:gd name="T25" fmla="*/ 57 h 57"/>
                  <a:gd name="T26" fmla="*/ 29 w 57"/>
                  <a:gd name="T27" fmla="*/ 57 h 57"/>
                  <a:gd name="T28" fmla="*/ 39 w 57"/>
                  <a:gd name="T29" fmla="*/ 55 h 57"/>
                  <a:gd name="T30" fmla="*/ 43 w 57"/>
                  <a:gd name="T31" fmla="*/ 53 h 57"/>
                  <a:gd name="T32" fmla="*/ 47 w 57"/>
                  <a:gd name="T33" fmla="*/ 49 h 57"/>
                  <a:gd name="T34" fmla="*/ 47 w 57"/>
                  <a:gd name="T35" fmla="*/ 49 h 57"/>
                  <a:gd name="T36" fmla="*/ 51 w 57"/>
                  <a:gd name="T37" fmla="*/ 45 h 57"/>
                  <a:gd name="T38" fmla="*/ 53 w 57"/>
                  <a:gd name="T39" fmla="*/ 41 h 57"/>
                  <a:gd name="T40" fmla="*/ 55 w 57"/>
                  <a:gd name="T41" fmla="*/ 34 h 57"/>
                  <a:gd name="T42" fmla="*/ 57 w 57"/>
                  <a:gd name="T43" fmla="*/ 28 h 57"/>
                  <a:gd name="T44" fmla="*/ 57 w 57"/>
                  <a:gd name="T45" fmla="*/ 28 h 57"/>
                  <a:gd name="T46" fmla="*/ 55 w 57"/>
                  <a:gd name="T47" fmla="*/ 24 h 57"/>
                  <a:gd name="T48" fmla="*/ 53 w 57"/>
                  <a:gd name="T49" fmla="*/ 18 h 57"/>
                  <a:gd name="T50" fmla="*/ 51 w 57"/>
                  <a:gd name="T51" fmla="*/ 14 h 57"/>
                  <a:gd name="T52" fmla="*/ 47 w 57"/>
                  <a:gd name="T53" fmla="*/ 10 h 57"/>
                  <a:gd name="T54" fmla="*/ 47 w 57"/>
                  <a:gd name="T55" fmla="*/ 10 h 57"/>
                  <a:gd name="T56" fmla="*/ 43 w 57"/>
                  <a:gd name="T57" fmla="*/ 6 h 57"/>
                  <a:gd name="T58" fmla="*/ 39 w 57"/>
                  <a:gd name="T59" fmla="*/ 4 h 57"/>
                  <a:gd name="T60" fmla="*/ 33 w 57"/>
                  <a:gd name="T61" fmla="*/ 2 h 57"/>
                  <a:gd name="T62" fmla="*/ 29 w 57"/>
                  <a:gd name="T63" fmla="*/ 0 h 57"/>
                  <a:gd name="T64" fmla="*/ 29 w 57"/>
                  <a:gd name="T65" fmla="*/ 0 h 57"/>
                  <a:gd name="T66" fmla="*/ 23 w 57"/>
                  <a:gd name="T67" fmla="*/ 2 h 57"/>
                  <a:gd name="T68" fmla="*/ 17 w 57"/>
                  <a:gd name="T69" fmla="*/ 4 h 57"/>
                  <a:gd name="T70" fmla="*/ 9 w 57"/>
                  <a:gd name="T71" fmla="*/ 10 h 57"/>
                  <a:gd name="T72" fmla="*/ 9 w 57"/>
                  <a:gd name="T73" fmla="*/ 1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 h="57">
                    <a:moveTo>
                      <a:pt x="9" y="10"/>
                    </a:moveTo>
                    <a:lnTo>
                      <a:pt x="9" y="10"/>
                    </a:lnTo>
                    <a:lnTo>
                      <a:pt x="5" y="14"/>
                    </a:lnTo>
                    <a:lnTo>
                      <a:pt x="0" y="18"/>
                    </a:lnTo>
                    <a:lnTo>
                      <a:pt x="0" y="28"/>
                    </a:lnTo>
                    <a:lnTo>
                      <a:pt x="0" y="28"/>
                    </a:lnTo>
                    <a:lnTo>
                      <a:pt x="0" y="41"/>
                    </a:lnTo>
                    <a:lnTo>
                      <a:pt x="5" y="45"/>
                    </a:lnTo>
                    <a:lnTo>
                      <a:pt x="9" y="49"/>
                    </a:lnTo>
                    <a:lnTo>
                      <a:pt x="9" y="49"/>
                    </a:lnTo>
                    <a:lnTo>
                      <a:pt x="13" y="53"/>
                    </a:lnTo>
                    <a:lnTo>
                      <a:pt x="17" y="55"/>
                    </a:lnTo>
                    <a:lnTo>
                      <a:pt x="29" y="57"/>
                    </a:lnTo>
                    <a:lnTo>
                      <a:pt x="29" y="57"/>
                    </a:lnTo>
                    <a:lnTo>
                      <a:pt x="39" y="55"/>
                    </a:lnTo>
                    <a:lnTo>
                      <a:pt x="43" y="53"/>
                    </a:lnTo>
                    <a:lnTo>
                      <a:pt x="47" y="49"/>
                    </a:lnTo>
                    <a:lnTo>
                      <a:pt x="47" y="49"/>
                    </a:lnTo>
                    <a:lnTo>
                      <a:pt x="51" y="45"/>
                    </a:lnTo>
                    <a:lnTo>
                      <a:pt x="53" y="41"/>
                    </a:lnTo>
                    <a:lnTo>
                      <a:pt x="55" y="34"/>
                    </a:lnTo>
                    <a:lnTo>
                      <a:pt x="57" y="28"/>
                    </a:lnTo>
                    <a:lnTo>
                      <a:pt x="57" y="28"/>
                    </a:lnTo>
                    <a:lnTo>
                      <a:pt x="55" y="24"/>
                    </a:lnTo>
                    <a:lnTo>
                      <a:pt x="53" y="18"/>
                    </a:lnTo>
                    <a:lnTo>
                      <a:pt x="51" y="14"/>
                    </a:lnTo>
                    <a:lnTo>
                      <a:pt x="47" y="10"/>
                    </a:lnTo>
                    <a:lnTo>
                      <a:pt x="47" y="10"/>
                    </a:lnTo>
                    <a:lnTo>
                      <a:pt x="43" y="6"/>
                    </a:lnTo>
                    <a:lnTo>
                      <a:pt x="39" y="4"/>
                    </a:lnTo>
                    <a:lnTo>
                      <a:pt x="33" y="2"/>
                    </a:lnTo>
                    <a:lnTo>
                      <a:pt x="29" y="0"/>
                    </a:lnTo>
                    <a:lnTo>
                      <a:pt x="29" y="0"/>
                    </a:lnTo>
                    <a:lnTo>
                      <a:pt x="23" y="2"/>
                    </a:lnTo>
                    <a:lnTo>
                      <a:pt x="17" y="4"/>
                    </a:lnTo>
                    <a:lnTo>
                      <a:pt x="9" y="10"/>
                    </a:lnTo>
                    <a:lnTo>
                      <a:pt x="9"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94" name="Freeform 586">
                <a:extLst>
                  <a:ext uri="{FF2B5EF4-FFF2-40B4-BE49-F238E27FC236}">
                    <a16:creationId xmlns="" xmlns:a16="http://schemas.microsoft.com/office/drawing/2014/main" id="{B769D2D0-5A67-4F28-9564-E59196667CE2}"/>
                  </a:ext>
                </a:extLst>
              </p:cNvPr>
              <p:cNvSpPr>
                <a:spLocks noEditPoints="1"/>
              </p:cNvSpPr>
              <p:nvPr/>
            </p:nvSpPr>
            <p:spPr bwMode="auto">
              <a:xfrm>
                <a:off x="-3799" y="14646"/>
                <a:ext cx="190" cy="200"/>
              </a:xfrm>
              <a:custGeom>
                <a:avLst/>
                <a:gdLst>
                  <a:gd name="T0" fmla="*/ 28 w 190"/>
                  <a:gd name="T1" fmla="*/ 59 h 200"/>
                  <a:gd name="T2" fmla="*/ 28 w 190"/>
                  <a:gd name="T3" fmla="*/ 152 h 200"/>
                  <a:gd name="T4" fmla="*/ 44 w 190"/>
                  <a:gd name="T5" fmla="*/ 146 h 200"/>
                  <a:gd name="T6" fmla="*/ 188 w 190"/>
                  <a:gd name="T7" fmla="*/ 146 h 200"/>
                  <a:gd name="T8" fmla="*/ 117 w 190"/>
                  <a:gd name="T9" fmla="*/ 134 h 200"/>
                  <a:gd name="T10" fmla="*/ 117 w 190"/>
                  <a:gd name="T11" fmla="*/ 113 h 200"/>
                  <a:gd name="T12" fmla="*/ 178 w 190"/>
                  <a:gd name="T13" fmla="*/ 99 h 200"/>
                  <a:gd name="T14" fmla="*/ 117 w 190"/>
                  <a:gd name="T15" fmla="*/ 99 h 200"/>
                  <a:gd name="T16" fmla="*/ 178 w 190"/>
                  <a:gd name="T17" fmla="*/ 79 h 200"/>
                  <a:gd name="T18" fmla="*/ 178 w 190"/>
                  <a:gd name="T19" fmla="*/ 65 h 200"/>
                  <a:gd name="T20" fmla="*/ 117 w 190"/>
                  <a:gd name="T21" fmla="*/ 45 h 200"/>
                  <a:gd name="T22" fmla="*/ 186 w 190"/>
                  <a:gd name="T23" fmla="*/ 45 h 200"/>
                  <a:gd name="T24" fmla="*/ 109 w 190"/>
                  <a:gd name="T25" fmla="*/ 33 h 200"/>
                  <a:gd name="T26" fmla="*/ 121 w 190"/>
                  <a:gd name="T27" fmla="*/ 25 h 200"/>
                  <a:gd name="T28" fmla="*/ 91 w 190"/>
                  <a:gd name="T29" fmla="*/ 8 h 200"/>
                  <a:gd name="T30" fmla="*/ 107 w 190"/>
                  <a:gd name="T31" fmla="*/ 33 h 200"/>
                  <a:gd name="T32" fmla="*/ 50 w 190"/>
                  <a:gd name="T33" fmla="*/ 21 h 200"/>
                  <a:gd name="T34" fmla="*/ 42 w 190"/>
                  <a:gd name="T35" fmla="*/ 2 h 200"/>
                  <a:gd name="T36" fmla="*/ 24 w 190"/>
                  <a:gd name="T37" fmla="*/ 39 h 200"/>
                  <a:gd name="T38" fmla="*/ 0 w 190"/>
                  <a:gd name="T39" fmla="*/ 69 h 200"/>
                  <a:gd name="T40" fmla="*/ 10 w 190"/>
                  <a:gd name="T41" fmla="*/ 83 h 200"/>
                  <a:gd name="T42" fmla="*/ 44 w 190"/>
                  <a:gd name="T43" fmla="*/ 45 h 200"/>
                  <a:gd name="T44" fmla="*/ 103 w 190"/>
                  <a:gd name="T45" fmla="*/ 65 h 200"/>
                  <a:gd name="T46" fmla="*/ 44 w 190"/>
                  <a:gd name="T47" fmla="*/ 65 h 200"/>
                  <a:gd name="T48" fmla="*/ 44 w 190"/>
                  <a:gd name="T49" fmla="*/ 113 h 200"/>
                  <a:gd name="T50" fmla="*/ 103 w 190"/>
                  <a:gd name="T51" fmla="*/ 113 h 200"/>
                  <a:gd name="T52" fmla="*/ 44 w 190"/>
                  <a:gd name="T53" fmla="*/ 134 h 200"/>
                  <a:gd name="T54" fmla="*/ 44 w 190"/>
                  <a:gd name="T55" fmla="*/ 113 h 200"/>
                  <a:gd name="T56" fmla="*/ 103 w 190"/>
                  <a:gd name="T57" fmla="*/ 79 h 200"/>
                  <a:gd name="T58" fmla="*/ 103 w 190"/>
                  <a:gd name="T59" fmla="*/ 99 h 200"/>
                  <a:gd name="T60" fmla="*/ 44 w 190"/>
                  <a:gd name="T61" fmla="*/ 79 h 200"/>
                  <a:gd name="T62" fmla="*/ 6 w 190"/>
                  <a:gd name="T63" fmla="*/ 192 h 200"/>
                  <a:gd name="T64" fmla="*/ 20 w 190"/>
                  <a:gd name="T65" fmla="*/ 200 h 200"/>
                  <a:gd name="T66" fmla="*/ 40 w 190"/>
                  <a:gd name="T67" fmla="*/ 162 h 200"/>
                  <a:gd name="T68" fmla="*/ 22 w 190"/>
                  <a:gd name="T69" fmla="*/ 166 h 200"/>
                  <a:gd name="T70" fmla="*/ 6 w 190"/>
                  <a:gd name="T71" fmla="*/ 192 h 200"/>
                  <a:gd name="T72" fmla="*/ 176 w 190"/>
                  <a:gd name="T73" fmla="*/ 198 h 200"/>
                  <a:gd name="T74" fmla="*/ 180 w 190"/>
                  <a:gd name="T75" fmla="*/ 172 h 200"/>
                  <a:gd name="T76" fmla="*/ 156 w 190"/>
                  <a:gd name="T77" fmla="*/ 162 h 200"/>
                  <a:gd name="T78" fmla="*/ 176 w 190"/>
                  <a:gd name="T79" fmla="*/ 198 h 200"/>
                  <a:gd name="T80" fmla="*/ 123 w 190"/>
                  <a:gd name="T81" fmla="*/ 196 h 200"/>
                  <a:gd name="T82" fmla="*/ 137 w 190"/>
                  <a:gd name="T83" fmla="*/ 190 h 200"/>
                  <a:gd name="T84" fmla="*/ 121 w 190"/>
                  <a:gd name="T85" fmla="*/ 156 h 200"/>
                  <a:gd name="T86" fmla="*/ 115 w 190"/>
                  <a:gd name="T87" fmla="*/ 178 h 200"/>
                  <a:gd name="T88" fmla="*/ 123 w 190"/>
                  <a:gd name="T89" fmla="*/ 196 h 200"/>
                  <a:gd name="T90" fmla="*/ 87 w 190"/>
                  <a:gd name="T91" fmla="*/ 192 h 200"/>
                  <a:gd name="T92" fmla="*/ 75 w 190"/>
                  <a:gd name="T93" fmla="*/ 158 h 200"/>
                  <a:gd name="T94" fmla="*/ 61 w 190"/>
                  <a:gd name="T95" fmla="*/ 162 h 200"/>
                  <a:gd name="T96" fmla="*/ 71 w 190"/>
                  <a:gd name="T97" fmla="*/ 19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0" h="200">
                    <a:moveTo>
                      <a:pt x="10" y="83"/>
                    </a:moveTo>
                    <a:lnTo>
                      <a:pt x="10" y="83"/>
                    </a:lnTo>
                    <a:lnTo>
                      <a:pt x="28" y="59"/>
                    </a:lnTo>
                    <a:lnTo>
                      <a:pt x="28" y="59"/>
                    </a:lnTo>
                    <a:lnTo>
                      <a:pt x="28" y="152"/>
                    </a:lnTo>
                    <a:lnTo>
                      <a:pt x="28" y="152"/>
                    </a:lnTo>
                    <a:lnTo>
                      <a:pt x="44" y="152"/>
                    </a:lnTo>
                    <a:lnTo>
                      <a:pt x="44" y="152"/>
                    </a:lnTo>
                    <a:lnTo>
                      <a:pt x="44" y="146"/>
                    </a:lnTo>
                    <a:lnTo>
                      <a:pt x="44" y="146"/>
                    </a:lnTo>
                    <a:lnTo>
                      <a:pt x="188" y="146"/>
                    </a:lnTo>
                    <a:lnTo>
                      <a:pt x="188" y="146"/>
                    </a:lnTo>
                    <a:lnTo>
                      <a:pt x="188" y="134"/>
                    </a:lnTo>
                    <a:lnTo>
                      <a:pt x="188" y="134"/>
                    </a:lnTo>
                    <a:lnTo>
                      <a:pt x="117" y="134"/>
                    </a:lnTo>
                    <a:lnTo>
                      <a:pt x="117" y="134"/>
                    </a:lnTo>
                    <a:lnTo>
                      <a:pt x="117" y="113"/>
                    </a:lnTo>
                    <a:lnTo>
                      <a:pt x="117" y="113"/>
                    </a:lnTo>
                    <a:lnTo>
                      <a:pt x="178" y="113"/>
                    </a:lnTo>
                    <a:lnTo>
                      <a:pt x="178" y="113"/>
                    </a:lnTo>
                    <a:lnTo>
                      <a:pt x="178" y="99"/>
                    </a:lnTo>
                    <a:lnTo>
                      <a:pt x="178" y="99"/>
                    </a:lnTo>
                    <a:lnTo>
                      <a:pt x="117" y="99"/>
                    </a:lnTo>
                    <a:lnTo>
                      <a:pt x="117" y="99"/>
                    </a:lnTo>
                    <a:lnTo>
                      <a:pt x="117" y="79"/>
                    </a:lnTo>
                    <a:lnTo>
                      <a:pt x="117" y="79"/>
                    </a:lnTo>
                    <a:lnTo>
                      <a:pt x="178" y="79"/>
                    </a:lnTo>
                    <a:lnTo>
                      <a:pt x="178" y="79"/>
                    </a:lnTo>
                    <a:lnTo>
                      <a:pt x="178" y="65"/>
                    </a:lnTo>
                    <a:lnTo>
                      <a:pt x="178" y="65"/>
                    </a:lnTo>
                    <a:lnTo>
                      <a:pt x="117" y="65"/>
                    </a:lnTo>
                    <a:lnTo>
                      <a:pt x="117" y="65"/>
                    </a:lnTo>
                    <a:lnTo>
                      <a:pt x="117" y="45"/>
                    </a:lnTo>
                    <a:lnTo>
                      <a:pt x="117" y="45"/>
                    </a:lnTo>
                    <a:lnTo>
                      <a:pt x="186" y="45"/>
                    </a:lnTo>
                    <a:lnTo>
                      <a:pt x="186" y="45"/>
                    </a:lnTo>
                    <a:lnTo>
                      <a:pt x="186" y="33"/>
                    </a:lnTo>
                    <a:lnTo>
                      <a:pt x="186" y="33"/>
                    </a:lnTo>
                    <a:lnTo>
                      <a:pt x="109" y="33"/>
                    </a:lnTo>
                    <a:lnTo>
                      <a:pt x="109" y="33"/>
                    </a:lnTo>
                    <a:lnTo>
                      <a:pt x="121" y="25"/>
                    </a:lnTo>
                    <a:lnTo>
                      <a:pt x="121" y="25"/>
                    </a:lnTo>
                    <a:lnTo>
                      <a:pt x="103" y="0"/>
                    </a:lnTo>
                    <a:lnTo>
                      <a:pt x="103" y="0"/>
                    </a:lnTo>
                    <a:lnTo>
                      <a:pt x="91" y="8"/>
                    </a:lnTo>
                    <a:lnTo>
                      <a:pt x="91" y="8"/>
                    </a:lnTo>
                    <a:lnTo>
                      <a:pt x="107" y="33"/>
                    </a:lnTo>
                    <a:lnTo>
                      <a:pt x="107" y="33"/>
                    </a:lnTo>
                    <a:lnTo>
                      <a:pt x="44" y="33"/>
                    </a:lnTo>
                    <a:lnTo>
                      <a:pt x="44" y="33"/>
                    </a:lnTo>
                    <a:lnTo>
                      <a:pt x="50" y="21"/>
                    </a:lnTo>
                    <a:lnTo>
                      <a:pt x="59" y="6"/>
                    </a:lnTo>
                    <a:lnTo>
                      <a:pt x="59" y="6"/>
                    </a:lnTo>
                    <a:lnTo>
                      <a:pt x="42" y="2"/>
                    </a:lnTo>
                    <a:lnTo>
                      <a:pt x="42" y="2"/>
                    </a:lnTo>
                    <a:lnTo>
                      <a:pt x="32" y="23"/>
                    </a:lnTo>
                    <a:lnTo>
                      <a:pt x="24" y="39"/>
                    </a:lnTo>
                    <a:lnTo>
                      <a:pt x="12" y="55"/>
                    </a:lnTo>
                    <a:lnTo>
                      <a:pt x="0" y="69"/>
                    </a:lnTo>
                    <a:lnTo>
                      <a:pt x="0" y="69"/>
                    </a:lnTo>
                    <a:lnTo>
                      <a:pt x="4" y="77"/>
                    </a:lnTo>
                    <a:lnTo>
                      <a:pt x="10" y="83"/>
                    </a:lnTo>
                    <a:lnTo>
                      <a:pt x="10" y="83"/>
                    </a:lnTo>
                    <a:lnTo>
                      <a:pt x="10" y="83"/>
                    </a:lnTo>
                    <a:close/>
                    <a:moveTo>
                      <a:pt x="44" y="45"/>
                    </a:moveTo>
                    <a:lnTo>
                      <a:pt x="44" y="45"/>
                    </a:lnTo>
                    <a:lnTo>
                      <a:pt x="103" y="45"/>
                    </a:lnTo>
                    <a:lnTo>
                      <a:pt x="103" y="45"/>
                    </a:lnTo>
                    <a:lnTo>
                      <a:pt x="103" y="65"/>
                    </a:lnTo>
                    <a:lnTo>
                      <a:pt x="103" y="65"/>
                    </a:lnTo>
                    <a:lnTo>
                      <a:pt x="44" y="65"/>
                    </a:lnTo>
                    <a:lnTo>
                      <a:pt x="44" y="65"/>
                    </a:lnTo>
                    <a:lnTo>
                      <a:pt x="44" y="45"/>
                    </a:lnTo>
                    <a:lnTo>
                      <a:pt x="44" y="45"/>
                    </a:lnTo>
                    <a:close/>
                    <a:moveTo>
                      <a:pt x="44" y="113"/>
                    </a:moveTo>
                    <a:lnTo>
                      <a:pt x="44" y="113"/>
                    </a:lnTo>
                    <a:lnTo>
                      <a:pt x="103" y="113"/>
                    </a:lnTo>
                    <a:lnTo>
                      <a:pt x="103" y="113"/>
                    </a:lnTo>
                    <a:lnTo>
                      <a:pt x="103" y="134"/>
                    </a:lnTo>
                    <a:lnTo>
                      <a:pt x="103" y="134"/>
                    </a:lnTo>
                    <a:lnTo>
                      <a:pt x="44" y="134"/>
                    </a:lnTo>
                    <a:lnTo>
                      <a:pt x="44" y="134"/>
                    </a:lnTo>
                    <a:lnTo>
                      <a:pt x="44" y="113"/>
                    </a:lnTo>
                    <a:lnTo>
                      <a:pt x="44" y="113"/>
                    </a:lnTo>
                    <a:close/>
                    <a:moveTo>
                      <a:pt x="44" y="79"/>
                    </a:moveTo>
                    <a:lnTo>
                      <a:pt x="44" y="79"/>
                    </a:lnTo>
                    <a:lnTo>
                      <a:pt x="103" y="79"/>
                    </a:lnTo>
                    <a:lnTo>
                      <a:pt x="103" y="79"/>
                    </a:lnTo>
                    <a:lnTo>
                      <a:pt x="103" y="99"/>
                    </a:lnTo>
                    <a:lnTo>
                      <a:pt x="103" y="99"/>
                    </a:lnTo>
                    <a:lnTo>
                      <a:pt x="44" y="99"/>
                    </a:lnTo>
                    <a:lnTo>
                      <a:pt x="44" y="99"/>
                    </a:lnTo>
                    <a:lnTo>
                      <a:pt x="44" y="79"/>
                    </a:lnTo>
                    <a:lnTo>
                      <a:pt x="44" y="79"/>
                    </a:lnTo>
                    <a:close/>
                    <a:moveTo>
                      <a:pt x="6" y="192"/>
                    </a:moveTo>
                    <a:lnTo>
                      <a:pt x="6" y="192"/>
                    </a:lnTo>
                    <a:lnTo>
                      <a:pt x="12" y="196"/>
                    </a:lnTo>
                    <a:lnTo>
                      <a:pt x="20" y="200"/>
                    </a:lnTo>
                    <a:lnTo>
                      <a:pt x="20" y="200"/>
                    </a:lnTo>
                    <a:lnTo>
                      <a:pt x="30" y="180"/>
                    </a:lnTo>
                    <a:lnTo>
                      <a:pt x="40" y="162"/>
                    </a:lnTo>
                    <a:lnTo>
                      <a:pt x="40" y="162"/>
                    </a:lnTo>
                    <a:lnTo>
                      <a:pt x="26" y="156"/>
                    </a:lnTo>
                    <a:lnTo>
                      <a:pt x="26" y="156"/>
                    </a:lnTo>
                    <a:lnTo>
                      <a:pt x="22" y="166"/>
                    </a:lnTo>
                    <a:lnTo>
                      <a:pt x="16" y="174"/>
                    </a:lnTo>
                    <a:lnTo>
                      <a:pt x="6" y="192"/>
                    </a:lnTo>
                    <a:lnTo>
                      <a:pt x="6" y="192"/>
                    </a:lnTo>
                    <a:lnTo>
                      <a:pt x="6" y="192"/>
                    </a:lnTo>
                    <a:close/>
                    <a:moveTo>
                      <a:pt x="176" y="198"/>
                    </a:moveTo>
                    <a:lnTo>
                      <a:pt x="176" y="198"/>
                    </a:lnTo>
                    <a:lnTo>
                      <a:pt x="190" y="190"/>
                    </a:lnTo>
                    <a:lnTo>
                      <a:pt x="190" y="190"/>
                    </a:lnTo>
                    <a:lnTo>
                      <a:pt x="180" y="172"/>
                    </a:lnTo>
                    <a:lnTo>
                      <a:pt x="170" y="156"/>
                    </a:lnTo>
                    <a:lnTo>
                      <a:pt x="170" y="156"/>
                    </a:lnTo>
                    <a:lnTo>
                      <a:pt x="156" y="162"/>
                    </a:lnTo>
                    <a:lnTo>
                      <a:pt x="156" y="162"/>
                    </a:lnTo>
                    <a:lnTo>
                      <a:pt x="166" y="180"/>
                    </a:lnTo>
                    <a:lnTo>
                      <a:pt x="176" y="198"/>
                    </a:lnTo>
                    <a:lnTo>
                      <a:pt x="176" y="198"/>
                    </a:lnTo>
                    <a:lnTo>
                      <a:pt x="176" y="198"/>
                    </a:lnTo>
                    <a:close/>
                    <a:moveTo>
                      <a:pt x="123" y="196"/>
                    </a:moveTo>
                    <a:lnTo>
                      <a:pt x="123" y="196"/>
                    </a:lnTo>
                    <a:lnTo>
                      <a:pt x="137" y="190"/>
                    </a:lnTo>
                    <a:lnTo>
                      <a:pt x="137" y="190"/>
                    </a:lnTo>
                    <a:lnTo>
                      <a:pt x="129" y="172"/>
                    </a:lnTo>
                    <a:lnTo>
                      <a:pt x="121" y="156"/>
                    </a:lnTo>
                    <a:lnTo>
                      <a:pt x="121" y="156"/>
                    </a:lnTo>
                    <a:lnTo>
                      <a:pt x="107" y="162"/>
                    </a:lnTo>
                    <a:lnTo>
                      <a:pt x="107" y="162"/>
                    </a:lnTo>
                    <a:lnTo>
                      <a:pt x="115" y="178"/>
                    </a:lnTo>
                    <a:lnTo>
                      <a:pt x="123" y="196"/>
                    </a:lnTo>
                    <a:lnTo>
                      <a:pt x="123" y="196"/>
                    </a:lnTo>
                    <a:lnTo>
                      <a:pt x="123" y="196"/>
                    </a:lnTo>
                    <a:close/>
                    <a:moveTo>
                      <a:pt x="71" y="196"/>
                    </a:moveTo>
                    <a:lnTo>
                      <a:pt x="71" y="196"/>
                    </a:lnTo>
                    <a:lnTo>
                      <a:pt x="87" y="192"/>
                    </a:lnTo>
                    <a:lnTo>
                      <a:pt x="87" y="192"/>
                    </a:lnTo>
                    <a:lnTo>
                      <a:pt x="81" y="172"/>
                    </a:lnTo>
                    <a:lnTo>
                      <a:pt x="75" y="158"/>
                    </a:lnTo>
                    <a:lnTo>
                      <a:pt x="75" y="158"/>
                    </a:lnTo>
                    <a:lnTo>
                      <a:pt x="61" y="162"/>
                    </a:lnTo>
                    <a:lnTo>
                      <a:pt x="61" y="162"/>
                    </a:lnTo>
                    <a:lnTo>
                      <a:pt x="65" y="178"/>
                    </a:lnTo>
                    <a:lnTo>
                      <a:pt x="71" y="196"/>
                    </a:lnTo>
                    <a:lnTo>
                      <a:pt x="71" y="196"/>
                    </a:lnTo>
                    <a:lnTo>
                      <a:pt x="71" y="1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95" name="Freeform 587">
                <a:extLst>
                  <a:ext uri="{FF2B5EF4-FFF2-40B4-BE49-F238E27FC236}">
                    <a16:creationId xmlns="" xmlns:a16="http://schemas.microsoft.com/office/drawing/2014/main" id="{4A87F46F-9FBA-4B5A-AE59-135E3D38AACF}"/>
                  </a:ext>
                </a:extLst>
              </p:cNvPr>
              <p:cNvSpPr>
                <a:spLocks noEditPoints="1"/>
              </p:cNvSpPr>
              <p:nvPr/>
            </p:nvSpPr>
            <p:spPr bwMode="auto">
              <a:xfrm>
                <a:off x="-3589" y="14658"/>
                <a:ext cx="188" cy="182"/>
              </a:xfrm>
              <a:custGeom>
                <a:avLst/>
                <a:gdLst>
                  <a:gd name="T0" fmla="*/ 28 w 188"/>
                  <a:gd name="T1" fmla="*/ 160 h 182"/>
                  <a:gd name="T2" fmla="*/ 28 w 188"/>
                  <a:gd name="T3" fmla="*/ 150 h 182"/>
                  <a:gd name="T4" fmla="*/ 81 w 188"/>
                  <a:gd name="T5" fmla="*/ 154 h 182"/>
                  <a:gd name="T6" fmla="*/ 85 w 188"/>
                  <a:gd name="T7" fmla="*/ 172 h 182"/>
                  <a:gd name="T8" fmla="*/ 97 w 188"/>
                  <a:gd name="T9" fmla="*/ 180 h 182"/>
                  <a:gd name="T10" fmla="*/ 152 w 188"/>
                  <a:gd name="T11" fmla="*/ 182 h 182"/>
                  <a:gd name="T12" fmla="*/ 172 w 188"/>
                  <a:gd name="T13" fmla="*/ 178 h 182"/>
                  <a:gd name="T14" fmla="*/ 182 w 188"/>
                  <a:gd name="T15" fmla="*/ 162 h 182"/>
                  <a:gd name="T16" fmla="*/ 174 w 188"/>
                  <a:gd name="T17" fmla="*/ 132 h 182"/>
                  <a:gd name="T18" fmla="*/ 170 w 188"/>
                  <a:gd name="T19" fmla="*/ 158 h 182"/>
                  <a:gd name="T20" fmla="*/ 162 w 188"/>
                  <a:gd name="T21" fmla="*/ 168 h 182"/>
                  <a:gd name="T22" fmla="*/ 148 w 188"/>
                  <a:gd name="T23" fmla="*/ 170 h 182"/>
                  <a:gd name="T24" fmla="*/ 105 w 188"/>
                  <a:gd name="T25" fmla="*/ 170 h 182"/>
                  <a:gd name="T26" fmla="*/ 95 w 188"/>
                  <a:gd name="T27" fmla="*/ 154 h 182"/>
                  <a:gd name="T28" fmla="*/ 95 w 188"/>
                  <a:gd name="T29" fmla="*/ 150 h 182"/>
                  <a:gd name="T30" fmla="*/ 164 w 188"/>
                  <a:gd name="T31" fmla="*/ 85 h 182"/>
                  <a:gd name="T32" fmla="*/ 14 w 188"/>
                  <a:gd name="T33" fmla="*/ 85 h 182"/>
                  <a:gd name="T34" fmla="*/ 0 w 188"/>
                  <a:gd name="T35" fmla="*/ 61 h 182"/>
                  <a:gd name="T36" fmla="*/ 12 w 188"/>
                  <a:gd name="T37" fmla="*/ 61 h 182"/>
                  <a:gd name="T38" fmla="*/ 83 w 188"/>
                  <a:gd name="T39" fmla="*/ 33 h 182"/>
                  <a:gd name="T40" fmla="*/ 83 w 188"/>
                  <a:gd name="T41" fmla="*/ 77 h 182"/>
                  <a:gd name="T42" fmla="*/ 97 w 188"/>
                  <a:gd name="T43" fmla="*/ 33 h 182"/>
                  <a:gd name="T44" fmla="*/ 166 w 188"/>
                  <a:gd name="T45" fmla="*/ 33 h 182"/>
                  <a:gd name="T46" fmla="*/ 180 w 188"/>
                  <a:gd name="T47" fmla="*/ 61 h 182"/>
                  <a:gd name="T48" fmla="*/ 180 w 188"/>
                  <a:gd name="T49" fmla="*/ 23 h 182"/>
                  <a:gd name="T50" fmla="*/ 97 w 188"/>
                  <a:gd name="T51" fmla="*/ 11 h 182"/>
                  <a:gd name="T52" fmla="*/ 164 w 188"/>
                  <a:gd name="T53" fmla="*/ 11 h 182"/>
                  <a:gd name="T54" fmla="*/ 14 w 188"/>
                  <a:gd name="T55" fmla="*/ 0 h 182"/>
                  <a:gd name="T56" fmla="*/ 14 w 188"/>
                  <a:gd name="T57" fmla="*/ 11 h 182"/>
                  <a:gd name="T58" fmla="*/ 83 w 188"/>
                  <a:gd name="T59" fmla="*/ 23 h 182"/>
                  <a:gd name="T60" fmla="*/ 0 w 188"/>
                  <a:gd name="T61" fmla="*/ 23 h 182"/>
                  <a:gd name="T62" fmla="*/ 95 w 188"/>
                  <a:gd name="T63" fmla="*/ 138 h 182"/>
                  <a:gd name="T64" fmla="*/ 95 w 188"/>
                  <a:gd name="T65" fmla="*/ 124 h 182"/>
                  <a:gd name="T66" fmla="*/ 150 w 188"/>
                  <a:gd name="T67" fmla="*/ 138 h 182"/>
                  <a:gd name="T68" fmla="*/ 95 w 188"/>
                  <a:gd name="T69" fmla="*/ 138 h 182"/>
                  <a:gd name="T70" fmla="*/ 95 w 188"/>
                  <a:gd name="T71" fmla="*/ 112 h 182"/>
                  <a:gd name="T72" fmla="*/ 95 w 188"/>
                  <a:gd name="T73" fmla="*/ 95 h 182"/>
                  <a:gd name="T74" fmla="*/ 150 w 188"/>
                  <a:gd name="T75" fmla="*/ 112 h 182"/>
                  <a:gd name="T76" fmla="*/ 28 w 188"/>
                  <a:gd name="T77" fmla="*/ 95 h 182"/>
                  <a:gd name="T78" fmla="*/ 81 w 188"/>
                  <a:gd name="T79" fmla="*/ 112 h 182"/>
                  <a:gd name="T80" fmla="*/ 28 w 188"/>
                  <a:gd name="T81" fmla="*/ 112 h 182"/>
                  <a:gd name="T82" fmla="*/ 28 w 188"/>
                  <a:gd name="T83" fmla="*/ 124 h 182"/>
                  <a:gd name="T84" fmla="*/ 81 w 188"/>
                  <a:gd name="T85" fmla="*/ 124 h 182"/>
                  <a:gd name="T86" fmla="*/ 28 w 188"/>
                  <a:gd name="T87" fmla="*/ 138 h 182"/>
                  <a:gd name="T88" fmla="*/ 28 w 188"/>
                  <a:gd name="T89" fmla="*/ 124 h 182"/>
                  <a:gd name="T90" fmla="*/ 156 w 188"/>
                  <a:gd name="T91" fmla="*/ 53 h 182"/>
                  <a:gd name="T92" fmla="*/ 156 w 188"/>
                  <a:gd name="T93" fmla="*/ 43 h 182"/>
                  <a:gd name="T94" fmla="*/ 105 w 188"/>
                  <a:gd name="T95" fmla="*/ 53 h 182"/>
                  <a:gd name="T96" fmla="*/ 105 w 188"/>
                  <a:gd name="T97" fmla="*/ 73 h 182"/>
                  <a:gd name="T98" fmla="*/ 156 w 188"/>
                  <a:gd name="T99" fmla="*/ 63 h 182"/>
                  <a:gd name="T100" fmla="*/ 105 w 188"/>
                  <a:gd name="T101" fmla="*/ 63 h 182"/>
                  <a:gd name="T102" fmla="*/ 24 w 188"/>
                  <a:gd name="T103" fmla="*/ 53 h 182"/>
                  <a:gd name="T104" fmla="*/ 73 w 188"/>
                  <a:gd name="T105" fmla="*/ 53 h 182"/>
                  <a:gd name="T106" fmla="*/ 24 w 188"/>
                  <a:gd name="T107" fmla="*/ 43 h 182"/>
                  <a:gd name="T108" fmla="*/ 24 w 188"/>
                  <a:gd name="T109" fmla="*/ 53 h 182"/>
                  <a:gd name="T110" fmla="*/ 73 w 188"/>
                  <a:gd name="T111" fmla="*/ 73 h 182"/>
                  <a:gd name="T112" fmla="*/ 73 w 188"/>
                  <a:gd name="T113" fmla="*/ 63 h 182"/>
                  <a:gd name="T114" fmla="*/ 24 w 188"/>
                  <a:gd name="T115" fmla="*/ 7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8" h="182">
                    <a:moveTo>
                      <a:pt x="14" y="160"/>
                    </a:moveTo>
                    <a:lnTo>
                      <a:pt x="14" y="160"/>
                    </a:lnTo>
                    <a:lnTo>
                      <a:pt x="28" y="160"/>
                    </a:lnTo>
                    <a:lnTo>
                      <a:pt x="28" y="160"/>
                    </a:lnTo>
                    <a:lnTo>
                      <a:pt x="28" y="150"/>
                    </a:lnTo>
                    <a:lnTo>
                      <a:pt x="28" y="150"/>
                    </a:lnTo>
                    <a:lnTo>
                      <a:pt x="81" y="150"/>
                    </a:lnTo>
                    <a:lnTo>
                      <a:pt x="81" y="150"/>
                    </a:lnTo>
                    <a:lnTo>
                      <a:pt x="81" y="154"/>
                    </a:lnTo>
                    <a:lnTo>
                      <a:pt x="81" y="154"/>
                    </a:lnTo>
                    <a:lnTo>
                      <a:pt x="83" y="168"/>
                    </a:lnTo>
                    <a:lnTo>
                      <a:pt x="85" y="172"/>
                    </a:lnTo>
                    <a:lnTo>
                      <a:pt x="87" y="176"/>
                    </a:lnTo>
                    <a:lnTo>
                      <a:pt x="91" y="178"/>
                    </a:lnTo>
                    <a:lnTo>
                      <a:pt x="97" y="180"/>
                    </a:lnTo>
                    <a:lnTo>
                      <a:pt x="111" y="182"/>
                    </a:lnTo>
                    <a:lnTo>
                      <a:pt x="111" y="182"/>
                    </a:lnTo>
                    <a:lnTo>
                      <a:pt x="152" y="182"/>
                    </a:lnTo>
                    <a:lnTo>
                      <a:pt x="152" y="182"/>
                    </a:lnTo>
                    <a:lnTo>
                      <a:pt x="162" y="182"/>
                    </a:lnTo>
                    <a:lnTo>
                      <a:pt x="172" y="178"/>
                    </a:lnTo>
                    <a:lnTo>
                      <a:pt x="178" y="172"/>
                    </a:lnTo>
                    <a:lnTo>
                      <a:pt x="182" y="162"/>
                    </a:lnTo>
                    <a:lnTo>
                      <a:pt x="182" y="162"/>
                    </a:lnTo>
                    <a:lnTo>
                      <a:pt x="188" y="138"/>
                    </a:lnTo>
                    <a:lnTo>
                      <a:pt x="188" y="138"/>
                    </a:lnTo>
                    <a:lnTo>
                      <a:pt x="174" y="132"/>
                    </a:lnTo>
                    <a:lnTo>
                      <a:pt x="174" y="132"/>
                    </a:lnTo>
                    <a:lnTo>
                      <a:pt x="170" y="146"/>
                    </a:lnTo>
                    <a:lnTo>
                      <a:pt x="170" y="158"/>
                    </a:lnTo>
                    <a:lnTo>
                      <a:pt x="170" y="158"/>
                    </a:lnTo>
                    <a:lnTo>
                      <a:pt x="166" y="164"/>
                    </a:lnTo>
                    <a:lnTo>
                      <a:pt x="162" y="168"/>
                    </a:lnTo>
                    <a:lnTo>
                      <a:pt x="156" y="170"/>
                    </a:lnTo>
                    <a:lnTo>
                      <a:pt x="148" y="170"/>
                    </a:lnTo>
                    <a:lnTo>
                      <a:pt x="148" y="170"/>
                    </a:lnTo>
                    <a:lnTo>
                      <a:pt x="113" y="170"/>
                    </a:lnTo>
                    <a:lnTo>
                      <a:pt x="113" y="170"/>
                    </a:lnTo>
                    <a:lnTo>
                      <a:pt x="105" y="170"/>
                    </a:lnTo>
                    <a:lnTo>
                      <a:pt x="99" y="166"/>
                    </a:lnTo>
                    <a:lnTo>
                      <a:pt x="95" y="162"/>
                    </a:lnTo>
                    <a:lnTo>
                      <a:pt x="95" y="154"/>
                    </a:lnTo>
                    <a:lnTo>
                      <a:pt x="95" y="154"/>
                    </a:lnTo>
                    <a:lnTo>
                      <a:pt x="95" y="150"/>
                    </a:lnTo>
                    <a:lnTo>
                      <a:pt x="95" y="150"/>
                    </a:lnTo>
                    <a:lnTo>
                      <a:pt x="164" y="150"/>
                    </a:lnTo>
                    <a:lnTo>
                      <a:pt x="164" y="150"/>
                    </a:lnTo>
                    <a:lnTo>
                      <a:pt x="164" y="85"/>
                    </a:lnTo>
                    <a:lnTo>
                      <a:pt x="164" y="85"/>
                    </a:lnTo>
                    <a:lnTo>
                      <a:pt x="14" y="85"/>
                    </a:lnTo>
                    <a:lnTo>
                      <a:pt x="14" y="85"/>
                    </a:lnTo>
                    <a:lnTo>
                      <a:pt x="14" y="160"/>
                    </a:lnTo>
                    <a:lnTo>
                      <a:pt x="14" y="160"/>
                    </a:lnTo>
                    <a:close/>
                    <a:moveTo>
                      <a:pt x="0" y="61"/>
                    </a:moveTo>
                    <a:lnTo>
                      <a:pt x="0" y="61"/>
                    </a:lnTo>
                    <a:lnTo>
                      <a:pt x="12" y="61"/>
                    </a:lnTo>
                    <a:lnTo>
                      <a:pt x="12" y="61"/>
                    </a:lnTo>
                    <a:lnTo>
                      <a:pt x="12" y="33"/>
                    </a:lnTo>
                    <a:lnTo>
                      <a:pt x="12" y="33"/>
                    </a:lnTo>
                    <a:lnTo>
                      <a:pt x="83" y="33"/>
                    </a:lnTo>
                    <a:lnTo>
                      <a:pt x="83" y="33"/>
                    </a:lnTo>
                    <a:lnTo>
                      <a:pt x="83" y="77"/>
                    </a:lnTo>
                    <a:lnTo>
                      <a:pt x="83" y="77"/>
                    </a:lnTo>
                    <a:lnTo>
                      <a:pt x="97" y="77"/>
                    </a:lnTo>
                    <a:lnTo>
                      <a:pt x="97" y="77"/>
                    </a:lnTo>
                    <a:lnTo>
                      <a:pt x="97" y="33"/>
                    </a:lnTo>
                    <a:lnTo>
                      <a:pt x="97" y="33"/>
                    </a:lnTo>
                    <a:lnTo>
                      <a:pt x="166" y="33"/>
                    </a:lnTo>
                    <a:lnTo>
                      <a:pt x="166" y="33"/>
                    </a:lnTo>
                    <a:lnTo>
                      <a:pt x="166" y="61"/>
                    </a:lnTo>
                    <a:lnTo>
                      <a:pt x="166" y="61"/>
                    </a:lnTo>
                    <a:lnTo>
                      <a:pt x="180" y="61"/>
                    </a:lnTo>
                    <a:lnTo>
                      <a:pt x="180" y="61"/>
                    </a:lnTo>
                    <a:lnTo>
                      <a:pt x="180" y="23"/>
                    </a:lnTo>
                    <a:lnTo>
                      <a:pt x="180" y="23"/>
                    </a:lnTo>
                    <a:lnTo>
                      <a:pt x="97" y="23"/>
                    </a:lnTo>
                    <a:lnTo>
                      <a:pt x="97" y="23"/>
                    </a:lnTo>
                    <a:lnTo>
                      <a:pt x="97" y="11"/>
                    </a:lnTo>
                    <a:lnTo>
                      <a:pt x="97" y="11"/>
                    </a:lnTo>
                    <a:lnTo>
                      <a:pt x="164" y="11"/>
                    </a:lnTo>
                    <a:lnTo>
                      <a:pt x="164" y="11"/>
                    </a:lnTo>
                    <a:lnTo>
                      <a:pt x="164" y="0"/>
                    </a:lnTo>
                    <a:lnTo>
                      <a:pt x="164" y="0"/>
                    </a:lnTo>
                    <a:lnTo>
                      <a:pt x="14" y="0"/>
                    </a:lnTo>
                    <a:lnTo>
                      <a:pt x="14" y="0"/>
                    </a:lnTo>
                    <a:lnTo>
                      <a:pt x="14" y="11"/>
                    </a:lnTo>
                    <a:lnTo>
                      <a:pt x="14" y="11"/>
                    </a:lnTo>
                    <a:lnTo>
                      <a:pt x="83" y="11"/>
                    </a:lnTo>
                    <a:lnTo>
                      <a:pt x="83" y="11"/>
                    </a:lnTo>
                    <a:lnTo>
                      <a:pt x="83" y="23"/>
                    </a:lnTo>
                    <a:lnTo>
                      <a:pt x="83" y="23"/>
                    </a:lnTo>
                    <a:lnTo>
                      <a:pt x="0" y="23"/>
                    </a:lnTo>
                    <a:lnTo>
                      <a:pt x="0" y="23"/>
                    </a:lnTo>
                    <a:lnTo>
                      <a:pt x="0" y="61"/>
                    </a:lnTo>
                    <a:lnTo>
                      <a:pt x="0" y="61"/>
                    </a:lnTo>
                    <a:close/>
                    <a:moveTo>
                      <a:pt x="95" y="138"/>
                    </a:moveTo>
                    <a:lnTo>
                      <a:pt x="95" y="138"/>
                    </a:lnTo>
                    <a:lnTo>
                      <a:pt x="95" y="124"/>
                    </a:lnTo>
                    <a:lnTo>
                      <a:pt x="95" y="124"/>
                    </a:lnTo>
                    <a:lnTo>
                      <a:pt x="150" y="124"/>
                    </a:lnTo>
                    <a:lnTo>
                      <a:pt x="150" y="124"/>
                    </a:lnTo>
                    <a:lnTo>
                      <a:pt x="150" y="138"/>
                    </a:lnTo>
                    <a:lnTo>
                      <a:pt x="150" y="138"/>
                    </a:lnTo>
                    <a:lnTo>
                      <a:pt x="95" y="138"/>
                    </a:lnTo>
                    <a:lnTo>
                      <a:pt x="95" y="138"/>
                    </a:lnTo>
                    <a:close/>
                    <a:moveTo>
                      <a:pt x="150" y="112"/>
                    </a:moveTo>
                    <a:lnTo>
                      <a:pt x="150" y="112"/>
                    </a:lnTo>
                    <a:lnTo>
                      <a:pt x="95" y="112"/>
                    </a:lnTo>
                    <a:lnTo>
                      <a:pt x="95" y="112"/>
                    </a:lnTo>
                    <a:lnTo>
                      <a:pt x="95" y="95"/>
                    </a:lnTo>
                    <a:lnTo>
                      <a:pt x="95" y="95"/>
                    </a:lnTo>
                    <a:lnTo>
                      <a:pt x="150" y="95"/>
                    </a:lnTo>
                    <a:lnTo>
                      <a:pt x="150" y="95"/>
                    </a:lnTo>
                    <a:lnTo>
                      <a:pt x="150" y="112"/>
                    </a:lnTo>
                    <a:lnTo>
                      <a:pt x="150" y="112"/>
                    </a:lnTo>
                    <a:close/>
                    <a:moveTo>
                      <a:pt x="28" y="95"/>
                    </a:moveTo>
                    <a:lnTo>
                      <a:pt x="28" y="95"/>
                    </a:lnTo>
                    <a:lnTo>
                      <a:pt x="81" y="95"/>
                    </a:lnTo>
                    <a:lnTo>
                      <a:pt x="81" y="95"/>
                    </a:lnTo>
                    <a:lnTo>
                      <a:pt x="81" y="112"/>
                    </a:lnTo>
                    <a:lnTo>
                      <a:pt x="81" y="112"/>
                    </a:lnTo>
                    <a:lnTo>
                      <a:pt x="28" y="112"/>
                    </a:lnTo>
                    <a:lnTo>
                      <a:pt x="28" y="112"/>
                    </a:lnTo>
                    <a:lnTo>
                      <a:pt x="28" y="95"/>
                    </a:lnTo>
                    <a:lnTo>
                      <a:pt x="28" y="95"/>
                    </a:lnTo>
                    <a:close/>
                    <a:moveTo>
                      <a:pt x="28" y="124"/>
                    </a:moveTo>
                    <a:lnTo>
                      <a:pt x="28" y="124"/>
                    </a:lnTo>
                    <a:lnTo>
                      <a:pt x="81" y="124"/>
                    </a:lnTo>
                    <a:lnTo>
                      <a:pt x="81" y="124"/>
                    </a:lnTo>
                    <a:lnTo>
                      <a:pt x="81" y="138"/>
                    </a:lnTo>
                    <a:lnTo>
                      <a:pt x="81" y="138"/>
                    </a:lnTo>
                    <a:lnTo>
                      <a:pt x="28" y="138"/>
                    </a:lnTo>
                    <a:lnTo>
                      <a:pt x="28" y="138"/>
                    </a:lnTo>
                    <a:lnTo>
                      <a:pt x="28" y="124"/>
                    </a:lnTo>
                    <a:lnTo>
                      <a:pt x="28" y="124"/>
                    </a:lnTo>
                    <a:close/>
                    <a:moveTo>
                      <a:pt x="105" y="53"/>
                    </a:moveTo>
                    <a:lnTo>
                      <a:pt x="105" y="53"/>
                    </a:lnTo>
                    <a:lnTo>
                      <a:pt x="156" y="53"/>
                    </a:lnTo>
                    <a:lnTo>
                      <a:pt x="156" y="53"/>
                    </a:lnTo>
                    <a:lnTo>
                      <a:pt x="156" y="43"/>
                    </a:lnTo>
                    <a:lnTo>
                      <a:pt x="156" y="43"/>
                    </a:lnTo>
                    <a:lnTo>
                      <a:pt x="105" y="43"/>
                    </a:lnTo>
                    <a:lnTo>
                      <a:pt x="105" y="43"/>
                    </a:lnTo>
                    <a:lnTo>
                      <a:pt x="105" y="53"/>
                    </a:lnTo>
                    <a:lnTo>
                      <a:pt x="105" y="53"/>
                    </a:lnTo>
                    <a:close/>
                    <a:moveTo>
                      <a:pt x="105" y="73"/>
                    </a:moveTo>
                    <a:lnTo>
                      <a:pt x="105" y="73"/>
                    </a:lnTo>
                    <a:lnTo>
                      <a:pt x="156" y="73"/>
                    </a:lnTo>
                    <a:lnTo>
                      <a:pt x="156" y="73"/>
                    </a:lnTo>
                    <a:lnTo>
                      <a:pt x="156" y="63"/>
                    </a:lnTo>
                    <a:lnTo>
                      <a:pt x="156" y="63"/>
                    </a:lnTo>
                    <a:lnTo>
                      <a:pt x="105" y="63"/>
                    </a:lnTo>
                    <a:lnTo>
                      <a:pt x="105" y="63"/>
                    </a:lnTo>
                    <a:lnTo>
                      <a:pt x="105" y="73"/>
                    </a:lnTo>
                    <a:lnTo>
                      <a:pt x="105" y="73"/>
                    </a:lnTo>
                    <a:close/>
                    <a:moveTo>
                      <a:pt x="24" y="53"/>
                    </a:moveTo>
                    <a:lnTo>
                      <a:pt x="24" y="53"/>
                    </a:lnTo>
                    <a:lnTo>
                      <a:pt x="73" y="53"/>
                    </a:lnTo>
                    <a:lnTo>
                      <a:pt x="73" y="53"/>
                    </a:lnTo>
                    <a:lnTo>
                      <a:pt x="73" y="43"/>
                    </a:lnTo>
                    <a:lnTo>
                      <a:pt x="73" y="43"/>
                    </a:lnTo>
                    <a:lnTo>
                      <a:pt x="24" y="43"/>
                    </a:lnTo>
                    <a:lnTo>
                      <a:pt x="24" y="43"/>
                    </a:lnTo>
                    <a:lnTo>
                      <a:pt x="24" y="53"/>
                    </a:lnTo>
                    <a:lnTo>
                      <a:pt x="24" y="53"/>
                    </a:lnTo>
                    <a:close/>
                    <a:moveTo>
                      <a:pt x="24" y="73"/>
                    </a:moveTo>
                    <a:lnTo>
                      <a:pt x="24" y="73"/>
                    </a:lnTo>
                    <a:lnTo>
                      <a:pt x="73" y="73"/>
                    </a:lnTo>
                    <a:lnTo>
                      <a:pt x="73" y="73"/>
                    </a:lnTo>
                    <a:lnTo>
                      <a:pt x="73" y="63"/>
                    </a:lnTo>
                    <a:lnTo>
                      <a:pt x="73" y="63"/>
                    </a:lnTo>
                    <a:lnTo>
                      <a:pt x="24" y="63"/>
                    </a:lnTo>
                    <a:lnTo>
                      <a:pt x="24" y="63"/>
                    </a:lnTo>
                    <a:lnTo>
                      <a:pt x="24" y="73"/>
                    </a:lnTo>
                    <a:lnTo>
                      <a:pt x="24"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96" name="Freeform 588">
                <a:extLst>
                  <a:ext uri="{FF2B5EF4-FFF2-40B4-BE49-F238E27FC236}">
                    <a16:creationId xmlns="" xmlns:a16="http://schemas.microsoft.com/office/drawing/2014/main" id="{3759BE43-5591-4F4A-9951-EB5CE8AEE809}"/>
                  </a:ext>
                </a:extLst>
              </p:cNvPr>
              <p:cNvSpPr>
                <a:spLocks/>
              </p:cNvSpPr>
              <p:nvPr/>
            </p:nvSpPr>
            <p:spPr bwMode="auto">
              <a:xfrm>
                <a:off x="-3385" y="14662"/>
                <a:ext cx="160" cy="162"/>
              </a:xfrm>
              <a:custGeom>
                <a:avLst/>
                <a:gdLst>
                  <a:gd name="T0" fmla="*/ 158 w 160"/>
                  <a:gd name="T1" fmla="*/ 43 h 162"/>
                  <a:gd name="T2" fmla="*/ 158 w 160"/>
                  <a:gd name="T3" fmla="*/ 43 h 162"/>
                  <a:gd name="T4" fmla="*/ 71 w 160"/>
                  <a:gd name="T5" fmla="*/ 55 h 162"/>
                  <a:gd name="T6" fmla="*/ 71 w 160"/>
                  <a:gd name="T7" fmla="*/ 55 h 162"/>
                  <a:gd name="T8" fmla="*/ 71 w 160"/>
                  <a:gd name="T9" fmla="*/ 0 h 162"/>
                  <a:gd name="T10" fmla="*/ 71 w 160"/>
                  <a:gd name="T11" fmla="*/ 0 h 162"/>
                  <a:gd name="T12" fmla="*/ 55 w 160"/>
                  <a:gd name="T13" fmla="*/ 0 h 162"/>
                  <a:gd name="T14" fmla="*/ 55 w 160"/>
                  <a:gd name="T15" fmla="*/ 0 h 162"/>
                  <a:gd name="T16" fmla="*/ 55 w 160"/>
                  <a:gd name="T17" fmla="*/ 57 h 162"/>
                  <a:gd name="T18" fmla="*/ 55 w 160"/>
                  <a:gd name="T19" fmla="*/ 57 h 162"/>
                  <a:gd name="T20" fmla="*/ 0 w 160"/>
                  <a:gd name="T21" fmla="*/ 65 h 162"/>
                  <a:gd name="T22" fmla="*/ 0 w 160"/>
                  <a:gd name="T23" fmla="*/ 65 h 162"/>
                  <a:gd name="T24" fmla="*/ 4 w 160"/>
                  <a:gd name="T25" fmla="*/ 79 h 162"/>
                  <a:gd name="T26" fmla="*/ 4 w 160"/>
                  <a:gd name="T27" fmla="*/ 79 h 162"/>
                  <a:gd name="T28" fmla="*/ 55 w 160"/>
                  <a:gd name="T29" fmla="*/ 73 h 162"/>
                  <a:gd name="T30" fmla="*/ 55 w 160"/>
                  <a:gd name="T31" fmla="*/ 73 h 162"/>
                  <a:gd name="T32" fmla="*/ 55 w 160"/>
                  <a:gd name="T33" fmla="*/ 142 h 162"/>
                  <a:gd name="T34" fmla="*/ 55 w 160"/>
                  <a:gd name="T35" fmla="*/ 142 h 162"/>
                  <a:gd name="T36" fmla="*/ 55 w 160"/>
                  <a:gd name="T37" fmla="*/ 148 h 162"/>
                  <a:gd name="T38" fmla="*/ 61 w 160"/>
                  <a:gd name="T39" fmla="*/ 154 h 162"/>
                  <a:gd name="T40" fmla="*/ 61 w 160"/>
                  <a:gd name="T41" fmla="*/ 154 h 162"/>
                  <a:gd name="T42" fmla="*/ 65 w 160"/>
                  <a:gd name="T43" fmla="*/ 158 h 162"/>
                  <a:gd name="T44" fmla="*/ 71 w 160"/>
                  <a:gd name="T45" fmla="*/ 160 h 162"/>
                  <a:gd name="T46" fmla="*/ 71 w 160"/>
                  <a:gd name="T47" fmla="*/ 160 h 162"/>
                  <a:gd name="T48" fmla="*/ 81 w 160"/>
                  <a:gd name="T49" fmla="*/ 162 h 162"/>
                  <a:gd name="T50" fmla="*/ 97 w 160"/>
                  <a:gd name="T51" fmla="*/ 162 h 162"/>
                  <a:gd name="T52" fmla="*/ 97 w 160"/>
                  <a:gd name="T53" fmla="*/ 162 h 162"/>
                  <a:gd name="T54" fmla="*/ 156 w 160"/>
                  <a:gd name="T55" fmla="*/ 160 h 162"/>
                  <a:gd name="T56" fmla="*/ 156 w 160"/>
                  <a:gd name="T57" fmla="*/ 160 h 162"/>
                  <a:gd name="T58" fmla="*/ 156 w 160"/>
                  <a:gd name="T59" fmla="*/ 144 h 162"/>
                  <a:gd name="T60" fmla="*/ 156 w 160"/>
                  <a:gd name="T61" fmla="*/ 144 h 162"/>
                  <a:gd name="T62" fmla="*/ 128 w 160"/>
                  <a:gd name="T63" fmla="*/ 146 h 162"/>
                  <a:gd name="T64" fmla="*/ 99 w 160"/>
                  <a:gd name="T65" fmla="*/ 146 h 162"/>
                  <a:gd name="T66" fmla="*/ 99 w 160"/>
                  <a:gd name="T67" fmla="*/ 146 h 162"/>
                  <a:gd name="T68" fmla="*/ 79 w 160"/>
                  <a:gd name="T69" fmla="*/ 146 h 162"/>
                  <a:gd name="T70" fmla="*/ 79 w 160"/>
                  <a:gd name="T71" fmla="*/ 146 h 162"/>
                  <a:gd name="T72" fmla="*/ 75 w 160"/>
                  <a:gd name="T73" fmla="*/ 146 h 162"/>
                  <a:gd name="T74" fmla="*/ 73 w 160"/>
                  <a:gd name="T75" fmla="*/ 142 h 162"/>
                  <a:gd name="T76" fmla="*/ 73 w 160"/>
                  <a:gd name="T77" fmla="*/ 142 h 162"/>
                  <a:gd name="T78" fmla="*/ 71 w 160"/>
                  <a:gd name="T79" fmla="*/ 140 h 162"/>
                  <a:gd name="T80" fmla="*/ 71 w 160"/>
                  <a:gd name="T81" fmla="*/ 138 h 162"/>
                  <a:gd name="T82" fmla="*/ 71 w 160"/>
                  <a:gd name="T83" fmla="*/ 138 h 162"/>
                  <a:gd name="T84" fmla="*/ 71 w 160"/>
                  <a:gd name="T85" fmla="*/ 71 h 162"/>
                  <a:gd name="T86" fmla="*/ 71 w 160"/>
                  <a:gd name="T87" fmla="*/ 71 h 162"/>
                  <a:gd name="T88" fmla="*/ 138 w 160"/>
                  <a:gd name="T89" fmla="*/ 61 h 162"/>
                  <a:gd name="T90" fmla="*/ 138 w 160"/>
                  <a:gd name="T91" fmla="*/ 61 h 162"/>
                  <a:gd name="T92" fmla="*/ 130 w 160"/>
                  <a:gd name="T93" fmla="*/ 75 h 162"/>
                  <a:gd name="T94" fmla="*/ 122 w 160"/>
                  <a:gd name="T95" fmla="*/ 85 h 162"/>
                  <a:gd name="T96" fmla="*/ 105 w 160"/>
                  <a:gd name="T97" fmla="*/ 104 h 162"/>
                  <a:gd name="T98" fmla="*/ 105 w 160"/>
                  <a:gd name="T99" fmla="*/ 104 h 162"/>
                  <a:gd name="T100" fmla="*/ 117 w 160"/>
                  <a:gd name="T101" fmla="*/ 114 h 162"/>
                  <a:gd name="T102" fmla="*/ 117 w 160"/>
                  <a:gd name="T103" fmla="*/ 114 h 162"/>
                  <a:gd name="T104" fmla="*/ 128 w 160"/>
                  <a:gd name="T105" fmla="*/ 102 h 162"/>
                  <a:gd name="T106" fmla="*/ 140 w 160"/>
                  <a:gd name="T107" fmla="*/ 87 h 162"/>
                  <a:gd name="T108" fmla="*/ 160 w 160"/>
                  <a:gd name="T109" fmla="*/ 55 h 162"/>
                  <a:gd name="T110" fmla="*/ 160 w 160"/>
                  <a:gd name="T111" fmla="*/ 55 h 162"/>
                  <a:gd name="T112" fmla="*/ 158 w 160"/>
                  <a:gd name="T113" fmla="*/ 43 h 162"/>
                  <a:gd name="T114" fmla="*/ 158 w 160"/>
                  <a:gd name="T115" fmla="*/ 4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 h="162">
                    <a:moveTo>
                      <a:pt x="158" y="43"/>
                    </a:moveTo>
                    <a:lnTo>
                      <a:pt x="158" y="43"/>
                    </a:lnTo>
                    <a:lnTo>
                      <a:pt x="71" y="55"/>
                    </a:lnTo>
                    <a:lnTo>
                      <a:pt x="71" y="55"/>
                    </a:lnTo>
                    <a:lnTo>
                      <a:pt x="71" y="0"/>
                    </a:lnTo>
                    <a:lnTo>
                      <a:pt x="71" y="0"/>
                    </a:lnTo>
                    <a:lnTo>
                      <a:pt x="55" y="0"/>
                    </a:lnTo>
                    <a:lnTo>
                      <a:pt x="55" y="0"/>
                    </a:lnTo>
                    <a:lnTo>
                      <a:pt x="55" y="57"/>
                    </a:lnTo>
                    <a:lnTo>
                      <a:pt x="55" y="57"/>
                    </a:lnTo>
                    <a:lnTo>
                      <a:pt x="0" y="65"/>
                    </a:lnTo>
                    <a:lnTo>
                      <a:pt x="0" y="65"/>
                    </a:lnTo>
                    <a:lnTo>
                      <a:pt x="4" y="79"/>
                    </a:lnTo>
                    <a:lnTo>
                      <a:pt x="4" y="79"/>
                    </a:lnTo>
                    <a:lnTo>
                      <a:pt x="55" y="73"/>
                    </a:lnTo>
                    <a:lnTo>
                      <a:pt x="55" y="73"/>
                    </a:lnTo>
                    <a:lnTo>
                      <a:pt x="55" y="142"/>
                    </a:lnTo>
                    <a:lnTo>
                      <a:pt x="55" y="142"/>
                    </a:lnTo>
                    <a:lnTo>
                      <a:pt x="55" y="148"/>
                    </a:lnTo>
                    <a:lnTo>
                      <a:pt x="61" y="154"/>
                    </a:lnTo>
                    <a:lnTo>
                      <a:pt x="61" y="154"/>
                    </a:lnTo>
                    <a:lnTo>
                      <a:pt x="65" y="158"/>
                    </a:lnTo>
                    <a:lnTo>
                      <a:pt x="71" y="160"/>
                    </a:lnTo>
                    <a:lnTo>
                      <a:pt x="71" y="160"/>
                    </a:lnTo>
                    <a:lnTo>
                      <a:pt x="81" y="162"/>
                    </a:lnTo>
                    <a:lnTo>
                      <a:pt x="97" y="162"/>
                    </a:lnTo>
                    <a:lnTo>
                      <a:pt x="97" y="162"/>
                    </a:lnTo>
                    <a:lnTo>
                      <a:pt x="156" y="160"/>
                    </a:lnTo>
                    <a:lnTo>
                      <a:pt x="156" y="160"/>
                    </a:lnTo>
                    <a:lnTo>
                      <a:pt x="156" y="144"/>
                    </a:lnTo>
                    <a:lnTo>
                      <a:pt x="156" y="144"/>
                    </a:lnTo>
                    <a:lnTo>
                      <a:pt x="128" y="146"/>
                    </a:lnTo>
                    <a:lnTo>
                      <a:pt x="99" y="146"/>
                    </a:lnTo>
                    <a:lnTo>
                      <a:pt x="99" y="146"/>
                    </a:lnTo>
                    <a:lnTo>
                      <a:pt x="79" y="146"/>
                    </a:lnTo>
                    <a:lnTo>
                      <a:pt x="79" y="146"/>
                    </a:lnTo>
                    <a:lnTo>
                      <a:pt x="75" y="146"/>
                    </a:lnTo>
                    <a:lnTo>
                      <a:pt x="73" y="142"/>
                    </a:lnTo>
                    <a:lnTo>
                      <a:pt x="73" y="142"/>
                    </a:lnTo>
                    <a:lnTo>
                      <a:pt x="71" y="140"/>
                    </a:lnTo>
                    <a:lnTo>
                      <a:pt x="71" y="138"/>
                    </a:lnTo>
                    <a:lnTo>
                      <a:pt x="71" y="138"/>
                    </a:lnTo>
                    <a:lnTo>
                      <a:pt x="71" y="71"/>
                    </a:lnTo>
                    <a:lnTo>
                      <a:pt x="71" y="71"/>
                    </a:lnTo>
                    <a:lnTo>
                      <a:pt x="138" y="61"/>
                    </a:lnTo>
                    <a:lnTo>
                      <a:pt x="138" y="61"/>
                    </a:lnTo>
                    <a:lnTo>
                      <a:pt x="130" y="75"/>
                    </a:lnTo>
                    <a:lnTo>
                      <a:pt x="122" y="85"/>
                    </a:lnTo>
                    <a:lnTo>
                      <a:pt x="105" y="104"/>
                    </a:lnTo>
                    <a:lnTo>
                      <a:pt x="105" y="104"/>
                    </a:lnTo>
                    <a:lnTo>
                      <a:pt x="117" y="114"/>
                    </a:lnTo>
                    <a:lnTo>
                      <a:pt x="117" y="114"/>
                    </a:lnTo>
                    <a:lnTo>
                      <a:pt x="128" y="102"/>
                    </a:lnTo>
                    <a:lnTo>
                      <a:pt x="140" y="87"/>
                    </a:lnTo>
                    <a:lnTo>
                      <a:pt x="160" y="55"/>
                    </a:lnTo>
                    <a:lnTo>
                      <a:pt x="160" y="55"/>
                    </a:lnTo>
                    <a:lnTo>
                      <a:pt x="158" y="43"/>
                    </a:lnTo>
                    <a:lnTo>
                      <a:pt x="158"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97" name="Freeform 589">
                <a:extLst>
                  <a:ext uri="{FF2B5EF4-FFF2-40B4-BE49-F238E27FC236}">
                    <a16:creationId xmlns="" xmlns:a16="http://schemas.microsoft.com/office/drawing/2014/main" id="{5F93828D-1958-48F9-A527-B83744AC1AFA}"/>
                  </a:ext>
                </a:extLst>
              </p:cNvPr>
              <p:cNvSpPr>
                <a:spLocks noEditPoints="1"/>
              </p:cNvSpPr>
              <p:nvPr/>
            </p:nvSpPr>
            <p:spPr bwMode="auto">
              <a:xfrm>
                <a:off x="-3168" y="14673"/>
                <a:ext cx="149" cy="145"/>
              </a:xfrm>
              <a:custGeom>
                <a:avLst/>
                <a:gdLst>
                  <a:gd name="T0" fmla="*/ 10 w 149"/>
                  <a:gd name="T1" fmla="*/ 0 h 145"/>
                  <a:gd name="T2" fmla="*/ 10 w 149"/>
                  <a:gd name="T3" fmla="*/ 0 h 145"/>
                  <a:gd name="T4" fmla="*/ 2 w 149"/>
                  <a:gd name="T5" fmla="*/ 12 h 145"/>
                  <a:gd name="T6" fmla="*/ 2 w 149"/>
                  <a:gd name="T7" fmla="*/ 12 h 145"/>
                  <a:gd name="T8" fmla="*/ 24 w 149"/>
                  <a:gd name="T9" fmla="*/ 28 h 145"/>
                  <a:gd name="T10" fmla="*/ 48 w 149"/>
                  <a:gd name="T11" fmla="*/ 46 h 145"/>
                  <a:gd name="T12" fmla="*/ 48 w 149"/>
                  <a:gd name="T13" fmla="*/ 46 h 145"/>
                  <a:gd name="T14" fmla="*/ 58 w 149"/>
                  <a:gd name="T15" fmla="*/ 32 h 145"/>
                  <a:gd name="T16" fmla="*/ 58 w 149"/>
                  <a:gd name="T17" fmla="*/ 32 h 145"/>
                  <a:gd name="T18" fmla="*/ 34 w 149"/>
                  <a:gd name="T19" fmla="*/ 14 h 145"/>
                  <a:gd name="T20" fmla="*/ 10 w 149"/>
                  <a:gd name="T21" fmla="*/ 0 h 145"/>
                  <a:gd name="T22" fmla="*/ 10 w 149"/>
                  <a:gd name="T23" fmla="*/ 0 h 145"/>
                  <a:gd name="T24" fmla="*/ 10 w 149"/>
                  <a:gd name="T25" fmla="*/ 0 h 145"/>
                  <a:gd name="T26" fmla="*/ 135 w 149"/>
                  <a:gd name="T27" fmla="*/ 32 h 145"/>
                  <a:gd name="T28" fmla="*/ 135 w 149"/>
                  <a:gd name="T29" fmla="*/ 32 h 145"/>
                  <a:gd name="T30" fmla="*/ 123 w 149"/>
                  <a:gd name="T31" fmla="*/ 54 h 145"/>
                  <a:gd name="T32" fmla="*/ 111 w 149"/>
                  <a:gd name="T33" fmla="*/ 72 h 145"/>
                  <a:gd name="T34" fmla="*/ 99 w 149"/>
                  <a:gd name="T35" fmla="*/ 86 h 145"/>
                  <a:gd name="T36" fmla="*/ 84 w 149"/>
                  <a:gd name="T37" fmla="*/ 99 h 145"/>
                  <a:gd name="T38" fmla="*/ 84 w 149"/>
                  <a:gd name="T39" fmla="*/ 99 h 145"/>
                  <a:gd name="T40" fmla="*/ 66 w 149"/>
                  <a:gd name="T41" fmla="*/ 109 h 145"/>
                  <a:gd name="T42" fmla="*/ 48 w 149"/>
                  <a:gd name="T43" fmla="*/ 119 h 145"/>
                  <a:gd name="T44" fmla="*/ 24 w 149"/>
                  <a:gd name="T45" fmla="*/ 125 h 145"/>
                  <a:gd name="T46" fmla="*/ 0 w 149"/>
                  <a:gd name="T47" fmla="*/ 131 h 145"/>
                  <a:gd name="T48" fmla="*/ 0 w 149"/>
                  <a:gd name="T49" fmla="*/ 131 h 145"/>
                  <a:gd name="T50" fmla="*/ 6 w 149"/>
                  <a:gd name="T51" fmla="*/ 145 h 145"/>
                  <a:gd name="T52" fmla="*/ 6 w 149"/>
                  <a:gd name="T53" fmla="*/ 145 h 145"/>
                  <a:gd name="T54" fmla="*/ 34 w 149"/>
                  <a:gd name="T55" fmla="*/ 139 h 145"/>
                  <a:gd name="T56" fmla="*/ 60 w 149"/>
                  <a:gd name="T57" fmla="*/ 131 h 145"/>
                  <a:gd name="T58" fmla="*/ 80 w 149"/>
                  <a:gd name="T59" fmla="*/ 121 h 145"/>
                  <a:gd name="T60" fmla="*/ 99 w 149"/>
                  <a:gd name="T61" fmla="*/ 109 h 145"/>
                  <a:gd name="T62" fmla="*/ 99 w 149"/>
                  <a:gd name="T63" fmla="*/ 109 h 145"/>
                  <a:gd name="T64" fmla="*/ 113 w 149"/>
                  <a:gd name="T65" fmla="*/ 95 h 145"/>
                  <a:gd name="T66" fmla="*/ 125 w 149"/>
                  <a:gd name="T67" fmla="*/ 78 h 145"/>
                  <a:gd name="T68" fmla="*/ 137 w 149"/>
                  <a:gd name="T69" fmla="*/ 60 h 145"/>
                  <a:gd name="T70" fmla="*/ 149 w 149"/>
                  <a:gd name="T71" fmla="*/ 38 h 145"/>
                  <a:gd name="T72" fmla="*/ 149 w 149"/>
                  <a:gd name="T73" fmla="*/ 38 h 145"/>
                  <a:gd name="T74" fmla="*/ 135 w 149"/>
                  <a:gd name="T75" fmla="*/ 32 h 145"/>
                  <a:gd name="T76" fmla="*/ 135 w 149"/>
                  <a:gd name="T77" fmla="*/ 3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9" h="145">
                    <a:moveTo>
                      <a:pt x="10" y="0"/>
                    </a:moveTo>
                    <a:lnTo>
                      <a:pt x="10" y="0"/>
                    </a:lnTo>
                    <a:lnTo>
                      <a:pt x="2" y="12"/>
                    </a:lnTo>
                    <a:lnTo>
                      <a:pt x="2" y="12"/>
                    </a:lnTo>
                    <a:lnTo>
                      <a:pt x="24" y="28"/>
                    </a:lnTo>
                    <a:lnTo>
                      <a:pt x="48" y="46"/>
                    </a:lnTo>
                    <a:lnTo>
                      <a:pt x="48" y="46"/>
                    </a:lnTo>
                    <a:lnTo>
                      <a:pt x="58" y="32"/>
                    </a:lnTo>
                    <a:lnTo>
                      <a:pt x="58" y="32"/>
                    </a:lnTo>
                    <a:lnTo>
                      <a:pt x="34" y="14"/>
                    </a:lnTo>
                    <a:lnTo>
                      <a:pt x="10" y="0"/>
                    </a:lnTo>
                    <a:lnTo>
                      <a:pt x="10" y="0"/>
                    </a:lnTo>
                    <a:lnTo>
                      <a:pt x="10" y="0"/>
                    </a:lnTo>
                    <a:close/>
                    <a:moveTo>
                      <a:pt x="135" y="32"/>
                    </a:moveTo>
                    <a:lnTo>
                      <a:pt x="135" y="32"/>
                    </a:lnTo>
                    <a:lnTo>
                      <a:pt x="123" y="54"/>
                    </a:lnTo>
                    <a:lnTo>
                      <a:pt x="111" y="72"/>
                    </a:lnTo>
                    <a:lnTo>
                      <a:pt x="99" y="86"/>
                    </a:lnTo>
                    <a:lnTo>
                      <a:pt x="84" y="99"/>
                    </a:lnTo>
                    <a:lnTo>
                      <a:pt x="84" y="99"/>
                    </a:lnTo>
                    <a:lnTo>
                      <a:pt x="66" y="109"/>
                    </a:lnTo>
                    <a:lnTo>
                      <a:pt x="48" y="119"/>
                    </a:lnTo>
                    <a:lnTo>
                      <a:pt x="24" y="125"/>
                    </a:lnTo>
                    <a:lnTo>
                      <a:pt x="0" y="131"/>
                    </a:lnTo>
                    <a:lnTo>
                      <a:pt x="0" y="131"/>
                    </a:lnTo>
                    <a:lnTo>
                      <a:pt x="6" y="145"/>
                    </a:lnTo>
                    <a:lnTo>
                      <a:pt x="6" y="145"/>
                    </a:lnTo>
                    <a:lnTo>
                      <a:pt x="34" y="139"/>
                    </a:lnTo>
                    <a:lnTo>
                      <a:pt x="60" y="131"/>
                    </a:lnTo>
                    <a:lnTo>
                      <a:pt x="80" y="121"/>
                    </a:lnTo>
                    <a:lnTo>
                      <a:pt x="99" y="109"/>
                    </a:lnTo>
                    <a:lnTo>
                      <a:pt x="99" y="109"/>
                    </a:lnTo>
                    <a:lnTo>
                      <a:pt x="113" y="95"/>
                    </a:lnTo>
                    <a:lnTo>
                      <a:pt x="125" y="78"/>
                    </a:lnTo>
                    <a:lnTo>
                      <a:pt x="137" y="60"/>
                    </a:lnTo>
                    <a:lnTo>
                      <a:pt x="149" y="38"/>
                    </a:lnTo>
                    <a:lnTo>
                      <a:pt x="149" y="38"/>
                    </a:lnTo>
                    <a:lnTo>
                      <a:pt x="135" y="32"/>
                    </a:lnTo>
                    <a:lnTo>
                      <a:pt x="13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98" name="Freeform 590">
                <a:extLst>
                  <a:ext uri="{FF2B5EF4-FFF2-40B4-BE49-F238E27FC236}">
                    <a16:creationId xmlns="" xmlns:a16="http://schemas.microsoft.com/office/drawing/2014/main" id="{204E0F93-FD42-42C7-BCC4-CFCCDF7E9182}"/>
                  </a:ext>
                </a:extLst>
              </p:cNvPr>
              <p:cNvSpPr>
                <a:spLocks/>
              </p:cNvSpPr>
              <p:nvPr/>
            </p:nvSpPr>
            <p:spPr bwMode="auto">
              <a:xfrm>
                <a:off x="-2985" y="14658"/>
                <a:ext cx="178" cy="178"/>
              </a:xfrm>
              <a:custGeom>
                <a:avLst/>
                <a:gdLst>
                  <a:gd name="T0" fmla="*/ 178 w 178"/>
                  <a:gd name="T1" fmla="*/ 51 h 178"/>
                  <a:gd name="T2" fmla="*/ 178 w 178"/>
                  <a:gd name="T3" fmla="*/ 51 h 178"/>
                  <a:gd name="T4" fmla="*/ 132 w 178"/>
                  <a:gd name="T5" fmla="*/ 51 h 178"/>
                  <a:gd name="T6" fmla="*/ 132 w 178"/>
                  <a:gd name="T7" fmla="*/ 51 h 178"/>
                  <a:gd name="T8" fmla="*/ 132 w 178"/>
                  <a:gd name="T9" fmla="*/ 0 h 178"/>
                  <a:gd name="T10" fmla="*/ 132 w 178"/>
                  <a:gd name="T11" fmla="*/ 0 h 178"/>
                  <a:gd name="T12" fmla="*/ 116 w 178"/>
                  <a:gd name="T13" fmla="*/ 0 h 178"/>
                  <a:gd name="T14" fmla="*/ 116 w 178"/>
                  <a:gd name="T15" fmla="*/ 0 h 178"/>
                  <a:gd name="T16" fmla="*/ 116 w 178"/>
                  <a:gd name="T17" fmla="*/ 51 h 178"/>
                  <a:gd name="T18" fmla="*/ 116 w 178"/>
                  <a:gd name="T19" fmla="*/ 51 h 178"/>
                  <a:gd name="T20" fmla="*/ 59 w 178"/>
                  <a:gd name="T21" fmla="*/ 51 h 178"/>
                  <a:gd name="T22" fmla="*/ 59 w 178"/>
                  <a:gd name="T23" fmla="*/ 51 h 178"/>
                  <a:gd name="T24" fmla="*/ 59 w 178"/>
                  <a:gd name="T25" fmla="*/ 9 h 178"/>
                  <a:gd name="T26" fmla="*/ 59 w 178"/>
                  <a:gd name="T27" fmla="*/ 9 h 178"/>
                  <a:gd name="T28" fmla="*/ 43 w 178"/>
                  <a:gd name="T29" fmla="*/ 9 h 178"/>
                  <a:gd name="T30" fmla="*/ 43 w 178"/>
                  <a:gd name="T31" fmla="*/ 9 h 178"/>
                  <a:gd name="T32" fmla="*/ 43 w 178"/>
                  <a:gd name="T33" fmla="*/ 51 h 178"/>
                  <a:gd name="T34" fmla="*/ 43 w 178"/>
                  <a:gd name="T35" fmla="*/ 51 h 178"/>
                  <a:gd name="T36" fmla="*/ 0 w 178"/>
                  <a:gd name="T37" fmla="*/ 51 h 178"/>
                  <a:gd name="T38" fmla="*/ 0 w 178"/>
                  <a:gd name="T39" fmla="*/ 51 h 178"/>
                  <a:gd name="T40" fmla="*/ 0 w 178"/>
                  <a:gd name="T41" fmla="*/ 67 h 178"/>
                  <a:gd name="T42" fmla="*/ 0 w 178"/>
                  <a:gd name="T43" fmla="*/ 67 h 178"/>
                  <a:gd name="T44" fmla="*/ 43 w 178"/>
                  <a:gd name="T45" fmla="*/ 67 h 178"/>
                  <a:gd name="T46" fmla="*/ 43 w 178"/>
                  <a:gd name="T47" fmla="*/ 67 h 178"/>
                  <a:gd name="T48" fmla="*/ 43 w 178"/>
                  <a:gd name="T49" fmla="*/ 114 h 178"/>
                  <a:gd name="T50" fmla="*/ 43 w 178"/>
                  <a:gd name="T51" fmla="*/ 114 h 178"/>
                  <a:gd name="T52" fmla="*/ 59 w 178"/>
                  <a:gd name="T53" fmla="*/ 114 h 178"/>
                  <a:gd name="T54" fmla="*/ 59 w 178"/>
                  <a:gd name="T55" fmla="*/ 114 h 178"/>
                  <a:gd name="T56" fmla="*/ 59 w 178"/>
                  <a:gd name="T57" fmla="*/ 67 h 178"/>
                  <a:gd name="T58" fmla="*/ 59 w 178"/>
                  <a:gd name="T59" fmla="*/ 67 h 178"/>
                  <a:gd name="T60" fmla="*/ 116 w 178"/>
                  <a:gd name="T61" fmla="*/ 67 h 178"/>
                  <a:gd name="T62" fmla="*/ 116 w 178"/>
                  <a:gd name="T63" fmla="*/ 67 h 178"/>
                  <a:gd name="T64" fmla="*/ 114 w 178"/>
                  <a:gd name="T65" fmla="*/ 91 h 178"/>
                  <a:gd name="T66" fmla="*/ 110 w 178"/>
                  <a:gd name="T67" fmla="*/ 110 h 178"/>
                  <a:gd name="T68" fmla="*/ 110 w 178"/>
                  <a:gd name="T69" fmla="*/ 110 h 178"/>
                  <a:gd name="T70" fmla="*/ 106 w 178"/>
                  <a:gd name="T71" fmla="*/ 120 h 178"/>
                  <a:gd name="T72" fmla="*/ 104 w 178"/>
                  <a:gd name="T73" fmla="*/ 126 h 178"/>
                  <a:gd name="T74" fmla="*/ 98 w 178"/>
                  <a:gd name="T75" fmla="*/ 134 h 178"/>
                  <a:gd name="T76" fmla="*/ 91 w 178"/>
                  <a:gd name="T77" fmla="*/ 140 h 178"/>
                  <a:gd name="T78" fmla="*/ 91 w 178"/>
                  <a:gd name="T79" fmla="*/ 140 h 178"/>
                  <a:gd name="T80" fmla="*/ 83 w 178"/>
                  <a:gd name="T81" fmla="*/ 148 h 178"/>
                  <a:gd name="T82" fmla="*/ 75 w 178"/>
                  <a:gd name="T83" fmla="*/ 154 h 178"/>
                  <a:gd name="T84" fmla="*/ 65 w 178"/>
                  <a:gd name="T85" fmla="*/ 160 h 178"/>
                  <a:gd name="T86" fmla="*/ 55 w 178"/>
                  <a:gd name="T87" fmla="*/ 164 h 178"/>
                  <a:gd name="T88" fmla="*/ 55 w 178"/>
                  <a:gd name="T89" fmla="*/ 164 h 178"/>
                  <a:gd name="T90" fmla="*/ 63 w 178"/>
                  <a:gd name="T91" fmla="*/ 178 h 178"/>
                  <a:gd name="T92" fmla="*/ 63 w 178"/>
                  <a:gd name="T93" fmla="*/ 178 h 178"/>
                  <a:gd name="T94" fmla="*/ 79 w 178"/>
                  <a:gd name="T95" fmla="*/ 170 h 178"/>
                  <a:gd name="T96" fmla="*/ 95 w 178"/>
                  <a:gd name="T97" fmla="*/ 158 h 178"/>
                  <a:gd name="T98" fmla="*/ 106 w 178"/>
                  <a:gd name="T99" fmla="*/ 148 h 178"/>
                  <a:gd name="T100" fmla="*/ 116 w 178"/>
                  <a:gd name="T101" fmla="*/ 136 h 178"/>
                  <a:gd name="T102" fmla="*/ 116 w 178"/>
                  <a:gd name="T103" fmla="*/ 136 h 178"/>
                  <a:gd name="T104" fmla="*/ 122 w 178"/>
                  <a:gd name="T105" fmla="*/ 124 h 178"/>
                  <a:gd name="T106" fmla="*/ 128 w 178"/>
                  <a:gd name="T107" fmla="*/ 106 h 178"/>
                  <a:gd name="T108" fmla="*/ 130 w 178"/>
                  <a:gd name="T109" fmla="*/ 87 h 178"/>
                  <a:gd name="T110" fmla="*/ 130 w 178"/>
                  <a:gd name="T111" fmla="*/ 67 h 178"/>
                  <a:gd name="T112" fmla="*/ 130 w 178"/>
                  <a:gd name="T113" fmla="*/ 67 h 178"/>
                  <a:gd name="T114" fmla="*/ 178 w 178"/>
                  <a:gd name="T115" fmla="*/ 67 h 178"/>
                  <a:gd name="T116" fmla="*/ 178 w 178"/>
                  <a:gd name="T117" fmla="*/ 67 h 178"/>
                  <a:gd name="T118" fmla="*/ 178 w 178"/>
                  <a:gd name="T119" fmla="*/ 51 h 178"/>
                  <a:gd name="T120" fmla="*/ 178 w 178"/>
                  <a:gd name="T121" fmla="*/ 5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78" h="178">
                    <a:moveTo>
                      <a:pt x="178" y="51"/>
                    </a:moveTo>
                    <a:lnTo>
                      <a:pt x="178" y="51"/>
                    </a:lnTo>
                    <a:lnTo>
                      <a:pt x="132" y="51"/>
                    </a:lnTo>
                    <a:lnTo>
                      <a:pt x="132" y="51"/>
                    </a:lnTo>
                    <a:lnTo>
                      <a:pt x="132" y="0"/>
                    </a:lnTo>
                    <a:lnTo>
                      <a:pt x="132" y="0"/>
                    </a:lnTo>
                    <a:lnTo>
                      <a:pt x="116" y="0"/>
                    </a:lnTo>
                    <a:lnTo>
                      <a:pt x="116" y="0"/>
                    </a:lnTo>
                    <a:lnTo>
                      <a:pt x="116" y="51"/>
                    </a:lnTo>
                    <a:lnTo>
                      <a:pt x="116" y="51"/>
                    </a:lnTo>
                    <a:lnTo>
                      <a:pt x="59" y="51"/>
                    </a:lnTo>
                    <a:lnTo>
                      <a:pt x="59" y="51"/>
                    </a:lnTo>
                    <a:lnTo>
                      <a:pt x="59" y="9"/>
                    </a:lnTo>
                    <a:lnTo>
                      <a:pt x="59" y="9"/>
                    </a:lnTo>
                    <a:lnTo>
                      <a:pt x="43" y="9"/>
                    </a:lnTo>
                    <a:lnTo>
                      <a:pt x="43" y="9"/>
                    </a:lnTo>
                    <a:lnTo>
                      <a:pt x="43" y="51"/>
                    </a:lnTo>
                    <a:lnTo>
                      <a:pt x="43" y="51"/>
                    </a:lnTo>
                    <a:lnTo>
                      <a:pt x="0" y="51"/>
                    </a:lnTo>
                    <a:lnTo>
                      <a:pt x="0" y="51"/>
                    </a:lnTo>
                    <a:lnTo>
                      <a:pt x="0" y="67"/>
                    </a:lnTo>
                    <a:lnTo>
                      <a:pt x="0" y="67"/>
                    </a:lnTo>
                    <a:lnTo>
                      <a:pt x="43" y="67"/>
                    </a:lnTo>
                    <a:lnTo>
                      <a:pt x="43" y="67"/>
                    </a:lnTo>
                    <a:lnTo>
                      <a:pt x="43" y="114"/>
                    </a:lnTo>
                    <a:lnTo>
                      <a:pt x="43" y="114"/>
                    </a:lnTo>
                    <a:lnTo>
                      <a:pt x="59" y="114"/>
                    </a:lnTo>
                    <a:lnTo>
                      <a:pt x="59" y="114"/>
                    </a:lnTo>
                    <a:lnTo>
                      <a:pt x="59" y="67"/>
                    </a:lnTo>
                    <a:lnTo>
                      <a:pt x="59" y="67"/>
                    </a:lnTo>
                    <a:lnTo>
                      <a:pt x="116" y="67"/>
                    </a:lnTo>
                    <a:lnTo>
                      <a:pt x="116" y="67"/>
                    </a:lnTo>
                    <a:lnTo>
                      <a:pt x="114" y="91"/>
                    </a:lnTo>
                    <a:lnTo>
                      <a:pt x="110" y="110"/>
                    </a:lnTo>
                    <a:lnTo>
                      <a:pt x="110" y="110"/>
                    </a:lnTo>
                    <a:lnTo>
                      <a:pt x="106" y="120"/>
                    </a:lnTo>
                    <a:lnTo>
                      <a:pt x="104" y="126"/>
                    </a:lnTo>
                    <a:lnTo>
                      <a:pt x="98" y="134"/>
                    </a:lnTo>
                    <a:lnTo>
                      <a:pt x="91" y="140"/>
                    </a:lnTo>
                    <a:lnTo>
                      <a:pt x="91" y="140"/>
                    </a:lnTo>
                    <a:lnTo>
                      <a:pt x="83" y="148"/>
                    </a:lnTo>
                    <a:lnTo>
                      <a:pt x="75" y="154"/>
                    </a:lnTo>
                    <a:lnTo>
                      <a:pt x="65" y="160"/>
                    </a:lnTo>
                    <a:lnTo>
                      <a:pt x="55" y="164"/>
                    </a:lnTo>
                    <a:lnTo>
                      <a:pt x="55" y="164"/>
                    </a:lnTo>
                    <a:lnTo>
                      <a:pt x="63" y="178"/>
                    </a:lnTo>
                    <a:lnTo>
                      <a:pt x="63" y="178"/>
                    </a:lnTo>
                    <a:lnTo>
                      <a:pt x="79" y="170"/>
                    </a:lnTo>
                    <a:lnTo>
                      <a:pt x="95" y="158"/>
                    </a:lnTo>
                    <a:lnTo>
                      <a:pt x="106" y="148"/>
                    </a:lnTo>
                    <a:lnTo>
                      <a:pt x="116" y="136"/>
                    </a:lnTo>
                    <a:lnTo>
                      <a:pt x="116" y="136"/>
                    </a:lnTo>
                    <a:lnTo>
                      <a:pt x="122" y="124"/>
                    </a:lnTo>
                    <a:lnTo>
                      <a:pt x="128" y="106"/>
                    </a:lnTo>
                    <a:lnTo>
                      <a:pt x="130" y="87"/>
                    </a:lnTo>
                    <a:lnTo>
                      <a:pt x="130" y="67"/>
                    </a:lnTo>
                    <a:lnTo>
                      <a:pt x="130" y="67"/>
                    </a:lnTo>
                    <a:lnTo>
                      <a:pt x="178" y="67"/>
                    </a:lnTo>
                    <a:lnTo>
                      <a:pt x="178" y="67"/>
                    </a:lnTo>
                    <a:lnTo>
                      <a:pt x="178" y="51"/>
                    </a:lnTo>
                    <a:lnTo>
                      <a:pt x="178"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099" name="Freeform 591">
                <a:extLst>
                  <a:ext uri="{FF2B5EF4-FFF2-40B4-BE49-F238E27FC236}">
                    <a16:creationId xmlns="" xmlns:a16="http://schemas.microsoft.com/office/drawing/2014/main" id="{A912EAC2-A032-4D44-975A-DE2138C7B2A9}"/>
                  </a:ext>
                </a:extLst>
              </p:cNvPr>
              <p:cNvSpPr>
                <a:spLocks/>
              </p:cNvSpPr>
              <p:nvPr/>
            </p:nvSpPr>
            <p:spPr bwMode="auto">
              <a:xfrm>
                <a:off x="-2758" y="14656"/>
                <a:ext cx="123" cy="174"/>
              </a:xfrm>
              <a:custGeom>
                <a:avLst/>
                <a:gdLst>
                  <a:gd name="T0" fmla="*/ 121 w 123"/>
                  <a:gd name="T1" fmla="*/ 152 h 174"/>
                  <a:gd name="T2" fmla="*/ 121 w 123"/>
                  <a:gd name="T3" fmla="*/ 152 h 174"/>
                  <a:gd name="T4" fmla="*/ 91 w 123"/>
                  <a:gd name="T5" fmla="*/ 156 h 174"/>
                  <a:gd name="T6" fmla="*/ 69 w 123"/>
                  <a:gd name="T7" fmla="*/ 158 h 174"/>
                  <a:gd name="T8" fmla="*/ 69 w 123"/>
                  <a:gd name="T9" fmla="*/ 158 h 174"/>
                  <a:gd name="T10" fmla="*/ 44 w 123"/>
                  <a:gd name="T11" fmla="*/ 156 h 174"/>
                  <a:gd name="T12" fmla="*/ 28 w 123"/>
                  <a:gd name="T13" fmla="*/ 152 h 174"/>
                  <a:gd name="T14" fmla="*/ 28 w 123"/>
                  <a:gd name="T15" fmla="*/ 152 h 174"/>
                  <a:gd name="T16" fmla="*/ 22 w 123"/>
                  <a:gd name="T17" fmla="*/ 150 h 174"/>
                  <a:gd name="T18" fmla="*/ 18 w 123"/>
                  <a:gd name="T19" fmla="*/ 146 h 174"/>
                  <a:gd name="T20" fmla="*/ 16 w 123"/>
                  <a:gd name="T21" fmla="*/ 142 h 174"/>
                  <a:gd name="T22" fmla="*/ 16 w 123"/>
                  <a:gd name="T23" fmla="*/ 136 h 174"/>
                  <a:gd name="T24" fmla="*/ 16 w 123"/>
                  <a:gd name="T25" fmla="*/ 136 h 174"/>
                  <a:gd name="T26" fmla="*/ 16 w 123"/>
                  <a:gd name="T27" fmla="*/ 126 h 174"/>
                  <a:gd name="T28" fmla="*/ 22 w 123"/>
                  <a:gd name="T29" fmla="*/ 118 h 174"/>
                  <a:gd name="T30" fmla="*/ 22 w 123"/>
                  <a:gd name="T31" fmla="*/ 118 h 174"/>
                  <a:gd name="T32" fmla="*/ 26 w 123"/>
                  <a:gd name="T33" fmla="*/ 114 h 174"/>
                  <a:gd name="T34" fmla="*/ 32 w 123"/>
                  <a:gd name="T35" fmla="*/ 108 h 174"/>
                  <a:gd name="T36" fmla="*/ 42 w 123"/>
                  <a:gd name="T37" fmla="*/ 101 h 174"/>
                  <a:gd name="T38" fmla="*/ 54 w 123"/>
                  <a:gd name="T39" fmla="*/ 95 h 174"/>
                  <a:gd name="T40" fmla="*/ 54 w 123"/>
                  <a:gd name="T41" fmla="*/ 95 h 174"/>
                  <a:gd name="T42" fmla="*/ 85 w 123"/>
                  <a:gd name="T43" fmla="*/ 83 h 174"/>
                  <a:gd name="T44" fmla="*/ 101 w 123"/>
                  <a:gd name="T45" fmla="*/ 79 h 174"/>
                  <a:gd name="T46" fmla="*/ 121 w 123"/>
                  <a:gd name="T47" fmla="*/ 75 h 174"/>
                  <a:gd name="T48" fmla="*/ 121 w 123"/>
                  <a:gd name="T49" fmla="*/ 75 h 174"/>
                  <a:gd name="T50" fmla="*/ 117 w 123"/>
                  <a:gd name="T51" fmla="*/ 59 h 174"/>
                  <a:gd name="T52" fmla="*/ 117 w 123"/>
                  <a:gd name="T53" fmla="*/ 59 h 174"/>
                  <a:gd name="T54" fmla="*/ 89 w 123"/>
                  <a:gd name="T55" fmla="*/ 65 h 174"/>
                  <a:gd name="T56" fmla="*/ 56 w 123"/>
                  <a:gd name="T57" fmla="*/ 77 h 174"/>
                  <a:gd name="T58" fmla="*/ 56 w 123"/>
                  <a:gd name="T59" fmla="*/ 77 h 174"/>
                  <a:gd name="T60" fmla="*/ 52 w 123"/>
                  <a:gd name="T61" fmla="*/ 47 h 174"/>
                  <a:gd name="T62" fmla="*/ 52 w 123"/>
                  <a:gd name="T63" fmla="*/ 0 h 174"/>
                  <a:gd name="T64" fmla="*/ 52 w 123"/>
                  <a:gd name="T65" fmla="*/ 0 h 174"/>
                  <a:gd name="T66" fmla="*/ 36 w 123"/>
                  <a:gd name="T67" fmla="*/ 0 h 174"/>
                  <a:gd name="T68" fmla="*/ 36 w 123"/>
                  <a:gd name="T69" fmla="*/ 0 h 174"/>
                  <a:gd name="T70" fmla="*/ 36 w 123"/>
                  <a:gd name="T71" fmla="*/ 41 h 174"/>
                  <a:gd name="T72" fmla="*/ 40 w 123"/>
                  <a:gd name="T73" fmla="*/ 85 h 174"/>
                  <a:gd name="T74" fmla="*/ 40 w 123"/>
                  <a:gd name="T75" fmla="*/ 85 h 174"/>
                  <a:gd name="T76" fmla="*/ 22 w 123"/>
                  <a:gd name="T77" fmla="*/ 95 h 174"/>
                  <a:gd name="T78" fmla="*/ 10 w 123"/>
                  <a:gd name="T79" fmla="*/ 108 h 174"/>
                  <a:gd name="T80" fmla="*/ 10 w 123"/>
                  <a:gd name="T81" fmla="*/ 108 h 174"/>
                  <a:gd name="T82" fmla="*/ 6 w 123"/>
                  <a:gd name="T83" fmla="*/ 114 h 174"/>
                  <a:gd name="T84" fmla="*/ 2 w 123"/>
                  <a:gd name="T85" fmla="*/ 120 h 174"/>
                  <a:gd name="T86" fmla="*/ 0 w 123"/>
                  <a:gd name="T87" fmla="*/ 128 h 174"/>
                  <a:gd name="T88" fmla="*/ 0 w 123"/>
                  <a:gd name="T89" fmla="*/ 134 h 174"/>
                  <a:gd name="T90" fmla="*/ 0 w 123"/>
                  <a:gd name="T91" fmla="*/ 134 h 174"/>
                  <a:gd name="T92" fmla="*/ 0 w 123"/>
                  <a:gd name="T93" fmla="*/ 144 h 174"/>
                  <a:gd name="T94" fmla="*/ 4 w 123"/>
                  <a:gd name="T95" fmla="*/ 150 h 174"/>
                  <a:gd name="T96" fmla="*/ 8 w 123"/>
                  <a:gd name="T97" fmla="*/ 158 h 174"/>
                  <a:gd name="T98" fmla="*/ 16 w 123"/>
                  <a:gd name="T99" fmla="*/ 164 h 174"/>
                  <a:gd name="T100" fmla="*/ 16 w 123"/>
                  <a:gd name="T101" fmla="*/ 164 h 174"/>
                  <a:gd name="T102" fmla="*/ 24 w 123"/>
                  <a:gd name="T103" fmla="*/ 168 h 174"/>
                  <a:gd name="T104" fmla="*/ 36 w 123"/>
                  <a:gd name="T105" fmla="*/ 172 h 174"/>
                  <a:gd name="T106" fmla="*/ 52 w 123"/>
                  <a:gd name="T107" fmla="*/ 174 h 174"/>
                  <a:gd name="T108" fmla="*/ 71 w 123"/>
                  <a:gd name="T109" fmla="*/ 174 h 174"/>
                  <a:gd name="T110" fmla="*/ 71 w 123"/>
                  <a:gd name="T111" fmla="*/ 174 h 174"/>
                  <a:gd name="T112" fmla="*/ 95 w 123"/>
                  <a:gd name="T113" fmla="*/ 172 h 174"/>
                  <a:gd name="T114" fmla="*/ 123 w 123"/>
                  <a:gd name="T115" fmla="*/ 168 h 174"/>
                  <a:gd name="T116" fmla="*/ 123 w 123"/>
                  <a:gd name="T117" fmla="*/ 168 h 174"/>
                  <a:gd name="T118" fmla="*/ 121 w 123"/>
                  <a:gd name="T119" fmla="*/ 152 h 174"/>
                  <a:gd name="T120" fmla="*/ 121 w 123"/>
                  <a:gd name="T121" fmla="*/ 152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3" h="174">
                    <a:moveTo>
                      <a:pt x="121" y="152"/>
                    </a:moveTo>
                    <a:lnTo>
                      <a:pt x="121" y="152"/>
                    </a:lnTo>
                    <a:lnTo>
                      <a:pt x="91" y="156"/>
                    </a:lnTo>
                    <a:lnTo>
                      <a:pt x="69" y="158"/>
                    </a:lnTo>
                    <a:lnTo>
                      <a:pt x="69" y="158"/>
                    </a:lnTo>
                    <a:lnTo>
                      <a:pt x="44" y="156"/>
                    </a:lnTo>
                    <a:lnTo>
                      <a:pt x="28" y="152"/>
                    </a:lnTo>
                    <a:lnTo>
                      <a:pt x="28" y="152"/>
                    </a:lnTo>
                    <a:lnTo>
                      <a:pt x="22" y="150"/>
                    </a:lnTo>
                    <a:lnTo>
                      <a:pt x="18" y="146"/>
                    </a:lnTo>
                    <a:lnTo>
                      <a:pt x="16" y="142"/>
                    </a:lnTo>
                    <a:lnTo>
                      <a:pt x="16" y="136"/>
                    </a:lnTo>
                    <a:lnTo>
                      <a:pt x="16" y="136"/>
                    </a:lnTo>
                    <a:lnTo>
                      <a:pt x="16" y="126"/>
                    </a:lnTo>
                    <a:lnTo>
                      <a:pt x="22" y="118"/>
                    </a:lnTo>
                    <a:lnTo>
                      <a:pt x="22" y="118"/>
                    </a:lnTo>
                    <a:lnTo>
                      <a:pt x="26" y="114"/>
                    </a:lnTo>
                    <a:lnTo>
                      <a:pt x="32" y="108"/>
                    </a:lnTo>
                    <a:lnTo>
                      <a:pt x="42" y="101"/>
                    </a:lnTo>
                    <a:lnTo>
                      <a:pt x="54" y="95"/>
                    </a:lnTo>
                    <a:lnTo>
                      <a:pt x="54" y="95"/>
                    </a:lnTo>
                    <a:lnTo>
                      <a:pt x="85" y="83"/>
                    </a:lnTo>
                    <a:lnTo>
                      <a:pt x="101" y="79"/>
                    </a:lnTo>
                    <a:lnTo>
                      <a:pt x="121" y="75"/>
                    </a:lnTo>
                    <a:lnTo>
                      <a:pt x="121" y="75"/>
                    </a:lnTo>
                    <a:lnTo>
                      <a:pt x="117" y="59"/>
                    </a:lnTo>
                    <a:lnTo>
                      <a:pt x="117" y="59"/>
                    </a:lnTo>
                    <a:lnTo>
                      <a:pt x="89" y="65"/>
                    </a:lnTo>
                    <a:lnTo>
                      <a:pt x="56" y="77"/>
                    </a:lnTo>
                    <a:lnTo>
                      <a:pt x="56" y="77"/>
                    </a:lnTo>
                    <a:lnTo>
                      <a:pt x="52" y="47"/>
                    </a:lnTo>
                    <a:lnTo>
                      <a:pt x="52" y="0"/>
                    </a:lnTo>
                    <a:lnTo>
                      <a:pt x="52" y="0"/>
                    </a:lnTo>
                    <a:lnTo>
                      <a:pt x="36" y="0"/>
                    </a:lnTo>
                    <a:lnTo>
                      <a:pt x="36" y="0"/>
                    </a:lnTo>
                    <a:lnTo>
                      <a:pt x="36" y="41"/>
                    </a:lnTo>
                    <a:lnTo>
                      <a:pt x="40" y="85"/>
                    </a:lnTo>
                    <a:lnTo>
                      <a:pt x="40" y="85"/>
                    </a:lnTo>
                    <a:lnTo>
                      <a:pt x="22" y="95"/>
                    </a:lnTo>
                    <a:lnTo>
                      <a:pt x="10" y="108"/>
                    </a:lnTo>
                    <a:lnTo>
                      <a:pt x="10" y="108"/>
                    </a:lnTo>
                    <a:lnTo>
                      <a:pt x="6" y="114"/>
                    </a:lnTo>
                    <a:lnTo>
                      <a:pt x="2" y="120"/>
                    </a:lnTo>
                    <a:lnTo>
                      <a:pt x="0" y="128"/>
                    </a:lnTo>
                    <a:lnTo>
                      <a:pt x="0" y="134"/>
                    </a:lnTo>
                    <a:lnTo>
                      <a:pt x="0" y="134"/>
                    </a:lnTo>
                    <a:lnTo>
                      <a:pt x="0" y="144"/>
                    </a:lnTo>
                    <a:lnTo>
                      <a:pt x="4" y="150"/>
                    </a:lnTo>
                    <a:lnTo>
                      <a:pt x="8" y="158"/>
                    </a:lnTo>
                    <a:lnTo>
                      <a:pt x="16" y="164"/>
                    </a:lnTo>
                    <a:lnTo>
                      <a:pt x="16" y="164"/>
                    </a:lnTo>
                    <a:lnTo>
                      <a:pt x="24" y="168"/>
                    </a:lnTo>
                    <a:lnTo>
                      <a:pt x="36" y="172"/>
                    </a:lnTo>
                    <a:lnTo>
                      <a:pt x="52" y="174"/>
                    </a:lnTo>
                    <a:lnTo>
                      <a:pt x="71" y="174"/>
                    </a:lnTo>
                    <a:lnTo>
                      <a:pt x="71" y="174"/>
                    </a:lnTo>
                    <a:lnTo>
                      <a:pt x="95" y="172"/>
                    </a:lnTo>
                    <a:lnTo>
                      <a:pt x="123" y="168"/>
                    </a:lnTo>
                    <a:lnTo>
                      <a:pt x="123" y="168"/>
                    </a:lnTo>
                    <a:lnTo>
                      <a:pt x="121" y="152"/>
                    </a:lnTo>
                    <a:lnTo>
                      <a:pt x="121" y="15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00" name="Freeform 592">
                <a:extLst>
                  <a:ext uri="{FF2B5EF4-FFF2-40B4-BE49-F238E27FC236}">
                    <a16:creationId xmlns="" xmlns:a16="http://schemas.microsoft.com/office/drawing/2014/main" id="{7B7A3EBF-40E3-4B58-A411-F13D7F40E876}"/>
                  </a:ext>
                </a:extLst>
              </p:cNvPr>
              <p:cNvSpPr>
                <a:spLocks noEditPoints="1"/>
              </p:cNvSpPr>
              <p:nvPr/>
            </p:nvSpPr>
            <p:spPr bwMode="auto">
              <a:xfrm>
                <a:off x="-2586" y="14648"/>
                <a:ext cx="194" cy="198"/>
              </a:xfrm>
              <a:custGeom>
                <a:avLst/>
                <a:gdLst>
                  <a:gd name="T0" fmla="*/ 68 w 194"/>
                  <a:gd name="T1" fmla="*/ 198 h 198"/>
                  <a:gd name="T2" fmla="*/ 85 w 194"/>
                  <a:gd name="T3" fmla="*/ 198 h 198"/>
                  <a:gd name="T4" fmla="*/ 85 w 194"/>
                  <a:gd name="T5" fmla="*/ 186 h 198"/>
                  <a:gd name="T6" fmla="*/ 165 w 194"/>
                  <a:gd name="T7" fmla="*/ 186 h 198"/>
                  <a:gd name="T8" fmla="*/ 165 w 194"/>
                  <a:gd name="T9" fmla="*/ 198 h 198"/>
                  <a:gd name="T10" fmla="*/ 182 w 194"/>
                  <a:gd name="T11" fmla="*/ 198 h 198"/>
                  <a:gd name="T12" fmla="*/ 182 w 194"/>
                  <a:gd name="T13" fmla="*/ 126 h 198"/>
                  <a:gd name="T14" fmla="*/ 68 w 194"/>
                  <a:gd name="T15" fmla="*/ 126 h 198"/>
                  <a:gd name="T16" fmla="*/ 68 w 194"/>
                  <a:gd name="T17" fmla="*/ 198 h 198"/>
                  <a:gd name="T18" fmla="*/ 6 w 194"/>
                  <a:gd name="T19" fmla="*/ 114 h 198"/>
                  <a:gd name="T20" fmla="*/ 24 w 194"/>
                  <a:gd name="T21" fmla="*/ 83 h 198"/>
                  <a:gd name="T22" fmla="*/ 24 w 194"/>
                  <a:gd name="T23" fmla="*/ 198 h 198"/>
                  <a:gd name="T24" fmla="*/ 38 w 194"/>
                  <a:gd name="T25" fmla="*/ 198 h 198"/>
                  <a:gd name="T26" fmla="*/ 38 w 194"/>
                  <a:gd name="T27" fmla="*/ 55 h 198"/>
                  <a:gd name="T28" fmla="*/ 48 w 194"/>
                  <a:gd name="T29" fmla="*/ 31 h 198"/>
                  <a:gd name="T30" fmla="*/ 58 w 194"/>
                  <a:gd name="T31" fmla="*/ 4 h 198"/>
                  <a:gd name="T32" fmla="*/ 42 w 194"/>
                  <a:gd name="T33" fmla="*/ 0 h 198"/>
                  <a:gd name="T34" fmla="*/ 24 w 194"/>
                  <a:gd name="T35" fmla="*/ 51 h 198"/>
                  <a:gd name="T36" fmla="*/ 0 w 194"/>
                  <a:gd name="T37" fmla="*/ 97 h 198"/>
                  <a:gd name="T38" fmla="*/ 6 w 194"/>
                  <a:gd name="T39" fmla="*/ 114 h 198"/>
                  <a:gd name="T40" fmla="*/ 6 w 194"/>
                  <a:gd name="T41" fmla="*/ 114 h 198"/>
                  <a:gd name="T42" fmla="*/ 165 w 194"/>
                  <a:gd name="T43" fmla="*/ 172 h 198"/>
                  <a:gd name="T44" fmla="*/ 85 w 194"/>
                  <a:gd name="T45" fmla="*/ 172 h 198"/>
                  <a:gd name="T46" fmla="*/ 85 w 194"/>
                  <a:gd name="T47" fmla="*/ 138 h 198"/>
                  <a:gd name="T48" fmla="*/ 165 w 194"/>
                  <a:gd name="T49" fmla="*/ 138 h 198"/>
                  <a:gd name="T50" fmla="*/ 165 w 194"/>
                  <a:gd name="T51" fmla="*/ 172 h 198"/>
                  <a:gd name="T52" fmla="*/ 56 w 194"/>
                  <a:gd name="T53" fmla="*/ 41 h 198"/>
                  <a:gd name="T54" fmla="*/ 194 w 194"/>
                  <a:gd name="T55" fmla="*/ 41 h 198"/>
                  <a:gd name="T56" fmla="*/ 194 w 194"/>
                  <a:gd name="T57" fmla="*/ 29 h 198"/>
                  <a:gd name="T58" fmla="*/ 127 w 194"/>
                  <a:gd name="T59" fmla="*/ 29 h 198"/>
                  <a:gd name="T60" fmla="*/ 135 w 194"/>
                  <a:gd name="T61" fmla="*/ 23 h 198"/>
                  <a:gd name="T62" fmla="*/ 121 w 194"/>
                  <a:gd name="T63" fmla="*/ 0 h 198"/>
                  <a:gd name="T64" fmla="*/ 109 w 194"/>
                  <a:gd name="T65" fmla="*/ 6 h 198"/>
                  <a:gd name="T66" fmla="*/ 121 w 194"/>
                  <a:gd name="T67" fmla="*/ 29 h 198"/>
                  <a:gd name="T68" fmla="*/ 56 w 194"/>
                  <a:gd name="T69" fmla="*/ 29 h 198"/>
                  <a:gd name="T70" fmla="*/ 56 w 194"/>
                  <a:gd name="T71" fmla="*/ 41 h 198"/>
                  <a:gd name="T72" fmla="*/ 66 w 194"/>
                  <a:gd name="T73" fmla="*/ 73 h 198"/>
                  <a:gd name="T74" fmla="*/ 184 w 194"/>
                  <a:gd name="T75" fmla="*/ 73 h 198"/>
                  <a:gd name="T76" fmla="*/ 184 w 194"/>
                  <a:gd name="T77" fmla="*/ 61 h 198"/>
                  <a:gd name="T78" fmla="*/ 66 w 194"/>
                  <a:gd name="T79" fmla="*/ 61 h 198"/>
                  <a:gd name="T80" fmla="*/ 66 w 194"/>
                  <a:gd name="T81" fmla="*/ 73 h 198"/>
                  <a:gd name="T82" fmla="*/ 66 w 194"/>
                  <a:gd name="T83" fmla="*/ 105 h 198"/>
                  <a:gd name="T84" fmla="*/ 184 w 194"/>
                  <a:gd name="T85" fmla="*/ 105 h 198"/>
                  <a:gd name="T86" fmla="*/ 184 w 194"/>
                  <a:gd name="T87" fmla="*/ 93 h 198"/>
                  <a:gd name="T88" fmla="*/ 66 w 194"/>
                  <a:gd name="T89" fmla="*/ 93 h 198"/>
                  <a:gd name="T90" fmla="*/ 66 w 194"/>
                  <a:gd name="T91" fmla="*/ 10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4" h="198">
                    <a:moveTo>
                      <a:pt x="68" y="198"/>
                    </a:moveTo>
                    <a:lnTo>
                      <a:pt x="68" y="198"/>
                    </a:lnTo>
                    <a:lnTo>
                      <a:pt x="85" y="198"/>
                    </a:lnTo>
                    <a:lnTo>
                      <a:pt x="85" y="198"/>
                    </a:lnTo>
                    <a:lnTo>
                      <a:pt x="85" y="186"/>
                    </a:lnTo>
                    <a:lnTo>
                      <a:pt x="85" y="186"/>
                    </a:lnTo>
                    <a:lnTo>
                      <a:pt x="165" y="186"/>
                    </a:lnTo>
                    <a:lnTo>
                      <a:pt x="165" y="186"/>
                    </a:lnTo>
                    <a:lnTo>
                      <a:pt x="165" y="198"/>
                    </a:lnTo>
                    <a:lnTo>
                      <a:pt x="165" y="198"/>
                    </a:lnTo>
                    <a:lnTo>
                      <a:pt x="182" y="198"/>
                    </a:lnTo>
                    <a:lnTo>
                      <a:pt x="182" y="198"/>
                    </a:lnTo>
                    <a:lnTo>
                      <a:pt x="182" y="126"/>
                    </a:lnTo>
                    <a:lnTo>
                      <a:pt x="182" y="126"/>
                    </a:lnTo>
                    <a:lnTo>
                      <a:pt x="68" y="126"/>
                    </a:lnTo>
                    <a:lnTo>
                      <a:pt x="68" y="126"/>
                    </a:lnTo>
                    <a:lnTo>
                      <a:pt x="68" y="198"/>
                    </a:lnTo>
                    <a:lnTo>
                      <a:pt x="68" y="198"/>
                    </a:lnTo>
                    <a:close/>
                    <a:moveTo>
                      <a:pt x="6" y="114"/>
                    </a:moveTo>
                    <a:lnTo>
                      <a:pt x="6" y="114"/>
                    </a:lnTo>
                    <a:lnTo>
                      <a:pt x="14" y="99"/>
                    </a:lnTo>
                    <a:lnTo>
                      <a:pt x="24" y="83"/>
                    </a:lnTo>
                    <a:lnTo>
                      <a:pt x="24" y="83"/>
                    </a:lnTo>
                    <a:lnTo>
                      <a:pt x="24" y="198"/>
                    </a:lnTo>
                    <a:lnTo>
                      <a:pt x="24" y="198"/>
                    </a:lnTo>
                    <a:lnTo>
                      <a:pt x="38" y="198"/>
                    </a:lnTo>
                    <a:lnTo>
                      <a:pt x="38" y="198"/>
                    </a:lnTo>
                    <a:lnTo>
                      <a:pt x="38" y="55"/>
                    </a:lnTo>
                    <a:lnTo>
                      <a:pt x="38" y="55"/>
                    </a:lnTo>
                    <a:lnTo>
                      <a:pt x="48" y="31"/>
                    </a:lnTo>
                    <a:lnTo>
                      <a:pt x="58" y="4"/>
                    </a:lnTo>
                    <a:lnTo>
                      <a:pt x="58" y="4"/>
                    </a:lnTo>
                    <a:lnTo>
                      <a:pt x="42" y="0"/>
                    </a:lnTo>
                    <a:lnTo>
                      <a:pt x="42" y="0"/>
                    </a:lnTo>
                    <a:lnTo>
                      <a:pt x="32" y="27"/>
                    </a:lnTo>
                    <a:lnTo>
                      <a:pt x="24" y="51"/>
                    </a:lnTo>
                    <a:lnTo>
                      <a:pt x="12" y="75"/>
                    </a:lnTo>
                    <a:lnTo>
                      <a:pt x="0" y="97"/>
                    </a:lnTo>
                    <a:lnTo>
                      <a:pt x="0" y="97"/>
                    </a:lnTo>
                    <a:lnTo>
                      <a:pt x="6" y="114"/>
                    </a:lnTo>
                    <a:lnTo>
                      <a:pt x="6" y="114"/>
                    </a:lnTo>
                    <a:lnTo>
                      <a:pt x="6" y="114"/>
                    </a:lnTo>
                    <a:close/>
                    <a:moveTo>
                      <a:pt x="165" y="172"/>
                    </a:moveTo>
                    <a:lnTo>
                      <a:pt x="165" y="172"/>
                    </a:lnTo>
                    <a:lnTo>
                      <a:pt x="85" y="172"/>
                    </a:lnTo>
                    <a:lnTo>
                      <a:pt x="85" y="172"/>
                    </a:lnTo>
                    <a:lnTo>
                      <a:pt x="85" y="138"/>
                    </a:lnTo>
                    <a:lnTo>
                      <a:pt x="85" y="138"/>
                    </a:lnTo>
                    <a:lnTo>
                      <a:pt x="165" y="138"/>
                    </a:lnTo>
                    <a:lnTo>
                      <a:pt x="165" y="138"/>
                    </a:lnTo>
                    <a:lnTo>
                      <a:pt x="165" y="172"/>
                    </a:lnTo>
                    <a:lnTo>
                      <a:pt x="165" y="172"/>
                    </a:lnTo>
                    <a:close/>
                    <a:moveTo>
                      <a:pt x="56" y="41"/>
                    </a:moveTo>
                    <a:lnTo>
                      <a:pt x="56" y="41"/>
                    </a:lnTo>
                    <a:lnTo>
                      <a:pt x="194" y="41"/>
                    </a:lnTo>
                    <a:lnTo>
                      <a:pt x="194" y="41"/>
                    </a:lnTo>
                    <a:lnTo>
                      <a:pt x="194" y="29"/>
                    </a:lnTo>
                    <a:lnTo>
                      <a:pt x="194" y="29"/>
                    </a:lnTo>
                    <a:lnTo>
                      <a:pt x="127" y="29"/>
                    </a:lnTo>
                    <a:lnTo>
                      <a:pt x="127" y="29"/>
                    </a:lnTo>
                    <a:lnTo>
                      <a:pt x="135" y="23"/>
                    </a:lnTo>
                    <a:lnTo>
                      <a:pt x="135" y="23"/>
                    </a:lnTo>
                    <a:lnTo>
                      <a:pt x="127" y="12"/>
                    </a:lnTo>
                    <a:lnTo>
                      <a:pt x="121" y="0"/>
                    </a:lnTo>
                    <a:lnTo>
                      <a:pt x="121" y="0"/>
                    </a:lnTo>
                    <a:lnTo>
                      <a:pt x="109" y="6"/>
                    </a:lnTo>
                    <a:lnTo>
                      <a:pt x="109" y="6"/>
                    </a:lnTo>
                    <a:lnTo>
                      <a:pt x="121" y="29"/>
                    </a:lnTo>
                    <a:lnTo>
                      <a:pt x="121" y="29"/>
                    </a:lnTo>
                    <a:lnTo>
                      <a:pt x="56" y="29"/>
                    </a:lnTo>
                    <a:lnTo>
                      <a:pt x="56" y="29"/>
                    </a:lnTo>
                    <a:lnTo>
                      <a:pt x="56" y="41"/>
                    </a:lnTo>
                    <a:lnTo>
                      <a:pt x="56" y="41"/>
                    </a:lnTo>
                    <a:close/>
                    <a:moveTo>
                      <a:pt x="66" y="73"/>
                    </a:moveTo>
                    <a:lnTo>
                      <a:pt x="66" y="73"/>
                    </a:lnTo>
                    <a:lnTo>
                      <a:pt x="184" y="73"/>
                    </a:lnTo>
                    <a:lnTo>
                      <a:pt x="184" y="73"/>
                    </a:lnTo>
                    <a:lnTo>
                      <a:pt x="184" y="61"/>
                    </a:lnTo>
                    <a:lnTo>
                      <a:pt x="184" y="61"/>
                    </a:lnTo>
                    <a:lnTo>
                      <a:pt x="66" y="61"/>
                    </a:lnTo>
                    <a:lnTo>
                      <a:pt x="66" y="61"/>
                    </a:lnTo>
                    <a:lnTo>
                      <a:pt x="66" y="73"/>
                    </a:lnTo>
                    <a:lnTo>
                      <a:pt x="66" y="73"/>
                    </a:lnTo>
                    <a:close/>
                    <a:moveTo>
                      <a:pt x="66" y="105"/>
                    </a:moveTo>
                    <a:lnTo>
                      <a:pt x="66" y="105"/>
                    </a:lnTo>
                    <a:lnTo>
                      <a:pt x="184" y="105"/>
                    </a:lnTo>
                    <a:lnTo>
                      <a:pt x="184" y="105"/>
                    </a:lnTo>
                    <a:lnTo>
                      <a:pt x="184" y="93"/>
                    </a:lnTo>
                    <a:lnTo>
                      <a:pt x="184" y="93"/>
                    </a:lnTo>
                    <a:lnTo>
                      <a:pt x="66" y="93"/>
                    </a:lnTo>
                    <a:lnTo>
                      <a:pt x="66" y="93"/>
                    </a:lnTo>
                    <a:lnTo>
                      <a:pt x="66" y="105"/>
                    </a:lnTo>
                    <a:lnTo>
                      <a:pt x="66" y="10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01" name="Freeform 593">
                <a:extLst>
                  <a:ext uri="{FF2B5EF4-FFF2-40B4-BE49-F238E27FC236}">
                    <a16:creationId xmlns="" xmlns:a16="http://schemas.microsoft.com/office/drawing/2014/main" id="{DDAD5DC3-55F1-4F1A-B0E9-F709EAEDCEED}"/>
                  </a:ext>
                </a:extLst>
              </p:cNvPr>
              <p:cNvSpPr>
                <a:spLocks noEditPoints="1"/>
              </p:cNvSpPr>
              <p:nvPr/>
            </p:nvSpPr>
            <p:spPr bwMode="auto">
              <a:xfrm>
                <a:off x="-2384" y="14658"/>
                <a:ext cx="196" cy="182"/>
              </a:xfrm>
              <a:custGeom>
                <a:avLst/>
                <a:gdLst>
                  <a:gd name="T0" fmla="*/ 30 w 196"/>
                  <a:gd name="T1" fmla="*/ 67 h 182"/>
                  <a:gd name="T2" fmla="*/ 46 w 196"/>
                  <a:gd name="T3" fmla="*/ 67 h 182"/>
                  <a:gd name="T4" fmla="*/ 46 w 196"/>
                  <a:gd name="T5" fmla="*/ 57 h 182"/>
                  <a:gd name="T6" fmla="*/ 149 w 196"/>
                  <a:gd name="T7" fmla="*/ 57 h 182"/>
                  <a:gd name="T8" fmla="*/ 149 w 196"/>
                  <a:gd name="T9" fmla="*/ 65 h 182"/>
                  <a:gd name="T10" fmla="*/ 164 w 196"/>
                  <a:gd name="T11" fmla="*/ 65 h 182"/>
                  <a:gd name="T12" fmla="*/ 164 w 196"/>
                  <a:gd name="T13" fmla="*/ 0 h 182"/>
                  <a:gd name="T14" fmla="*/ 30 w 196"/>
                  <a:gd name="T15" fmla="*/ 0 h 182"/>
                  <a:gd name="T16" fmla="*/ 30 w 196"/>
                  <a:gd name="T17" fmla="*/ 67 h 182"/>
                  <a:gd name="T18" fmla="*/ 151 w 196"/>
                  <a:gd name="T19" fmla="*/ 128 h 182"/>
                  <a:gd name="T20" fmla="*/ 147 w 196"/>
                  <a:gd name="T21" fmla="*/ 148 h 182"/>
                  <a:gd name="T22" fmla="*/ 139 w 196"/>
                  <a:gd name="T23" fmla="*/ 162 h 182"/>
                  <a:gd name="T24" fmla="*/ 123 w 196"/>
                  <a:gd name="T25" fmla="*/ 168 h 182"/>
                  <a:gd name="T26" fmla="*/ 99 w 196"/>
                  <a:gd name="T27" fmla="*/ 168 h 182"/>
                  <a:gd name="T28" fmla="*/ 75 w 196"/>
                  <a:gd name="T29" fmla="*/ 164 h 182"/>
                  <a:gd name="T30" fmla="*/ 79 w 196"/>
                  <a:gd name="T31" fmla="*/ 182 h 182"/>
                  <a:gd name="T32" fmla="*/ 127 w 196"/>
                  <a:gd name="T33" fmla="*/ 182 h 182"/>
                  <a:gd name="T34" fmla="*/ 141 w 196"/>
                  <a:gd name="T35" fmla="*/ 180 h 182"/>
                  <a:gd name="T36" fmla="*/ 151 w 196"/>
                  <a:gd name="T37" fmla="*/ 174 h 182"/>
                  <a:gd name="T38" fmla="*/ 159 w 196"/>
                  <a:gd name="T39" fmla="*/ 164 h 182"/>
                  <a:gd name="T40" fmla="*/ 164 w 196"/>
                  <a:gd name="T41" fmla="*/ 150 h 182"/>
                  <a:gd name="T42" fmla="*/ 166 w 196"/>
                  <a:gd name="T43" fmla="*/ 134 h 182"/>
                  <a:gd name="T44" fmla="*/ 168 w 196"/>
                  <a:gd name="T45" fmla="*/ 114 h 182"/>
                  <a:gd name="T46" fmla="*/ 50 w 196"/>
                  <a:gd name="T47" fmla="*/ 114 h 182"/>
                  <a:gd name="T48" fmla="*/ 58 w 196"/>
                  <a:gd name="T49" fmla="*/ 91 h 182"/>
                  <a:gd name="T50" fmla="*/ 196 w 196"/>
                  <a:gd name="T51" fmla="*/ 91 h 182"/>
                  <a:gd name="T52" fmla="*/ 196 w 196"/>
                  <a:gd name="T53" fmla="*/ 77 h 182"/>
                  <a:gd name="T54" fmla="*/ 0 w 196"/>
                  <a:gd name="T55" fmla="*/ 77 h 182"/>
                  <a:gd name="T56" fmla="*/ 0 w 196"/>
                  <a:gd name="T57" fmla="*/ 91 h 182"/>
                  <a:gd name="T58" fmla="*/ 42 w 196"/>
                  <a:gd name="T59" fmla="*/ 91 h 182"/>
                  <a:gd name="T60" fmla="*/ 34 w 196"/>
                  <a:gd name="T61" fmla="*/ 112 h 182"/>
                  <a:gd name="T62" fmla="*/ 34 w 196"/>
                  <a:gd name="T63" fmla="*/ 128 h 182"/>
                  <a:gd name="T64" fmla="*/ 151 w 196"/>
                  <a:gd name="T65" fmla="*/ 128 h 182"/>
                  <a:gd name="T66" fmla="*/ 149 w 196"/>
                  <a:gd name="T67" fmla="*/ 43 h 182"/>
                  <a:gd name="T68" fmla="*/ 46 w 196"/>
                  <a:gd name="T69" fmla="*/ 43 h 182"/>
                  <a:gd name="T70" fmla="*/ 46 w 196"/>
                  <a:gd name="T71" fmla="*/ 15 h 182"/>
                  <a:gd name="T72" fmla="*/ 149 w 196"/>
                  <a:gd name="T73" fmla="*/ 15 h 182"/>
                  <a:gd name="T74" fmla="*/ 149 w 196"/>
                  <a:gd name="T75" fmla="*/ 4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6" h="182">
                    <a:moveTo>
                      <a:pt x="30" y="67"/>
                    </a:moveTo>
                    <a:lnTo>
                      <a:pt x="30" y="67"/>
                    </a:lnTo>
                    <a:lnTo>
                      <a:pt x="46" y="67"/>
                    </a:lnTo>
                    <a:lnTo>
                      <a:pt x="46" y="67"/>
                    </a:lnTo>
                    <a:lnTo>
                      <a:pt x="46" y="57"/>
                    </a:lnTo>
                    <a:lnTo>
                      <a:pt x="46" y="57"/>
                    </a:lnTo>
                    <a:lnTo>
                      <a:pt x="149" y="57"/>
                    </a:lnTo>
                    <a:lnTo>
                      <a:pt x="149" y="57"/>
                    </a:lnTo>
                    <a:lnTo>
                      <a:pt x="149" y="65"/>
                    </a:lnTo>
                    <a:lnTo>
                      <a:pt x="149" y="65"/>
                    </a:lnTo>
                    <a:lnTo>
                      <a:pt x="164" y="65"/>
                    </a:lnTo>
                    <a:lnTo>
                      <a:pt x="164" y="65"/>
                    </a:lnTo>
                    <a:lnTo>
                      <a:pt x="164" y="0"/>
                    </a:lnTo>
                    <a:lnTo>
                      <a:pt x="164" y="0"/>
                    </a:lnTo>
                    <a:lnTo>
                      <a:pt x="30" y="0"/>
                    </a:lnTo>
                    <a:lnTo>
                      <a:pt x="30" y="0"/>
                    </a:lnTo>
                    <a:lnTo>
                      <a:pt x="30" y="67"/>
                    </a:lnTo>
                    <a:lnTo>
                      <a:pt x="30" y="67"/>
                    </a:lnTo>
                    <a:close/>
                    <a:moveTo>
                      <a:pt x="151" y="128"/>
                    </a:moveTo>
                    <a:lnTo>
                      <a:pt x="151" y="128"/>
                    </a:lnTo>
                    <a:lnTo>
                      <a:pt x="147" y="148"/>
                    </a:lnTo>
                    <a:lnTo>
                      <a:pt x="147" y="148"/>
                    </a:lnTo>
                    <a:lnTo>
                      <a:pt x="143" y="156"/>
                    </a:lnTo>
                    <a:lnTo>
                      <a:pt x="139" y="162"/>
                    </a:lnTo>
                    <a:lnTo>
                      <a:pt x="131" y="168"/>
                    </a:lnTo>
                    <a:lnTo>
                      <a:pt x="123" y="168"/>
                    </a:lnTo>
                    <a:lnTo>
                      <a:pt x="123" y="168"/>
                    </a:lnTo>
                    <a:lnTo>
                      <a:pt x="99" y="168"/>
                    </a:lnTo>
                    <a:lnTo>
                      <a:pt x="75" y="164"/>
                    </a:lnTo>
                    <a:lnTo>
                      <a:pt x="75" y="164"/>
                    </a:lnTo>
                    <a:lnTo>
                      <a:pt x="77" y="174"/>
                    </a:lnTo>
                    <a:lnTo>
                      <a:pt x="79" y="182"/>
                    </a:lnTo>
                    <a:lnTo>
                      <a:pt x="79" y="182"/>
                    </a:lnTo>
                    <a:lnTo>
                      <a:pt x="127" y="182"/>
                    </a:lnTo>
                    <a:lnTo>
                      <a:pt x="127" y="182"/>
                    </a:lnTo>
                    <a:lnTo>
                      <a:pt x="141" y="180"/>
                    </a:lnTo>
                    <a:lnTo>
                      <a:pt x="145" y="178"/>
                    </a:lnTo>
                    <a:lnTo>
                      <a:pt x="151" y="174"/>
                    </a:lnTo>
                    <a:lnTo>
                      <a:pt x="155" y="170"/>
                    </a:lnTo>
                    <a:lnTo>
                      <a:pt x="159" y="164"/>
                    </a:lnTo>
                    <a:lnTo>
                      <a:pt x="162" y="158"/>
                    </a:lnTo>
                    <a:lnTo>
                      <a:pt x="164" y="150"/>
                    </a:lnTo>
                    <a:lnTo>
                      <a:pt x="164" y="150"/>
                    </a:lnTo>
                    <a:lnTo>
                      <a:pt x="166" y="134"/>
                    </a:lnTo>
                    <a:lnTo>
                      <a:pt x="168" y="114"/>
                    </a:lnTo>
                    <a:lnTo>
                      <a:pt x="168" y="114"/>
                    </a:lnTo>
                    <a:lnTo>
                      <a:pt x="50" y="114"/>
                    </a:lnTo>
                    <a:lnTo>
                      <a:pt x="50" y="114"/>
                    </a:lnTo>
                    <a:lnTo>
                      <a:pt x="58" y="91"/>
                    </a:lnTo>
                    <a:lnTo>
                      <a:pt x="58" y="91"/>
                    </a:lnTo>
                    <a:lnTo>
                      <a:pt x="196" y="91"/>
                    </a:lnTo>
                    <a:lnTo>
                      <a:pt x="196" y="91"/>
                    </a:lnTo>
                    <a:lnTo>
                      <a:pt x="196" y="77"/>
                    </a:lnTo>
                    <a:lnTo>
                      <a:pt x="196" y="77"/>
                    </a:lnTo>
                    <a:lnTo>
                      <a:pt x="0" y="77"/>
                    </a:lnTo>
                    <a:lnTo>
                      <a:pt x="0" y="77"/>
                    </a:lnTo>
                    <a:lnTo>
                      <a:pt x="0" y="91"/>
                    </a:lnTo>
                    <a:lnTo>
                      <a:pt x="0" y="91"/>
                    </a:lnTo>
                    <a:lnTo>
                      <a:pt x="42" y="91"/>
                    </a:lnTo>
                    <a:lnTo>
                      <a:pt x="42" y="91"/>
                    </a:lnTo>
                    <a:lnTo>
                      <a:pt x="34" y="112"/>
                    </a:lnTo>
                    <a:lnTo>
                      <a:pt x="34" y="112"/>
                    </a:lnTo>
                    <a:lnTo>
                      <a:pt x="34" y="128"/>
                    </a:lnTo>
                    <a:lnTo>
                      <a:pt x="34" y="128"/>
                    </a:lnTo>
                    <a:lnTo>
                      <a:pt x="151" y="128"/>
                    </a:lnTo>
                    <a:lnTo>
                      <a:pt x="151" y="128"/>
                    </a:lnTo>
                    <a:close/>
                    <a:moveTo>
                      <a:pt x="149" y="43"/>
                    </a:moveTo>
                    <a:lnTo>
                      <a:pt x="149" y="43"/>
                    </a:lnTo>
                    <a:lnTo>
                      <a:pt x="46" y="43"/>
                    </a:lnTo>
                    <a:lnTo>
                      <a:pt x="46" y="43"/>
                    </a:lnTo>
                    <a:lnTo>
                      <a:pt x="46" y="15"/>
                    </a:lnTo>
                    <a:lnTo>
                      <a:pt x="46" y="15"/>
                    </a:lnTo>
                    <a:lnTo>
                      <a:pt x="149" y="15"/>
                    </a:lnTo>
                    <a:lnTo>
                      <a:pt x="149" y="15"/>
                    </a:lnTo>
                    <a:lnTo>
                      <a:pt x="149" y="43"/>
                    </a:lnTo>
                    <a:lnTo>
                      <a:pt x="149"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02" name="Freeform 594">
                <a:extLst>
                  <a:ext uri="{FF2B5EF4-FFF2-40B4-BE49-F238E27FC236}">
                    <a16:creationId xmlns="" xmlns:a16="http://schemas.microsoft.com/office/drawing/2014/main" id="{50510A5C-E30D-4B0C-B8C9-F327807DFBD2}"/>
                  </a:ext>
                </a:extLst>
              </p:cNvPr>
              <p:cNvSpPr>
                <a:spLocks noEditPoints="1"/>
              </p:cNvSpPr>
              <p:nvPr/>
            </p:nvSpPr>
            <p:spPr bwMode="auto">
              <a:xfrm>
                <a:off x="-2182" y="14646"/>
                <a:ext cx="188" cy="200"/>
              </a:xfrm>
              <a:custGeom>
                <a:avLst/>
                <a:gdLst>
                  <a:gd name="T0" fmla="*/ 81 w 188"/>
                  <a:gd name="T1" fmla="*/ 105 h 200"/>
                  <a:gd name="T2" fmla="*/ 81 w 188"/>
                  <a:gd name="T3" fmla="*/ 99 h 200"/>
                  <a:gd name="T4" fmla="*/ 174 w 188"/>
                  <a:gd name="T5" fmla="*/ 105 h 200"/>
                  <a:gd name="T6" fmla="*/ 188 w 188"/>
                  <a:gd name="T7" fmla="*/ 105 h 200"/>
                  <a:gd name="T8" fmla="*/ 156 w 188"/>
                  <a:gd name="T9" fmla="*/ 31 h 200"/>
                  <a:gd name="T10" fmla="*/ 172 w 188"/>
                  <a:gd name="T11" fmla="*/ 8 h 200"/>
                  <a:gd name="T12" fmla="*/ 147 w 188"/>
                  <a:gd name="T13" fmla="*/ 16 h 200"/>
                  <a:gd name="T14" fmla="*/ 105 w 188"/>
                  <a:gd name="T15" fmla="*/ 31 h 200"/>
                  <a:gd name="T16" fmla="*/ 115 w 188"/>
                  <a:gd name="T17" fmla="*/ 25 h 200"/>
                  <a:gd name="T18" fmla="*/ 97 w 188"/>
                  <a:gd name="T19" fmla="*/ 2 h 200"/>
                  <a:gd name="T20" fmla="*/ 101 w 188"/>
                  <a:gd name="T21" fmla="*/ 31 h 200"/>
                  <a:gd name="T22" fmla="*/ 67 w 188"/>
                  <a:gd name="T23" fmla="*/ 31 h 200"/>
                  <a:gd name="T24" fmla="*/ 75 w 188"/>
                  <a:gd name="T25" fmla="*/ 200 h 200"/>
                  <a:gd name="T26" fmla="*/ 89 w 188"/>
                  <a:gd name="T27" fmla="*/ 200 h 200"/>
                  <a:gd name="T28" fmla="*/ 166 w 188"/>
                  <a:gd name="T29" fmla="*/ 190 h 200"/>
                  <a:gd name="T30" fmla="*/ 166 w 188"/>
                  <a:gd name="T31" fmla="*/ 200 h 200"/>
                  <a:gd name="T32" fmla="*/ 180 w 188"/>
                  <a:gd name="T33" fmla="*/ 116 h 200"/>
                  <a:gd name="T34" fmla="*/ 75 w 188"/>
                  <a:gd name="T35" fmla="*/ 116 h 200"/>
                  <a:gd name="T36" fmla="*/ 2 w 188"/>
                  <a:gd name="T37" fmla="*/ 166 h 200"/>
                  <a:gd name="T38" fmla="*/ 63 w 188"/>
                  <a:gd name="T39" fmla="*/ 152 h 200"/>
                  <a:gd name="T40" fmla="*/ 65 w 188"/>
                  <a:gd name="T41" fmla="*/ 136 h 200"/>
                  <a:gd name="T42" fmla="*/ 38 w 188"/>
                  <a:gd name="T43" fmla="*/ 142 h 200"/>
                  <a:gd name="T44" fmla="*/ 63 w 188"/>
                  <a:gd name="T45" fmla="*/ 69 h 200"/>
                  <a:gd name="T46" fmla="*/ 63 w 188"/>
                  <a:gd name="T47" fmla="*/ 55 h 200"/>
                  <a:gd name="T48" fmla="*/ 38 w 188"/>
                  <a:gd name="T49" fmla="*/ 4 h 200"/>
                  <a:gd name="T50" fmla="*/ 24 w 188"/>
                  <a:gd name="T51" fmla="*/ 4 h 200"/>
                  <a:gd name="T52" fmla="*/ 2 w 188"/>
                  <a:gd name="T53" fmla="*/ 55 h 200"/>
                  <a:gd name="T54" fmla="*/ 2 w 188"/>
                  <a:gd name="T55" fmla="*/ 69 h 200"/>
                  <a:gd name="T56" fmla="*/ 24 w 188"/>
                  <a:gd name="T57" fmla="*/ 144 h 200"/>
                  <a:gd name="T58" fmla="*/ 0 w 188"/>
                  <a:gd name="T59" fmla="*/ 150 h 200"/>
                  <a:gd name="T60" fmla="*/ 166 w 188"/>
                  <a:gd name="T61" fmla="*/ 148 h 200"/>
                  <a:gd name="T62" fmla="*/ 89 w 188"/>
                  <a:gd name="T63" fmla="*/ 148 h 200"/>
                  <a:gd name="T64" fmla="*/ 166 w 188"/>
                  <a:gd name="T65" fmla="*/ 128 h 200"/>
                  <a:gd name="T66" fmla="*/ 166 w 188"/>
                  <a:gd name="T67" fmla="*/ 148 h 200"/>
                  <a:gd name="T68" fmla="*/ 166 w 188"/>
                  <a:gd name="T69" fmla="*/ 160 h 200"/>
                  <a:gd name="T70" fmla="*/ 166 w 188"/>
                  <a:gd name="T71" fmla="*/ 180 h 200"/>
                  <a:gd name="T72" fmla="*/ 89 w 188"/>
                  <a:gd name="T73" fmla="*/ 160 h 200"/>
                  <a:gd name="T74" fmla="*/ 174 w 188"/>
                  <a:gd name="T75" fmla="*/ 59 h 200"/>
                  <a:gd name="T76" fmla="*/ 133 w 188"/>
                  <a:gd name="T77" fmla="*/ 43 h 200"/>
                  <a:gd name="T78" fmla="*/ 174 w 188"/>
                  <a:gd name="T79" fmla="*/ 43 h 200"/>
                  <a:gd name="T80" fmla="*/ 133 w 188"/>
                  <a:gd name="T81" fmla="*/ 71 h 200"/>
                  <a:gd name="T82" fmla="*/ 174 w 188"/>
                  <a:gd name="T83" fmla="*/ 71 h 200"/>
                  <a:gd name="T84" fmla="*/ 133 w 188"/>
                  <a:gd name="T85" fmla="*/ 87 h 200"/>
                  <a:gd name="T86" fmla="*/ 133 w 188"/>
                  <a:gd name="T87" fmla="*/ 71 h 200"/>
                  <a:gd name="T88" fmla="*/ 121 w 188"/>
                  <a:gd name="T89" fmla="*/ 71 h 200"/>
                  <a:gd name="T90" fmla="*/ 121 w 188"/>
                  <a:gd name="T91" fmla="*/ 87 h 200"/>
                  <a:gd name="T92" fmla="*/ 81 w 188"/>
                  <a:gd name="T93" fmla="*/ 71 h 200"/>
                  <a:gd name="T94" fmla="*/ 81 w 188"/>
                  <a:gd name="T95" fmla="*/ 43 h 200"/>
                  <a:gd name="T96" fmla="*/ 121 w 188"/>
                  <a:gd name="T97" fmla="*/ 59 h 200"/>
                  <a:gd name="T98" fmla="*/ 81 w 188"/>
                  <a:gd name="T99" fmla="*/ 59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8" h="200">
                    <a:moveTo>
                      <a:pt x="67" y="105"/>
                    </a:moveTo>
                    <a:lnTo>
                      <a:pt x="67" y="105"/>
                    </a:lnTo>
                    <a:lnTo>
                      <a:pt x="81" y="105"/>
                    </a:lnTo>
                    <a:lnTo>
                      <a:pt x="81" y="105"/>
                    </a:lnTo>
                    <a:lnTo>
                      <a:pt x="81" y="99"/>
                    </a:lnTo>
                    <a:lnTo>
                      <a:pt x="81" y="99"/>
                    </a:lnTo>
                    <a:lnTo>
                      <a:pt x="174" y="99"/>
                    </a:lnTo>
                    <a:lnTo>
                      <a:pt x="174" y="99"/>
                    </a:lnTo>
                    <a:lnTo>
                      <a:pt x="174" y="105"/>
                    </a:lnTo>
                    <a:lnTo>
                      <a:pt x="174" y="105"/>
                    </a:lnTo>
                    <a:lnTo>
                      <a:pt x="188" y="105"/>
                    </a:lnTo>
                    <a:lnTo>
                      <a:pt x="188" y="105"/>
                    </a:lnTo>
                    <a:lnTo>
                      <a:pt x="188" y="31"/>
                    </a:lnTo>
                    <a:lnTo>
                      <a:pt x="188" y="31"/>
                    </a:lnTo>
                    <a:lnTo>
                      <a:pt x="156" y="31"/>
                    </a:lnTo>
                    <a:lnTo>
                      <a:pt x="156" y="31"/>
                    </a:lnTo>
                    <a:lnTo>
                      <a:pt x="172" y="8"/>
                    </a:lnTo>
                    <a:lnTo>
                      <a:pt x="172" y="8"/>
                    </a:lnTo>
                    <a:lnTo>
                      <a:pt x="158" y="0"/>
                    </a:lnTo>
                    <a:lnTo>
                      <a:pt x="158" y="0"/>
                    </a:lnTo>
                    <a:lnTo>
                      <a:pt x="147" y="16"/>
                    </a:lnTo>
                    <a:lnTo>
                      <a:pt x="137" y="31"/>
                    </a:lnTo>
                    <a:lnTo>
                      <a:pt x="137" y="31"/>
                    </a:lnTo>
                    <a:lnTo>
                      <a:pt x="105" y="31"/>
                    </a:lnTo>
                    <a:lnTo>
                      <a:pt x="105" y="31"/>
                    </a:lnTo>
                    <a:lnTo>
                      <a:pt x="115" y="25"/>
                    </a:lnTo>
                    <a:lnTo>
                      <a:pt x="115" y="25"/>
                    </a:lnTo>
                    <a:lnTo>
                      <a:pt x="107" y="14"/>
                    </a:lnTo>
                    <a:lnTo>
                      <a:pt x="97" y="2"/>
                    </a:lnTo>
                    <a:lnTo>
                      <a:pt x="97" y="2"/>
                    </a:lnTo>
                    <a:lnTo>
                      <a:pt x="85" y="8"/>
                    </a:lnTo>
                    <a:lnTo>
                      <a:pt x="85" y="8"/>
                    </a:lnTo>
                    <a:lnTo>
                      <a:pt x="101" y="31"/>
                    </a:lnTo>
                    <a:lnTo>
                      <a:pt x="101" y="31"/>
                    </a:lnTo>
                    <a:lnTo>
                      <a:pt x="67" y="31"/>
                    </a:lnTo>
                    <a:lnTo>
                      <a:pt x="67" y="31"/>
                    </a:lnTo>
                    <a:lnTo>
                      <a:pt x="67" y="105"/>
                    </a:lnTo>
                    <a:lnTo>
                      <a:pt x="67" y="105"/>
                    </a:lnTo>
                    <a:close/>
                    <a:moveTo>
                      <a:pt x="75" y="200"/>
                    </a:moveTo>
                    <a:lnTo>
                      <a:pt x="75" y="200"/>
                    </a:lnTo>
                    <a:lnTo>
                      <a:pt x="89" y="200"/>
                    </a:lnTo>
                    <a:lnTo>
                      <a:pt x="89" y="200"/>
                    </a:lnTo>
                    <a:lnTo>
                      <a:pt x="89" y="190"/>
                    </a:lnTo>
                    <a:lnTo>
                      <a:pt x="89" y="190"/>
                    </a:lnTo>
                    <a:lnTo>
                      <a:pt x="166" y="190"/>
                    </a:lnTo>
                    <a:lnTo>
                      <a:pt x="166" y="190"/>
                    </a:lnTo>
                    <a:lnTo>
                      <a:pt x="166" y="200"/>
                    </a:lnTo>
                    <a:lnTo>
                      <a:pt x="166" y="200"/>
                    </a:lnTo>
                    <a:lnTo>
                      <a:pt x="180" y="200"/>
                    </a:lnTo>
                    <a:lnTo>
                      <a:pt x="180" y="200"/>
                    </a:lnTo>
                    <a:lnTo>
                      <a:pt x="180" y="116"/>
                    </a:lnTo>
                    <a:lnTo>
                      <a:pt x="180" y="116"/>
                    </a:lnTo>
                    <a:lnTo>
                      <a:pt x="75" y="116"/>
                    </a:lnTo>
                    <a:lnTo>
                      <a:pt x="75" y="116"/>
                    </a:lnTo>
                    <a:lnTo>
                      <a:pt x="75" y="200"/>
                    </a:lnTo>
                    <a:lnTo>
                      <a:pt x="75" y="200"/>
                    </a:lnTo>
                    <a:close/>
                    <a:moveTo>
                      <a:pt x="2" y="166"/>
                    </a:moveTo>
                    <a:lnTo>
                      <a:pt x="2" y="166"/>
                    </a:lnTo>
                    <a:lnTo>
                      <a:pt x="32" y="158"/>
                    </a:lnTo>
                    <a:lnTo>
                      <a:pt x="63" y="152"/>
                    </a:lnTo>
                    <a:lnTo>
                      <a:pt x="63" y="152"/>
                    </a:lnTo>
                    <a:lnTo>
                      <a:pt x="63" y="146"/>
                    </a:lnTo>
                    <a:lnTo>
                      <a:pt x="65" y="136"/>
                    </a:lnTo>
                    <a:lnTo>
                      <a:pt x="65" y="136"/>
                    </a:lnTo>
                    <a:lnTo>
                      <a:pt x="38" y="142"/>
                    </a:lnTo>
                    <a:lnTo>
                      <a:pt x="38" y="142"/>
                    </a:lnTo>
                    <a:lnTo>
                      <a:pt x="38" y="69"/>
                    </a:lnTo>
                    <a:lnTo>
                      <a:pt x="38" y="69"/>
                    </a:lnTo>
                    <a:lnTo>
                      <a:pt x="63" y="69"/>
                    </a:lnTo>
                    <a:lnTo>
                      <a:pt x="63" y="69"/>
                    </a:lnTo>
                    <a:lnTo>
                      <a:pt x="63" y="55"/>
                    </a:lnTo>
                    <a:lnTo>
                      <a:pt x="63" y="55"/>
                    </a:lnTo>
                    <a:lnTo>
                      <a:pt x="38" y="55"/>
                    </a:lnTo>
                    <a:lnTo>
                      <a:pt x="38" y="55"/>
                    </a:lnTo>
                    <a:lnTo>
                      <a:pt x="38" y="4"/>
                    </a:lnTo>
                    <a:lnTo>
                      <a:pt x="38" y="4"/>
                    </a:lnTo>
                    <a:lnTo>
                      <a:pt x="24" y="4"/>
                    </a:lnTo>
                    <a:lnTo>
                      <a:pt x="24" y="4"/>
                    </a:lnTo>
                    <a:lnTo>
                      <a:pt x="24" y="55"/>
                    </a:lnTo>
                    <a:lnTo>
                      <a:pt x="24" y="55"/>
                    </a:lnTo>
                    <a:lnTo>
                      <a:pt x="2" y="55"/>
                    </a:lnTo>
                    <a:lnTo>
                      <a:pt x="2" y="55"/>
                    </a:lnTo>
                    <a:lnTo>
                      <a:pt x="2" y="69"/>
                    </a:lnTo>
                    <a:lnTo>
                      <a:pt x="2" y="69"/>
                    </a:lnTo>
                    <a:lnTo>
                      <a:pt x="24" y="69"/>
                    </a:lnTo>
                    <a:lnTo>
                      <a:pt x="24" y="69"/>
                    </a:lnTo>
                    <a:lnTo>
                      <a:pt x="24" y="144"/>
                    </a:lnTo>
                    <a:lnTo>
                      <a:pt x="24" y="144"/>
                    </a:lnTo>
                    <a:lnTo>
                      <a:pt x="0" y="150"/>
                    </a:lnTo>
                    <a:lnTo>
                      <a:pt x="0" y="150"/>
                    </a:lnTo>
                    <a:lnTo>
                      <a:pt x="2" y="166"/>
                    </a:lnTo>
                    <a:lnTo>
                      <a:pt x="2" y="166"/>
                    </a:lnTo>
                    <a:close/>
                    <a:moveTo>
                      <a:pt x="166" y="148"/>
                    </a:moveTo>
                    <a:lnTo>
                      <a:pt x="166" y="148"/>
                    </a:lnTo>
                    <a:lnTo>
                      <a:pt x="89" y="148"/>
                    </a:lnTo>
                    <a:lnTo>
                      <a:pt x="89" y="148"/>
                    </a:lnTo>
                    <a:lnTo>
                      <a:pt x="89" y="128"/>
                    </a:lnTo>
                    <a:lnTo>
                      <a:pt x="89" y="128"/>
                    </a:lnTo>
                    <a:lnTo>
                      <a:pt x="166" y="128"/>
                    </a:lnTo>
                    <a:lnTo>
                      <a:pt x="166" y="128"/>
                    </a:lnTo>
                    <a:lnTo>
                      <a:pt x="166" y="148"/>
                    </a:lnTo>
                    <a:lnTo>
                      <a:pt x="166" y="148"/>
                    </a:lnTo>
                    <a:close/>
                    <a:moveTo>
                      <a:pt x="89" y="160"/>
                    </a:moveTo>
                    <a:lnTo>
                      <a:pt x="89" y="160"/>
                    </a:lnTo>
                    <a:lnTo>
                      <a:pt x="166" y="160"/>
                    </a:lnTo>
                    <a:lnTo>
                      <a:pt x="166" y="160"/>
                    </a:lnTo>
                    <a:lnTo>
                      <a:pt x="166" y="180"/>
                    </a:lnTo>
                    <a:lnTo>
                      <a:pt x="166" y="180"/>
                    </a:lnTo>
                    <a:lnTo>
                      <a:pt x="89" y="180"/>
                    </a:lnTo>
                    <a:lnTo>
                      <a:pt x="89" y="180"/>
                    </a:lnTo>
                    <a:lnTo>
                      <a:pt x="89" y="160"/>
                    </a:lnTo>
                    <a:lnTo>
                      <a:pt x="89" y="160"/>
                    </a:lnTo>
                    <a:close/>
                    <a:moveTo>
                      <a:pt x="174" y="59"/>
                    </a:moveTo>
                    <a:lnTo>
                      <a:pt x="174" y="59"/>
                    </a:lnTo>
                    <a:lnTo>
                      <a:pt x="133" y="59"/>
                    </a:lnTo>
                    <a:lnTo>
                      <a:pt x="133" y="59"/>
                    </a:lnTo>
                    <a:lnTo>
                      <a:pt x="133" y="43"/>
                    </a:lnTo>
                    <a:lnTo>
                      <a:pt x="133" y="43"/>
                    </a:lnTo>
                    <a:lnTo>
                      <a:pt x="174" y="43"/>
                    </a:lnTo>
                    <a:lnTo>
                      <a:pt x="174" y="43"/>
                    </a:lnTo>
                    <a:lnTo>
                      <a:pt x="174" y="59"/>
                    </a:lnTo>
                    <a:lnTo>
                      <a:pt x="174" y="59"/>
                    </a:lnTo>
                    <a:close/>
                    <a:moveTo>
                      <a:pt x="133" y="71"/>
                    </a:moveTo>
                    <a:lnTo>
                      <a:pt x="133" y="71"/>
                    </a:lnTo>
                    <a:lnTo>
                      <a:pt x="174" y="71"/>
                    </a:lnTo>
                    <a:lnTo>
                      <a:pt x="174" y="71"/>
                    </a:lnTo>
                    <a:lnTo>
                      <a:pt x="174" y="87"/>
                    </a:lnTo>
                    <a:lnTo>
                      <a:pt x="174" y="87"/>
                    </a:lnTo>
                    <a:lnTo>
                      <a:pt x="133" y="87"/>
                    </a:lnTo>
                    <a:lnTo>
                      <a:pt x="133" y="87"/>
                    </a:lnTo>
                    <a:lnTo>
                      <a:pt x="133" y="71"/>
                    </a:lnTo>
                    <a:lnTo>
                      <a:pt x="133" y="71"/>
                    </a:lnTo>
                    <a:close/>
                    <a:moveTo>
                      <a:pt x="81" y="71"/>
                    </a:moveTo>
                    <a:lnTo>
                      <a:pt x="81" y="71"/>
                    </a:lnTo>
                    <a:lnTo>
                      <a:pt x="121" y="71"/>
                    </a:lnTo>
                    <a:lnTo>
                      <a:pt x="121" y="71"/>
                    </a:lnTo>
                    <a:lnTo>
                      <a:pt x="121" y="87"/>
                    </a:lnTo>
                    <a:lnTo>
                      <a:pt x="121" y="87"/>
                    </a:lnTo>
                    <a:lnTo>
                      <a:pt x="81" y="87"/>
                    </a:lnTo>
                    <a:lnTo>
                      <a:pt x="81" y="87"/>
                    </a:lnTo>
                    <a:lnTo>
                      <a:pt x="81" y="71"/>
                    </a:lnTo>
                    <a:lnTo>
                      <a:pt x="81" y="71"/>
                    </a:lnTo>
                    <a:close/>
                    <a:moveTo>
                      <a:pt x="81" y="43"/>
                    </a:moveTo>
                    <a:lnTo>
                      <a:pt x="81" y="43"/>
                    </a:lnTo>
                    <a:lnTo>
                      <a:pt x="121" y="43"/>
                    </a:lnTo>
                    <a:lnTo>
                      <a:pt x="121" y="43"/>
                    </a:lnTo>
                    <a:lnTo>
                      <a:pt x="121" y="59"/>
                    </a:lnTo>
                    <a:lnTo>
                      <a:pt x="121" y="59"/>
                    </a:lnTo>
                    <a:lnTo>
                      <a:pt x="81" y="59"/>
                    </a:lnTo>
                    <a:lnTo>
                      <a:pt x="81" y="59"/>
                    </a:lnTo>
                    <a:lnTo>
                      <a:pt x="81" y="43"/>
                    </a:lnTo>
                    <a:lnTo>
                      <a:pt x="81"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03" name="Freeform 595">
                <a:extLst>
                  <a:ext uri="{FF2B5EF4-FFF2-40B4-BE49-F238E27FC236}">
                    <a16:creationId xmlns="" xmlns:a16="http://schemas.microsoft.com/office/drawing/2014/main" id="{1EBFF99A-ACAF-40A7-8BDF-F4D1D8F00FFE}"/>
                  </a:ext>
                </a:extLst>
              </p:cNvPr>
              <p:cNvSpPr>
                <a:spLocks noEditPoints="1"/>
              </p:cNvSpPr>
              <p:nvPr/>
            </p:nvSpPr>
            <p:spPr bwMode="auto">
              <a:xfrm>
                <a:off x="-1974" y="14650"/>
                <a:ext cx="188" cy="194"/>
              </a:xfrm>
              <a:custGeom>
                <a:avLst/>
                <a:gdLst>
                  <a:gd name="T0" fmla="*/ 89 w 188"/>
                  <a:gd name="T1" fmla="*/ 194 h 194"/>
                  <a:gd name="T2" fmla="*/ 89 w 188"/>
                  <a:gd name="T3" fmla="*/ 184 h 194"/>
                  <a:gd name="T4" fmla="*/ 170 w 188"/>
                  <a:gd name="T5" fmla="*/ 194 h 194"/>
                  <a:gd name="T6" fmla="*/ 182 w 188"/>
                  <a:gd name="T7" fmla="*/ 194 h 194"/>
                  <a:gd name="T8" fmla="*/ 77 w 188"/>
                  <a:gd name="T9" fmla="*/ 99 h 194"/>
                  <a:gd name="T10" fmla="*/ 77 w 188"/>
                  <a:gd name="T11" fmla="*/ 194 h 194"/>
                  <a:gd name="T12" fmla="*/ 14 w 188"/>
                  <a:gd name="T13" fmla="*/ 156 h 194"/>
                  <a:gd name="T14" fmla="*/ 14 w 188"/>
                  <a:gd name="T15" fmla="*/ 47 h 194"/>
                  <a:gd name="T16" fmla="*/ 26 w 188"/>
                  <a:gd name="T17" fmla="*/ 194 h 194"/>
                  <a:gd name="T18" fmla="*/ 39 w 188"/>
                  <a:gd name="T19" fmla="*/ 194 h 194"/>
                  <a:gd name="T20" fmla="*/ 53 w 188"/>
                  <a:gd name="T21" fmla="*/ 47 h 194"/>
                  <a:gd name="T22" fmla="*/ 53 w 188"/>
                  <a:gd name="T23" fmla="*/ 136 h 194"/>
                  <a:gd name="T24" fmla="*/ 49 w 188"/>
                  <a:gd name="T25" fmla="*/ 142 h 194"/>
                  <a:gd name="T26" fmla="*/ 41 w 188"/>
                  <a:gd name="T27" fmla="*/ 140 h 194"/>
                  <a:gd name="T28" fmla="*/ 45 w 188"/>
                  <a:gd name="T29" fmla="*/ 154 h 194"/>
                  <a:gd name="T30" fmla="*/ 57 w 188"/>
                  <a:gd name="T31" fmla="*/ 154 h 194"/>
                  <a:gd name="T32" fmla="*/ 67 w 188"/>
                  <a:gd name="T33" fmla="*/ 138 h 194"/>
                  <a:gd name="T34" fmla="*/ 67 w 188"/>
                  <a:gd name="T35" fmla="*/ 35 h 194"/>
                  <a:gd name="T36" fmla="*/ 39 w 188"/>
                  <a:gd name="T37" fmla="*/ 0 h 194"/>
                  <a:gd name="T38" fmla="*/ 26 w 188"/>
                  <a:gd name="T39" fmla="*/ 0 h 194"/>
                  <a:gd name="T40" fmla="*/ 0 w 188"/>
                  <a:gd name="T41" fmla="*/ 35 h 194"/>
                  <a:gd name="T42" fmla="*/ 0 w 188"/>
                  <a:gd name="T43" fmla="*/ 156 h 194"/>
                  <a:gd name="T44" fmla="*/ 99 w 188"/>
                  <a:gd name="T45" fmla="*/ 89 h 194"/>
                  <a:gd name="T46" fmla="*/ 99 w 188"/>
                  <a:gd name="T47" fmla="*/ 83 h 194"/>
                  <a:gd name="T48" fmla="*/ 162 w 188"/>
                  <a:gd name="T49" fmla="*/ 89 h 194"/>
                  <a:gd name="T50" fmla="*/ 174 w 188"/>
                  <a:gd name="T51" fmla="*/ 89 h 194"/>
                  <a:gd name="T52" fmla="*/ 87 w 188"/>
                  <a:gd name="T53" fmla="*/ 35 h 194"/>
                  <a:gd name="T54" fmla="*/ 87 w 188"/>
                  <a:gd name="T55" fmla="*/ 89 h 194"/>
                  <a:gd name="T56" fmla="*/ 188 w 188"/>
                  <a:gd name="T57" fmla="*/ 21 h 194"/>
                  <a:gd name="T58" fmla="*/ 188 w 188"/>
                  <a:gd name="T59" fmla="*/ 8 h 194"/>
                  <a:gd name="T60" fmla="*/ 73 w 188"/>
                  <a:gd name="T61" fmla="*/ 21 h 194"/>
                  <a:gd name="T62" fmla="*/ 162 w 188"/>
                  <a:gd name="T63" fmla="*/ 69 h 194"/>
                  <a:gd name="T64" fmla="*/ 99 w 188"/>
                  <a:gd name="T65" fmla="*/ 47 h 194"/>
                  <a:gd name="T66" fmla="*/ 162 w 188"/>
                  <a:gd name="T67" fmla="*/ 47 h 194"/>
                  <a:gd name="T68" fmla="*/ 170 w 188"/>
                  <a:gd name="T69" fmla="*/ 136 h 194"/>
                  <a:gd name="T70" fmla="*/ 136 w 188"/>
                  <a:gd name="T71" fmla="*/ 136 h 194"/>
                  <a:gd name="T72" fmla="*/ 170 w 188"/>
                  <a:gd name="T73" fmla="*/ 112 h 194"/>
                  <a:gd name="T74" fmla="*/ 170 w 188"/>
                  <a:gd name="T75" fmla="*/ 136 h 194"/>
                  <a:gd name="T76" fmla="*/ 123 w 188"/>
                  <a:gd name="T77" fmla="*/ 112 h 194"/>
                  <a:gd name="T78" fmla="*/ 123 w 188"/>
                  <a:gd name="T79" fmla="*/ 136 h 194"/>
                  <a:gd name="T80" fmla="*/ 89 w 188"/>
                  <a:gd name="T81" fmla="*/ 112 h 194"/>
                  <a:gd name="T82" fmla="*/ 136 w 188"/>
                  <a:gd name="T83" fmla="*/ 148 h 194"/>
                  <a:gd name="T84" fmla="*/ 170 w 188"/>
                  <a:gd name="T85" fmla="*/ 170 h 194"/>
                  <a:gd name="T86" fmla="*/ 136 w 188"/>
                  <a:gd name="T87" fmla="*/ 170 h 194"/>
                  <a:gd name="T88" fmla="*/ 89 w 188"/>
                  <a:gd name="T89" fmla="*/ 148 h 194"/>
                  <a:gd name="T90" fmla="*/ 123 w 188"/>
                  <a:gd name="T91" fmla="*/ 148 h 194"/>
                  <a:gd name="T92" fmla="*/ 89 w 188"/>
                  <a:gd name="T93" fmla="*/ 170 h 194"/>
                  <a:gd name="T94" fmla="*/ 89 w 188"/>
                  <a:gd name="T95" fmla="*/ 148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94">
                    <a:moveTo>
                      <a:pt x="77" y="194"/>
                    </a:moveTo>
                    <a:lnTo>
                      <a:pt x="77" y="194"/>
                    </a:lnTo>
                    <a:lnTo>
                      <a:pt x="89" y="194"/>
                    </a:lnTo>
                    <a:lnTo>
                      <a:pt x="89" y="194"/>
                    </a:lnTo>
                    <a:lnTo>
                      <a:pt x="89" y="184"/>
                    </a:lnTo>
                    <a:lnTo>
                      <a:pt x="89" y="184"/>
                    </a:lnTo>
                    <a:lnTo>
                      <a:pt x="170" y="184"/>
                    </a:lnTo>
                    <a:lnTo>
                      <a:pt x="170" y="184"/>
                    </a:lnTo>
                    <a:lnTo>
                      <a:pt x="170" y="194"/>
                    </a:lnTo>
                    <a:lnTo>
                      <a:pt x="170" y="194"/>
                    </a:lnTo>
                    <a:lnTo>
                      <a:pt x="182" y="194"/>
                    </a:lnTo>
                    <a:lnTo>
                      <a:pt x="182" y="194"/>
                    </a:lnTo>
                    <a:lnTo>
                      <a:pt x="182" y="99"/>
                    </a:lnTo>
                    <a:lnTo>
                      <a:pt x="182" y="99"/>
                    </a:lnTo>
                    <a:lnTo>
                      <a:pt x="77" y="99"/>
                    </a:lnTo>
                    <a:lnTo>
                      <a:pt x="77" y="99"/>
                    </a:lnTo>
                    <a:lnTo>
                      <a:pt x="77" y="194"/>
                    </a:lnTo>
                    <a:lnTo>
                      <a:pt x="77" y="194"/>
                    </a:lnTo>
                    <a:close/>
                    <a:moveTo>
                      <a:pt x="0" y="156"/>
                    </a:moveTo>
                    <a:lnTo>
                      <a:pt x="0" y="156"/>
                    </a:lnTo>
                    <a:lnTo>
                      <a:pt x="14" y="156"/>
                    </a:lnTo>
                    <a:lnTo>
                      <a:pt x="14" y="156"/>
                    </a:lnTo>
                    <a:lnTo>
                      <a:pt x="14" y="47"/>
                    </a:lnTo>
                    <a:lnTo>
                      <a:pt x="14" y="47"/>
                    </a:lnTo>
                    <a:lnTo>
                      <a:pt x="26" y="47"/>
                    </a:lnTo>
                    <a:lnTo>
                      <a:pt x="26" y="47"/>
                    </a:lnTo>
                    <a:lnTo>
                      <a:pt x="26" y="194"/>
                    </a:lnTo>
                    <a:lnTo>
                      <a:pt x="26" y="194"/>
                    </a:lnTo>
                    <a:lnTo>
                      <a:pt x="39" y="194"/>
                    </a:lnTo>
                    <a:lnTo>
                      <a:pt x="39" y="194"/>
                    </a:lnTo>
                    <a:lnTo>
                      <a:pt x="39" y="47"/>
                    </a:lnTo>
                    <a:lnTo>
                      <a:pt x="39" y="47"/>
                    </a:lnTo>
                    <a:lnTo>
                      <a:pt x="53" y="47"/>
                    </a:lnTo>
                    <a:lnTo>
                      <a:pt x="53" y="47"/>
                    </a:lnTo>
                    <a:lnTo>
                      <a:pt x="53" y="136"/>
                    </a:lnTo>
                    <a:lnTo>
                      <a:pt x="53" y="136"/>
                    </a:lnTo>
                    <a:lnTo>
                      <a:pt x="51" y="140"/>
                    </a:lnTo>
                    <a:lnTo>
                      <a:pt x="49" y="142"/>
                    </a:lnTo>
                    <a:lnTo>
                      <a:pt x="49" y="142"/>
                    </a:lnTo>
                    <a:lnTo>
                      <a:pt x="45" y="142"/>
                    </a:lnTo>
                    <a:lnTo>
                      <a:pt x="41" y="140"/>
                    </a:lnTo>
                    <a:lnTo>
                      <a:pt x="41" y="140"/>
                    </a:lnTo>
                    <a:lnTo>
                      <a:pt x="43" y="148"/>
                    </a:lnTo>
                    <a:lnTo>
                      <a:pt x="45" y="154"/>
                    </a:lnTo>
                    <a:lnTo>
                      <a:pt x="45" y="154"/>
                    </a:lnTo>
                    <a:lnTo>
                      <a:pt x="51" y="154"/>
                    </a:lnTo>
                    <a:lnTo>
                      <a:pt x="51" y="154"/>
                    </a:lnTo>
                    <a:lnTo>
                      <a:pt x="57" y="154"/>
                    </a:lnTo>
                    <a:lnTo>
                      <a:pt x="61" y="150"/>
                    </a:lnTo>
                    <a:lnTo>
                      <a:pt x="65" y="146"/>
                    </a:lnTo>
                    <a:lnTo>
                      <a:pt x="67" y="138"/>
                    </a:lnTo>
                    <a:lnTo>
                      <a:pt x="67" y="138"/>
                    </a:lnTo>
                    <a:lnTo>
                      <a:pt x="67" y="35"/>
                    </a:lnTo>
                    <a:lnTo>
                      <a:pt x="67" y="35"/>
                    </a:lnTo>
                    <a:lnTo>
                      <a:pt x="39" y="35"/>
                    </a:lnTo>
                    <a:lnTo>
                      <a:pt x="39" y="35"/>
                    </a:lnTo>
                    <a:lnTo>
                      <a:pt x="39" y="0"/>
                    </a:lnTo>
                    <a:lnTo>
                      <a:pt x="39" y="0"/>
                    </a:lnTo>
                    <a:lnTo>
                      <a:pt x="26" y="0"/>
                    </a:lnTo>
                    <a:lnTo>
                      <a:pt x="26" y="0"/>
                    </a:lnTo>
                    <a:lnTo>
                      <a:pt x="26" y="35"/>
                    </a:lnTo>
                    <a:lnTo>
                      <a:pt x="26" y="35"/>
                    </a:lnTo>
                    <a:lnTo>
                      <a:pt x="0" y="35"/>
                    </a:lnTo>
                    <a:lnTo>
                      <a:pt x="0" y="35"/>
                    </a:lnTo>
                    <a:lnTo>
                      <a:pt x="0" y="156"/>
                    </a:lnTo>
                    <a:lnTo>
                      <a:pt x="0" y="156"/>
                    </a:lnTo>
                    <a:close/>
                    <a:moveTo>
                      <a:pt x="87" y="89"/>
                    </a:moveTo>
                    <a:lnTo>
                      <a:pt x="87" y="89"/>
                    </a:lnTo>
                    <a:lnTo>
                      <a:pt x="99" y="89"/>
                    </a:lnTo>
                    <a:lnTo>
                      <a:pt x="99" y="89"/>
                    </a:lnTo>
                    <a:lnTo>
                      <a:pt x="99" y="83"/>
                    </a:lnTo>
                    <a:lnTo>
                      <a:pt x="99" y="83"/>
                    </a:lnTo>
                    <a:lnTo>
                      <a:pt x="162" y="83"/>
                    </a:lnTo>
                    <a:lnTo>
                      <a:pt x="162" y="83"/>
                    </a:lnTo>
                    <a:lnTo>
                      <a:pt x="162" y="89"/>
                    </a:lnTo>
                    <a:lnTo>
                      <a:pt x="162" y="89"/>
                    </a:lnTo>
                    <a:lnTo>
                      <a:pt x="174" y="89"/>
                    </a:lnTo>
                    <a:lnTo>
                      <a:pt x="174" y="89"/>
                    </a:lnTo>
                    <a:lnTo>
                      <a:pt x="174" y="35"/>
                    </a:lnTo>
                    <a:lnTo>
                      <a:pt x="174" y="35"/>
                    </a:lnTo>
                    <a:lnTo>
                      <a:pt x="87" y="35"/>
                    </a:lnTo>
                    <a:lnTo>
                      <a:pt x="87" y="35"/>
                    </a:lnTo>
                    <a:lnTo>
                      <a:pt x="87" y="89"/>
                    </a:lnTo>
                    <a:lnTo>
                      <a:pt x="87" y="89"/>
                    </a:lnTo>
                    <a:close/>
                    <a:moveTo>
                      <a:pt x="73" y="21"/>
                    </a:moveTo>
                    <a:lnTo>
                      <a:pt x="73" y="21"/>
                    </a:lnTo>
                    <a:lnTo>
                      <a:pt x="188" y="21"/>
                    </a:lnTo>
                    <a:lnTo>
                      <a:pt x="188" y="21"/>
                    </a:lnTo>
                    <a:lnTo>
                      <a:pt x="188" y="8"/>
                    </a:lnTo>
                    <a:lnTo>
                      <a:pt x="188" y="8"/>
                    </a:lnTo>
                    <a:lnTo>
                      <a:pt x="73" y="8"/>
                    </a:lnTo>
                    <a:lnTo>
                      <a:pt x="73" y="8"/>
                    </a:lnTo>
                    <a:lnTo>
                      <a:pt x="73" y="21"/>
                    </a:lnTo>
                    <a:lnTo>
                      <a:pt x="73" y="21"/>
                    </a:lnTo>
                    <a:close/>
                    <a:moveTo>
                      <a:pt x="162" y="69"/>
                    </a:moveTo>
                    <a:lnTo>
                      <a:pt x="162" y="69"/>
                    </a:lnTo>
                    <a:lnTo>
                      <a:pt x="99" y="69"/>
                    </a:lnTo>
                    <a:lnTo>
                      <a:pt x="99" y="69"/>
                    </a:lnTo>
                    <a:lnTo>
                      <a:pt x="99" y="47"/>
                    </a:lnTo>
                    <a:lnTo>
                      <a:pt x="99" y="47"/>
                    </a:lnTo>
                    <a:lnTo>
                      <a:pt x="162" y="47"/>
                    </a:lnTo>
                    <a:lnTo>
                      <a:pt x="162" y="47"/>
                    </a:lnTo>
                    <a:lnTo>
                      <a:pt x="162" y="69"/>
                    </a:lnTo>
                    <a:lnTo>
                      <a:pt x="162" y="69"/>
                    </a:lnTo>
                    <a:close/>
                    <a:moveTo>
                      <a:pt x="170" y="136"/>
                    </a:moveTo>
                    <a:lnTo>
                      <a:pt x="170" y="136"/>
                    </a:lnTo>
                    <a:lnTo>
                      <a:pt x="136" y="136"/>
                    </a:lnTo>
                    <a:lnTo>
                      <a:pt x="136" y="136"/>
                    </a:lnTo>
                    <a:lnTo>
                      <a:pt x="136" y="112"/>
                    </a:lnTo>
                    <a:lnTo>
                      <a:pt x="136" y="112"/>
                    </a:lnTo>
                    <a:lnTo>
                      <a:pt x="170" y="112"/>
                    </a:lnTo>
                    <a:lnTo>
                      <a:pt x="170" y="112"/>
                    </a:lnTo>
                    <a:lnTo>
                      <a:pt x="170" y="136"/>
                    </a:lnTo>
                    <a:lnTo>
                      <a:pt x="170" y="136"/>
                    </a:lnTo>
                    <a:close/>
                    <a:moveTo>
                      <a:pt x="89" y="112"/>
                    </a:moveTo>
                    <a:lnTo>
                      <a:pt x="89" y="112"/>
                    </a:lnTo>
                    <a:lnTo>
                      <a:pt x="123" y="112"/>
                    </a:lnTo>
                    <a:lnTo>
                      <a:pt x="123" y="112"/>
                    </a:lnTo>
                    <a:lnTo>
                      <a:pt x="123" y="136"/>
                    </a:lnTo>
                    <a:lnTo>
                      <a:pt x="123" y="136"/>
                    </a:lnTo>
                    <a:lnTo>
                      <a:pt x="89" y="136"/>
                    </a:lnTo>
                    <a:lnTo>
                      <a:pt x="89" y="136"/>
                    </a:lnTo>
                    <a:lnTo>
                      <a:pt x="89" y="112"/>
                    </a:lnTo>
                    <a:lnTo>
                      <a:pt x="89" y="112"/>
                    </a:lnTo>
                    <a:close/>
                    <a:moveTo>
                      <a:pt x="136" y="148"/>
                    </a:moveTo>
                    <a:lnTo>
                      <a:pt x="136" y="148"/>
                    </a:lnTo>
                    <a:lnTo>
                      <a:pt x="170" y="148"/>
                    </a:lnTo>
                    <a:lnTo>
                      <a:pt x="170" y="148"/>
                    </a:lnTo>
                    <a:lnTo>
                      <a:pt x="170" y="170"/>
                    </a:lnTo>
                    <a:lnTo>
                      <a:pt x="170" y="170"/>
                    </a:lnTo>
                    <a:lnTo>
                      <a:pt x="136" y="170"/>
                    </a:lnTo>
                    <a:lnTo>
                      <a:pt x="136" y="170"/>
                    </a:lnTo>
                    <a:lnTo>
                      <a:pt x="136" y="148"/>
                    </a:lnTo>
                    <a:lnTo>
                      <a:pt x="136" y="148"/>
                    </a:lnTo>
                    <a:close/>
                    <a:moveTo>
                      <a:pt x="89" y="148"/>
                    </a:moveTo>
                    <a:lnTo>
                      <a:pt x="89" y="148"/>
                    </a:lnTo>
                    <a:lnTo>
                      <a:pt x="123" y="148"/>
                    </a:lnTo>
                    <a:lnTo>
                      <a:pt x="123" y="148"/>
                    </a:lnTo>
                    <a:lnTo>
                      <a:pt x="123" y="170"/>
                    </a:lnTo>
                    <a:lnTo>
                      <a:pt x="123" y="170"/>
                    </a:lnTo>
                    <a:lnTo>
                      <a:pt x="89" y="170"/>
                    </a:lnTo>
                    <a:lnTo>
                      <a:pt x="89" y="170"/>
                    </a:lnTo>
                    <a:lnTo>
                      <a:pt x="89" y="148"/>
                    </a:lnTo>
                    <a:lnTo>
                      <a:pt x="89" y="14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04" name="Freeform 596">
                <a:extLst>
                  <a:ext uri="{FF2B5EF4-FFF2-40B4-BE49-F238E27FC236}">
                    <a16:creationId xmlns="" xmlns:a16="http://schemas.microsoft.com/office/drawing/2014/main" id="{01AA0C10-9D5A-4BDC-9042-A91A74E42850}"/>
                  </a:ext>
                </a:extLst>
              </p:cNvPr>
              <p:cNvSpPr>
                <a:spLocks noEditPoints="1"/>
              </p:cNvSpPr>
              <p:nvPr/>
            </p:nvSpPr>
            <p:spPr bwMode="auto">
              <a:xfrm>
                <a:off x="-1766" y="14660"/>
                <a:ext cx="172" cy="184"/>
              </a:xfrm>
              <a:custGeom>
                <a:avLst/>
                <a:gdLst>
                  <a:gd name="T0" fmla="*/ 0 w 172"/>
                  <a:gd name="T1" fmla="*/ 184 h 184"/>
                  <a:gd name="T2" fmla="*/ 16 w 172"/>
                  <a:gd name="T3" fmla="*/ 184 h 184"/>
                  <a:gd name="T4" fmla="*/ 16 w 172"/>
                  <a:gd name="T5" fmla="*/ 170 h 184"/>
                  <a:gd name="T6" fmla="*/ 156 w 172"/>
                  <a:gd name="T7" fmla="*/ 170 h 184"/>
                  <a:gd name="T8" fmla="*/ 156 w 172"/>
                  <a:gd name="T9" fmla="*/ 184 h 184"/>
                  <a:gd name="T10" fmla="*/ 172 w 172"/>
                  <a:gd name="T11" fmla="*/ 184 h 184"/>
                  <a:gd name="T12" fmla="*/ 172 w 172"/>
                  <a:gd name="T13" fmla="*/ 0 h 184"/>
                  <a:gd name="T14" fmla="*/ 0 w 172"/>
                  <a:gd name="T15" fmla="*/ 0 h 184"/>
                  <a:gd name="T16" fmla="*/ 0 w 172"/>
                  <a:gd name="T17" fmla="*/ 184 h 184"/>
                  <a:gd name="T18" fmla="*/ 0 w 172"/>
                  <a:gd name="T19" fmla="*/ 184 h 184"/>
                  <a:gd name="T20" fmla="*/ 0 w 172"/>
                  <a:gd name="T21" fmla="*/ 184 h 184"/>
                  <a:gd name="T22" fmla="*/ 156 w 172"/>
                  <a:gd name="T23" fmla="*/ 156 h 184"/>
                  <a:gd name="T24" fmla="*/ 16 w 172"/>
                  <a:gd name="T25" fmla="*/ 156 h 184"/>
                  <a:gd name="T26" fmla="*/ 16 w 172"/>
                  <a:gd name="T27" fmla="*/ 15 h 184"/>
                  <a:gd name="T28" fmla="*/ 156 w 172"/>
                  <a:gd name="T29" fmla="*/ 15 h 184"/>
                  <a:gd name="T30" fmla="*/ 156 w 172"/>
                  <a:gd name="T31" fmla="*/ 156 h 184"/>
                  <a:gd name="T32" fmla="*/ 156 w 172"/>
                  <a:gd name="T33" fmla="*/ 156 h 184"/>
                  <a:gd name="T34" fmla="*/ 156 w 172"/>
                  <a:gd name="T35" fmla="*/ 156 h 184"/>
                  <a:gd name="T36" fmla="*/ 45 w 172"/>
                  <a:gd name="T37" fmla="*/ 134 h 184"/>
                  <a:gd name="T38" fmla="*/ 59 w 172"/>
                  <a:gd name="T39" fmla="*/ 134 h 184"/>
                  <a:gd name="T40" fmla="*/ 59 w 172"/>
                  <a:gd name="T41" fmla="*/ 122 h 184"/>
                  <a:gd name="T42" fmla="*/ 111 w 172"/>
                  <a:gd name="T43" fmla="*/ 122 h 184"/>
                  <a:gd name="T44" fmla="*/ 111 w 172"/>
                  <a:gd name="T45" fmla="*/ 134 h 184"/>
                  <a:gd name="T46" fmla="*/ 128 w 172"/>
                  <a:gd name="T47" fmla="*/ 134 h 184"/>
                  <a:gd name="T48" fmla="*/ 128 w 172"/>
                  <a:gd name="T49" fmla="*/ 45 h 184"/>
                  <a:gd name="T50" fmla="*/ 45 w 172"/>
                  <a:gd name="T51" fmla="*/ 45 h 184"/>
                  <a:gd name="T52" fmla="*/ 45 w 172"/>
                  <a:gd name="T53" fmla="*/ 134 h 184"/>
                  <a:gd name="T54" fmla="*/ 45 w 172"/>
                  <a:gd name="T55" fmla="*/ 134 h 184"/>
                  <a:gd name="T56" fmla="*/ 45 w 172"/>
                  <a:gd name="T57" fmla="*/ 134 h 184"/>
                  <a:gd name="T58" fmla="*/ 111 w 172"/>
                  <a:gd name="T59" fmla="*/ 108 h 184"/>
                  <a:gd name="T60" fmla="*/ 59 w 172"/>
                  <a:gd name="T61" fmla="*/ 108 h 184"/>
                  <a:gd name="T62" fmla="*/ 59 w 172"/>
                  <a:gd name="T63" fmla="*/ 59 h 184"/>
                  <a:gd name="T64" fmla="*/ 111 w 172"/>
                  <a:gd name="T65" fmla="*/ 59 h 184"/>
                  <a:gd name="T66" fmla="*/ 111 w 172"/>
                  <a:gd name="T67" fmla="*/ 108 h 184"/>
                  <a:gd name="T68" fmla="*/ 111 w 172"/>
                  <a:gd name="T69" fmla="*/ 108 h 184"/>
                  <a:gd name="T70" fmla="*/ 111 w 172"/>
                  <a:gd name="T71" fmla="*/ 10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2" h="184">
                    <a:moveTo>
                      <a:pt x="0" y="184"/>
                    </a:moveTo>
                    <a:lnTo>
                      <a:pt x="16" y="184"/>
                    </a:lnTo>
                    <a:lnTo>
                      <a:pt x="16" y="170"/>
                    </a:lnTo>
                    <a:lnTo>
                      <a:pt x="156" y="170"/>
                    </a:lnTo>
                    <a:lnTo>
                      <a:pt x="156" y="184"/>
                    </a:lnTo>
                    <a:lnTo>
                      <a:pt x="172" y="184"/>
                    </a:lnTo>
                    <a:lnTo>
                      <a:pt x="172" y="0"/>
                    </a:lnTo>
                    <a:lnTo>
                      <a:pt x="0" y="0"/>
                    </a:lnTo>
                    <a:lnTo>
                      <a:pt x="0" y="184"/>
                    </a:lnTo>
                    <a:lnTo>
                      <a:pt x="0" y="184"/>
                    </a:lnTo>
                    <a:lnTo>
                      <a:pt x="0" y="184"/>
                    </a:lnTo>
                    <a:close/>
                    <a:moveTo>
                      <a:pt x="156" y="156"/>
                    </a:moveTo>
                    <a:lnTo>
                      <a:pt x="16" y="156"/>
                    </a:lnTo>
                    <a:lnTo>
                      <a:pt x="16" y="15"/>
                    </a:lnTo>
                    <a:lnTo>
                      <a:pt x="156" y="15"/>
                    </a:lnTo>
                    <a:lnTo>
                      <a:pt x="156" y="156"/>
                    </a:lnTo>
                    <a:lnTo>
                      <a:pt x="156" y="156"/>
                    </a:lnTo>
                    <a:lnTo>
                      <a:pt x="156" y="156"/>
                    </a:lnTo>
                    <a:close/>
                    <a:moveTo>
                      <a:pt x="45" y="134"/>
                    </a:moveTo>
                    <a:lnTo>
                      <a:pt x="59" y="134"/>
                    </a:lnTo>
                    <a:lnTo>
                      <a:pt x="59" y="122"/>
                    </a:lnTo>
                    <a:lnTo>
                      <a:pt x="111" y="122"/>
                    </a:lnTo>
                    <a:lnTo>
                      <a:pt x="111" y="134"/>
                    </a:lnTo>
                    <a:lnTo>
                      <a:pt x="128" y="134"/>
                    </a:lnTo>
                    <a:lnTo>
                      <a:pt x="128" y="45"/>
                    </a:lnTo>
                    <a:lnTo>
                      <a:pt x="45" y="45"/>
                    </a:lnTo>
                    <a:lnTo>
                      <a:pt x="45" y="134"/>
                    </a:lnTo>
                    <a:lnTo>
                      <a:pt x="45" y="134"/>
                    </a:lnTo>
                    <a:lnTo>
                      <a:pt x="45" y="134"/>
                    </a:lnTo>
                    <a:close/>
                    <a:moveTo>
                      <a:pt x="111" y="108"/>
                    </a:moveTo>
                    <a:lnTo>
                      <a:pt x="59" y="108"/>
                    </a:lnTo>
                    <a:lnTo>
                      <a:pt x="59" y="59"/>
                    </a:lnTo>
                    <a:lnTo>
                      <a:pt x="111" y="59"/>
                    </a:lnTo>
                    <a:lnTo>
                      <a:pt x="111" y="108"/>
                    </a:lnTo>
                    <a:lnTo>
                      <a:pt x="111" y="108"/>
                    </a:lnTo>
                    <a:lnTo>
                      <a:pt x="111" y="10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05" name="Freeform 597">
                <a:extLst>
                  <a:ext uri="{FF2B5EF4-FFF2-40B4-BE49-F238E27FC236}">
                    <a16:creationId xmlns="" xmlns:a16="http://schemas.microsoft.com/office/drawing/2014/main" id="{632AD4B8-B46A-43A7-81DE-6F69F511463D}"/>
                  </a:ext>
                </a:extLst>
              </p:cNvPr>
              <p:cNvSpPr>
                <a:spLocks noEditPoints="1"/>
              </p:cNvSpPr>
              <p:nvPr/>
            </p:nvSpPr>
            <p:spPr bwMode="auto">
              <a:xfrm>
                <a:off x="-1576" y="14648"/>
                <a:ext cx="196" cy="198"/>
              </a:xfrm>
              <a:custGeom>
                <a:avLst/>
                <a:gdLst>
                  <a:gd name="T0" fmla="*/ 6 w 196"/>
                  <a:gd name="T1" fmla="*/ 170 h 198"/>
                  <a:gd name="T2" fmla="*/ 4 w 196"/>
                  <a:gd name="T3" fmla="*/ 186 h 198"/>
                  <a:gd name="T4" fmla="*/ 79 w 196"/>
                  <a:gd name="T5" fmla="*/ 172 h 198"/>
                  <a:gd name="T6" fmla="*/ 81 w 196"/>
                  <a:gd name="T7" fmla="*/ 158 h 198"/>
                  <a:gd name="T8" fmla="*/ 55 w 196"/>
                  <a:gd name="T9" fmla="*/ 162 h 198"/>
                  <a:gd name="T10" fmla="*/ 75 w 196"/>
                  <a:gd name="T11" fmla="*/ 122 h 198"/>
                  <a:gd name="T12" fmla="*/ 75 w 196"/>
                  <a:gd name="T13" fmla="*/ 107 h 198"/>
                  <a:gd name="T14" fmla="*/ 55 w 196"/>
                  <a:gd name="T15" fmla="*/ 73 h 198"/>
                  <a:gd name="T16" fmla="*/ 77 w 196"/>
                  <a:gd name="T17" fmla="*/ 73 h 198"/>
                  <a:gd name="T18" fmla="*/ 10 w 196"/>
                  <a:gd name="T19" fmla="*/ 12 h 198"/>
                  <a:gd name="T20" fmla="*/ 10 w 196"/>
                  <a:gd name="T21" fmla="*/ 79 h 198"/>
                  <a:gd name="T22" fmla="*/ 27 w 196"/>
                  <a:gd name="T23" fmla="*/ 73 h 198"/>
                  <a:gd name="T24" fmla="*/ 41 w 196"/>
                  <a:gd name="T25" fmla="*/ 73 h 198"/>
                  <a:gd name="T26" fmla="*/ 33 w 196"/>
                  <a:gd name="T27" fmla="*/ 166 h 198"/>
                  <a:gd name="T28" fmla="*/ 25 w 196"/>
                  <a:gd name="T29" fmla="*/ 93 h 198"/>
                  <a:gd name="T30" fmla="*/ 12 w 196"/>
                  <a:gd name="T31" fmla="*/ 93 h 198"/>
                  <a:gd name="T32" fmla="*/ 87 w 196"/>
                  <a:gd name="T33" fmla="*/ 73 h 198"/>
                  <a:gd name="T34" fmla="*/ 103 w 196"/>
                  <a:gd name="T35" fmla="*/ 51 h 198"/>
                  <a:gd name="T36" fmla="*/ 126 w 196"/>
                  <a:gd name="T37" fmla="*/ 81 h 198"/>
                  <a:gd name="T38" fmla="*/ 77 w 196"/>
                  <a:gd name="T39" fmla="*/ 107 h 198"/>
                  <a:gd name="T40" fmla="*/ 85 w 196"/>
                  <a:gd name="T41" fmla="*/ 122 h 198"/>
                  <a:gd name="T42" fmla="*/ 138 w 196"/>
                  <a:gd name="T43" fmla="*/ 91 h 198"/>
                  <a:gd name="T44" fmla="*/ 190 w 196"/>
                  <a:gd name="T45" fmla="*/ 118 h 198"/>
                  <a:gd name="T46" fmla="*/ 196 w 196"/>
                  <a:gd name="T47" fmla="*/ 101 h 198"/>
                  <a:gd name="T48" fmla="*/ 148 w 196"/>
                  <a:gd name="T49" fmla="*/ 81 h 198"/>
                  <a:gd name="T50" fmla="*/ 174 w 196"/>
                  <a:gd name="T51" fmla="*/ 47 h 198"/>
                  <a:gd name="T52" fmla="*/ 182 w 196"/>
                  <a:gd name="T53" fmla="*/ 23 h 198"/>
                  <a:gd name="T54" fmla="*/ 120 w 196"/>
                  <a:gd name="T55" fmla="*/ 23 h 198"/>
                  <a:gd name="T56" fmla="*/ 128 w 196"/>
                  <a:gd name="T57" fmla="*/ 4 h 198"/>
                  <a:gd name="T58" fmla="*/ 95 w 196"/>
                  <a:gd name="T59" fmla="*/ 33 h 198"/>
                  <a:gd name="T60" fmla="*/ 77 w 196"/>
                  <a:gd name="T61" fmla="*/ 61 h 198"/>
                  <a:gd name="T62" fmla="*/ 87 w 196"/>
                  <a:gd name="T63" fmla="*/ 73 h 198"/>
                  <a:gd name="T64" fmla="*/ 93 w 196"/>
                  <a:gd name="T65" fmla="*/ 198 h 198"/>
                  <a:gd name="T66" fmla="*/ 107 w 196"/>
                  <a:gd name="T67" fmla="*/ 188 h 198"/>
                  <a:gd name="T68" fmla="*/ 164 w 196"/>
                  <a:gd name="T69" fmla="*/ 188 h 198"/>
                  <a:gd name="T70" fmla="*/ 178 w 196"/>
                  <a:gd name="T71" fmla="*/ 198 h 198"/>
                  <a:gd name="T72" fmla="*/ 178 w 196"/>
                  <a:gd name="T73" fmla="*/ 120 h 198"/>
                  <a:gd name="T74" fmla="*/ 93 w 196"/>
                  <a:gd name="T75" fmla="*/ 198 h 198"/>
                  <a:gd name="T76" fmla="*/ 164 w 196"/>
                  <a:gd name="T77" fmla="*/ 174 h 198"/>
                  <a:gd name="T78" fmla="*/ 107 w 196"/>
                  <a:gd name="T79" fmla="*/ 134 h 198"/>
                  <a:gd name="T80" fmla="*/ 164 w 196"/>
                  <a:gd name="T81" fmla="*/ 134 h 198"/>
                  <a:gd name="T82" fmla="*/ 27 w 196"/>
                  <a:gd name="T83" fmla="*/ 59 h 198"/>
                  <a:gd name="T84" fmla="*/ 27 w 196"/>
                  <a:gd name="T85" fmla="*/ 27 h 198"/>
                  <a:gd name="T86" fmla="*/ 61 w 196"/>
                  <a:gd name="T87" fmla="*/ 59 h 198"/>
                  <a:gd name="T88" fmla="*/ 27 w 196"/>
                  <a:gd name="T89" fmla="*/ 59 h 198"/>
                  <a:gd name="T90" fmla="*/ 128 w 196"/>
                  <a:gd name="T91" fmla="*/ 65 h 198"/>
                  <a:gd name="T92" fmla="*/ 111 w 196"/>
                  <a:gd name="T93" fmla="*/ 37 h 198"/>
                  <a:gd name="T94" fmla="*/ 166 w 196"/>
                  <a:gd name="T95" fmla="*/ 35 h 198"/>
                  <a:gd name="T96" fmla="*/ 136 w 196"/>
                  <a:gd name="T97" fmla="*/ 7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6" h="198">
                    <a:moveTo>
                      <a:pt x="12" y="168"/>
                    </a:moveTo>
                    <a:lnTo>
                      <a:pt x="12" y="168"/>
                    </a:lnTo>
                    <a:lnTo>
                      <a:pt x="6" y="170"/>
                    </a:lnTo>
                    <a:lnTo>
                      <a:pt x="0" y="170"/>
                    </a:lnTo>
                    <a:lnTo>
                      <a:pt x="0" y="170"/>
                    </a:lnTo>
                    <a:lnTo>
                      <a:pt x="4" y="186"/>
                    </a:lnTo>
                    <a:lnTo>
                      <a:pt x="4" y="186"/>
                    </a:lnTo>
                    <a:lnTo>
                      <a:pt x="41" y="180"/>
                    </a:lnTo>
                    <a:lnTo>
                      <a:pt x="79" y="172"/>
                    </a:lnTo>
                    <a:lnTo>
                      <a:pt x="79" y="172"/>
                    </a:lnTo>
                    <a:lnTo>
                      <a:pt x="81" y="158"/>
                    </a:lnTo>
                    <a:lnTo>
                      <a:pt x="81" y="158"/>
                    </a:lnTo>
                    <a:lnTo>
                      <a:pt x="67" y="162"/>
                    </a:lnTo>
                    <a:lnTo>
                      <a:pt x="55" y="162"/>
                    </a:lnTo>
                    <a:lnTo>
                      <a:pt x="55" y="162"/>
                    </a:lnTo>
                    <a:lnTo>
                      <a:pt x="55" y="122"/>
                    </a:lnTo>
                    <a:lnTo>
                      <a:pt x="55" y="122"/>
                    </a:lnTo>
                    <a:lnTo>
                      <a:pt x="75" y="122"/>
                    </a:lnTo>
                    <a:lnTo>
                      <a:pt x="75" y="122"/>
                    </a:lnTo>
                    <a:lnTo>
                      <a:pt x="75" y="107"/>
                    </a:lnTo>
                    <a:lnTo>
                      <a:pt x="75" y="107"/>
                    </a:lnTo>
                    <a:lnTo>
                      <a:pt x="55" y="107"/>
                    </a:lnTo>
                    <a:lnTo>
                      <a:pt x="55" y="107"/>
                    </a:lnTo>
                    <a:lnTo>
                      <a:pt x="55" y="73"/>
                    </a:lnTo>
                    <a:lnTo>
                      <a:pt x="55" y="73"/>
                    </a:lnTo>
                    <a:lnTo>
                      <a:pt x="77" y="73"/>
                    </a:lnTo>
                    <a:lnTo>
                      <a:pt x="77" y="73"/>
                    </a:lnTo>
                    <a:lnTo>
                      <a:pt x="77" y="12"/>
                    </a:lnTo>
                    <a:lnTo>
                      <a:pt x="77" y="12"/>
                    </a:lnTo>
                    <a:lnTo>
                      <a:pt x="10" y="12"/>
                    </a:lnTo>
                    <a:lnTo>
                      <a:pt x="10" y="12"/>
                    </a:lnTo>
                    <a:lnTo>
                      <a:pt x="10" y="79"/>
                    </a:lnTo>
                    <a:lnTo>
                      <a:pt x="10" y="79"/>
                    </a:lnTo>
                    <a:lnTo>
                      <a:pt x="27" y="79"/>
                    </a:lnTo>
                    <a:lnTo>
                      <a:pt x="27" y="79"/>
                    </a:lnTo>
                    <a:lnTo>
                      <a:pt x="27" y="73"/>
                    </a:lnTo>
                    <a:lnTo>
                      <a:pt x="27" y="73"/>
                    </a:lnTo>
                    <a:lnTo>
                      <a:pt x="41" y="73"/>
                    </a:lnTo>
                    <a:lnTo>
                      <a:pt x="41" y="73"/>
                    </a:lnTo>
                    <a:lnTo>
                      <a:pt x="41" y="164"/>
                    </a:lnTo>
                    <a:lnTo>
                      <a:pt x="41" y="164"/>
                    </a:lnTo>
                    <a:lnTo>
                      <a:pt x="33" y="166"/>
                    </a:lnTo>
                    <a:lnTo>
                      <a:pt x="25" y="168"/>
                    </a:lnTo>
                    <a:lnTo>
                      <a:pt x="25" y="168"/>
                    </a:lnTo>
                    <a:lnTo>
                      <a:pt x="25" y="93"/>
                    </a:lnTo>
                    <a:lnTo>
                      <a:pt x="25" y="93"/>
                    </a:lnTo>
                    <a:lnTo>
                      <a:pt x="12" y="93"/>
                    </a:lnTo>
                    <a:lnTo>
                      <a:pt x="12" y="93"/>
                    </a:lnTo>
                    <a:lnTo>
                      <a:pt x="12" y="168"/>
                    </a:lnTo>
                    <a:lnTo>
                      <a:pt x="12" y="168"/>
                    </a:lnTo>
                    <a:close/>
                    <a:moveTo>
                      <a:pt x="87" y="73"/>
                    </a:moveTo>
                    <a:lnTo>
                      <a:pt x="87" y="73"/>
                    </a:lnTo>
                    <a:lnTo>
                      <a:pt x="95" y="63"/>
                    </a:lnTo>
                    <a:lnTo>
                      <a:pt x="103" y="51"/>
                    </a:lnTo>
                    <a:lnTo>
                      <a:pt x="103" y="51"/>
                    </a:lnTo>
                    <a:lnTo>
                      <a:pt x="114" y="67"/>
                    </a:lnTo>
                    <a:lnTo>
                      <a:pt x="126" y="81"/>
                    </a:lnTo>
                    <a:lnTo>
                      <a:pt x="126" y="81"/>
                    </a:lnTo>
                    <a:lnTo>
                      <a:pt x="101" y="95"/>
                    </a:lnTo>
                    <a:lnTo>
                      <a:pt x="77" y="107"/>
                    </a:lnTo>
                    <a:lnTo>
                      <a:pt x="77" y="107"/>
                    </a:lnTo>
                    <a:lnTo>
                      <a:pt x="85" y="122"/>
                    </a:lnTo>
                    <a:lnTo>
                      <a:pt x="85" y="122"/>
                    </a:lnTo>
                    <a:lnTo>
                      <a:pt x="114" y="107"/>
                    </a:lnTo>
                    <a:lnTo>
                      <a:pt x="138" y="91"/>
                    </a:lnTo>
                    <a:lnTo>
                      <a:pt x="138" y="91"/>
                    </a:lnTo>
                    <a:lnTo>
                      <a:pt x="160" y="105"/>
                    </a:lnTo>
                    <a:lnTo>
                      <a:pt x="174" y="114"/>
                    </a:lnTo>
                    <a:lnTo>
                      <a:pt x="190" y="118"/>
                    </a:lnTo>
                    <a:lnTo>
                      <a:pt x="190" y="118"/>
                    </a:lnTo>
                    <a:lnTo>
                      <a:pt x="196" y="101"/>
                    </a:lnTo>
                    <a:lnTo>
                      <a:pt x="196" y="101"/>
                    </a:lnTo>
                    <a:lnTo>
                      <a:pt x="182" y="97"/>
                    </a:lnTo>
                    <a:lnTo>
                      <a:pt x="170" y="93"/>
                    </a:lnTo>
                    <a:lnTo>
                      <a:pt x="148" y="81"/>
                    </a:lnTo>
                    <a:lnTo>
                      <a:pt x="148" y="81"/>
                    </a:lnTo>
                    <a:lnTo>
                      <a:pt x="166" y="59"/>
                    </a:lnTo>
                    <a:lnTo>
                      <a:pt x="174" y="47"/>
                    </a:lnTo>
                    <a:lnTo>
                      <a:pt x="182" y="35"/>
                    </a:lnTo>
                    <a:lnTo>
                      <a:pt x="182" y="35"/>
                    </a:lnTo>
                    <a:lnTo>
                      <a:pt x="182" y="23"/>
                    </a:lnTo>
                    <a:lnTo>
                      <a:pt x="182" y="23"/>
                    </a:lnTo>
                    <a:lnTo>
                      <a:pt x="120" y="23"/>
                    </a:lnTo>
                    <a:lnTo>
                      <a:pt x="120" y="23"/>
                    </a:lnTo>
                    <a:lnTo>
                      <a:pt x="124" y="14"/>
                    </a:lnTo>
                    <a:lnTo>
                      <a:pt x="128" y="4"/>
                    </a:lnTo>
                    <a:lnTo>
                      <a:pt x="128" y="4"/>
                    </a:lnTo>
                    <a:lnTo>
                      <a:pt x="114" y="0"/>
                    </a:lnTo>
                    <a:lnTo>
                      <a:pt x="114" y="0"/>
                    </a:lnTo>
                    <a:lnTo>
                      <a:pt x="95" y="33"/>
                    </a:lnTo>
                    <a:lnTo>
                      <a:pt x="87" y="49"/>
                    </a:lnTo>
                    <a:lnTo>
                      <a:pt x="77" y="61"/>
                    </a:lnTo>
                    <a:lnTo>
                      <a:pt x="77" y="61"/>
                    </a:lnTo>
                    <a:lnTo>
                      <a:pt x="81" y="67"/>
                    </a:lnTo>
                    <a:lnTo>
                      <a:pt x="87" y="73"/>
                    </a:lnTo>
                    <a:lnTo>
                      <a:pt x="87" y="73"/>
                    </a:lnTo>
                    <a:lnTo>
                      <a:pt x="87" y="73"/>
                    </a:lnTo>
                    <a:close/>
                    <a:moveTo>
                      <a:pt x="93" y="198"/>
                    </a:moveTo>
                    <a:lnTo>
                      <a:pt x="93" y="198"/>
                    </a:lnTo>
                    <a:lnTo>
                      <a:pt x="107" y="198"/>
                    </a:lnTo>
                    <a:lnTo>
                      <a:pt x="107" y="198"/>
                    </a:lnTo>
                    <a:lnTo>
                      <a:pt x="107" y="188"/>
                    </a:lnTo>
                    <a:lnTo>
                      <a:pt x="107" y="188"/>
                    </a:lnTo>
                    <a:lnTo>
                      <a:pt x="164" y="188"/>
                    </a:lnTo>
                    <a:lnTo>
                      <a:pt x="164" y="188"/>
                    </a:lnTo>
                    <a:lnTo>
                      <a:pt x="164" y="198"/>
                    </a:lnTo>
                    <a:lnTo>
                      <a:pt x="164" y="198"/>
                    </a:lnTo>
                    <a:lnTo>
                      <a:pt x="178" y="198"/>
                    </a:lnTo>
                    <a:lnTo>
                      <a:pt x="178" y="198"/>
                    </a:lnTo>
                    <a:lnTo>
                      <a:pt x="178" y="120"/>
                    </a:lnTo>
                    <a:lnTo>
                      <a:pt x="178" y="120"/>
                    </a:lnTo>
                    <a:lnTo>
                      <a:pt x="93" y="120"/>
                    </a:lnTo>
                    <a:lnTo>
                      <a:pt x="93" y="120"/>
                    </a:lnTo>
                    <a:lnTo>
                      <a:pt x="93" y="198"/>
                    </a:lnTo>
                    <a:lnTo>
                      <a:pt x="93" y="198"/>
                    </a:lnTo>
                    <a:close/>
                    <a:moveTo>
                      <a:pt x="164" y="174"/>
                    </a:moveTo>
                    <a:lnTo>
                      <a:pt x="164" y="174"/>
                    </a:lnTo>
                    <a:lnTo>
                      <a:pt x="107" y="174"/>
                    </a:lnTo>
                    <a:lnTo>
                      <a:pt x="107" y="174"/>
                    </a:lnTo>
                    <a:lnTo>
                      <a:pt x="107" y="134"/>
                    </a:lnTo>
                    <a:lnTo>
                      <a:pt x="107" y="134"/>
                    </a:lnTo>
                    <a:lnTo>
                      <a:pt x="164" y="134"/>
                    </a:lnTo>
                    <a:lnTo>
                      <a:pt x="164" y="134"/>
                    </a:lnTo>
                    <a:lnTo>
                      <a:pt x="164" y="174"/>
                    </a:lnTo>
                    <a:lnTo>
                      <a:pt x="164" y="174"/>
                    </a:lnTo>
                    <a:close/>
                    <a:moveTo>
                      <a:pt x="27" y="59"/>
                    </a:moveTo>
                    <a:lnTo>
                      <a:pt x="27" y="59"/>
                    </a:lnTo>
                    <a:lnTo>
                      <a:pt x="27" y="27"/>
                    </a:lnTo>
                    <a:lnTo>
                      <a:pt x="27" y="27"/>
                    </a:lnTo>
                    <a:lnTo>
                      <a:pt x="61" y="27"/>
                    </a:lnTo>
                    <a:lnTo>
                      <a:pt x="61" y="27"/>
                    </a:lnTo>
                    <a:lnTo>
                      <a:pt x="61" y="59"/>
                    </a:lnTo>
                    <a:lnTo>
                      <a:pt x="61" y="59"/>
                    </a:lnTo>
                    <a:lnTo>
                      <a:pt x="27" y="59"/>
                    </a:lnTo>
                    <a:lnTo>
                      <a:pt x="27" y="59"/>
                    </a:lnTo>
                    <a:close/>
                    <a:moveTo>
                      <a:pt x="136" y="71"/>
                    </a:moveTo>
                    <a:lnTo>
                      <a:pt x="136" y="71"/>
                    </a:lnTo>
                    <a:lnTo>
                      <a:pt x="128" y="65"/>
                    </a:lnTo>
                    <a:lnTo>
                      <a:pt x="122" y="57"/>
                    </a:lnTo>
                    <a:lnTo>
                      <a:pt x="111" y="37"/>
                    </a:lnTo>
                    <a:lnTo>
                      <a:pt x="111" y="37"/>
                    </a:lnTo>
                    <a:lnTo>
                      <a:pt x="114" y="35"/>
                    </a:lnTo>
                    <a:lnTo>
                      <a:pt x="114" y="35"/>
                    </a:lnTo>
                    <a:lnTo>
                      <a:pt x="166" y="35"/>
                    </a:lnTo>
                    <a:lnTo>
                      <a:pt x="166" y="35"/>
                    </a:lnTo>
                    <a:lnTo>
                      <a:pt x="152" y="55"/>
                    </a:lnTo>
                    <a:lnTo>
                      <a:pt x="136" y="71"/>
                    </a:lnTo>
                    <a:lnTo>
                      <a:pt x="136" y="71"/>
                    </a:lnTo>
                    <a:lnTo>
                      <a:pt x="136"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06" name="Freeform 598">
                <a:extLst>
                  <a:ext uri="{FF2B5EF4-FFF2-40B4-BE49-F238E27FC236}">
                    <a16:creationId xmlns="" xmlns:a16="http://schemas.microsoft.com/office/drawing/2014/main" id="{4307D6FE-ED0A-4D8E-BAC2-463664A1A254}"/>
                  </a:ext>
                </a:extLst>
              </p:cNvPr>
              <p:cNvSpPr>
                <a:spLocks/>
              </p:cNvSpPr>
              <p:nvPr/>
            </p:nvSpPr>
            <p:spPr bwMode="auto">
              <a:xfrm>
                <a:off x="-1349" y="14652"/>
                <a:ext cx="149" cy="184"/>
              </a:xfrm>
              <a:custGeom>
                <a:avLst/>
                <a:gdLst>
                  <a:gd name="T0" fmla="*/ 145 w 149"/>
                  <a:gd name="T1" fmla="*/ 81 h 184"/>
                  <a:gd name="T2" fmla="*/ 93 w 149"/>
                  <a:gd name="T3" fmla="*/ 97 h 184"/>
                  <a:gd name="T4" fmla="*/ 89 w 149"/>
                  <a:gd name="T5" fmla="*/ 89 h 184"/>
                  <a:gd name="T6" fmla="*/ 77 w 149"/>
                  <a:gd name="T7" fmla="*/ 77 h 184"/>
                  <a:gd name="T8" fmla="*/ 66 w 149"/>
                  <a:gd name="T9" fmla="*/ 75 h 184"/>
                  <a:gd name="T10" fmla="*/ 46 w 149"/>
                  <a:gd name="T11" fmla="*/ 79 h 184"/>
                  <a:gd name="T12" fmla="*/ 62 w 149"/>
                  <a:gd name="T13" fmla="*/ 49 h 184"/>
                  <a:gd name="T14" fmla="*/ 129 w 149"/>
                  <a:gd name="T15" fmla="*/ 43 h 184"/>
                  <a:gd name="T16" fmla="*/ 127 w 149"/>
                  <a:gd name="T17" fmla="*/ 27 h 184"/>
                  <a:gd name="T18" fmla="*/ 97 w 149"/>
                  <a:gd name="T19" fmla="*/ 31 h 184"/>
                  <a:gd name="T20" fmla="*/ 68 w 149"/>
                  <a:gd name="T21" fmla="*/ 33 h 184"/>
                  <a:gd name="T22" fmla="*/ 79 w 149"/>
                  <a:gd name="T23" fmla="*/ 6 h 184"/>
                  <a:gd name="T24" fmla="*/ 64 w 149"/>
                  <a:gd name="T25" fmla="*/ 0 h 184"/>
                  <a:gd name="T26" fmla="*/ 52 w 149"/>
                  <a:gd name="T27" fmla="*/ 35 h 184"/>
                  <a:gd name="T28" fmla="*/ 0 w 149"/>
                  <a:gd name="T29" fmla="*/ 35 h 184"/>
                  <a:gd name="T30" fmla="*/ 0 w 149"/>
                  <a:gd name="T31" fmla="*/ 51 h 184"/>
                  <a:gd name="T32" fmla="*/ 14 w 149"/>
                  <a:gd name="T33" fmla="*/ 51 h 184"/>
                  <a:gd name="T34" fmla="*/ 44 w 149"/>
                  <a:gd name="T35" fmla="*/ 49 h 184"/>
                  <a:gd name="T36" fmla="*/ 24 w 149"/>
                  <a:gd name="T37" fmla="*/ 83 h 184"/>
                  <a:gd name="T38" fmla="*/ 0 w 149"/>
                  <a:gd name="T39" fmla="*/ 107 h 184"/>
                  <a:gd name="T40" fmla="*/ 12 w 149"/>
                  <a:gd name="T41" fmla="*/ 122 h 184"/>
                  <a:gd name="T42" fmla="*/ 26 w 149"/>
                  <a:gd name="T43" fmla="*/ 107 h 184"/>
                  <a:gd name="T44" fmla="*/ 40 w 149"/>
                  <a:gd name="T45" fmla="*/ 97 h 184"/>
                  <a:gd name="T46" fmla="*/ 64 w 149"/>
                  <a:gd name="T47" fmla="*/ 89 h 184"/>
                  <a:gd name="T48" fmla="*/ 68 w 149"/>
                  <a:gd name="T49" fmla="*/ 91 h 184"/>
                  <a:gd name="T50" fmla="*/ 75 w 149"/>
                  <a:gd name="T51" fmla="*/ 95 h 184"/>
                  <a:gd name="T52" fmla="*/ 77 w 149"/>
                  <a:gd name="T53" fmla="*/ 99 h 184"/>
                  <a:gd name="T54" fmla="*/ 77 w 149"/>
                  <a:gd name="T55" fmla="*/ 103 h 184"/>
                  <a:gd name="T56" fmla="*/ 36 w 149"/>
                  <a:gd name="T57" fmla="*/ 126 h 184"/>
                  <a:gd name="T58" fmla="*/ 30 w 149"/>
                  <a:gd name="T59" fmla="*/ 132 h 184"/>
                  <a:gd name="T60" fmla="*/ 20 w 149"/>
                  <a:gd name="T61" fmla="*/ 154 h 184"/>
                  <a:gd name="T62" fmla="*/ 20 w 149"/>
                  <a:gd name="T63" fmla="*/ 160 h 184"/>
                  <a:gd name="T64" fmla="*/ 26 w 149"/>
                  <a:gd name="T65" fmla="*/ 170 h 184"/>
                  <a:gd name="T66" fmla="*/ 32 w 149"/>
                  <a:gd name="T67" fmla="*/ 174 h 184"/>
                  <a:gd name="T68" fmla="*/ 46 w 149"/>
                  <a:gd name="T69" fmla="*/ 182 h 184"/>
                  <a:gd name="T70" fmla="*/ 75 w 149"/>
                  <a:gd name="T71" fmla="*/ 184 h 184"/>
                  <a:gd name="T72" fmla="*/ 103 w 149"/>
                  <a:gd name="T73" fmla="*/ 182 h 184"/>
                  <a:gd name="T74" fmla="*/ 133 w 149"/>
                  <a:gd name="T75" fmla="*/ 178 h 184"/>
                  <a:gd name="T76" fmla="*/ 133 w 149"/>
                  <a:gd name="T77" fmla="*/ 164 h 184"/>
                  <a:gd name="T78" fmla="*/ 103 w 149"/>
                  <a:gd name="T79" fmla="*/ 168 h 184"/>
                  <a:gd name="T80" fmla="*/ 75 w 149"/>
                  <a:gd name="T81" fmla="*/ 168 h 184"/>
                  <a:gd name="T82" fmla="*/ 46 w 149"/>
                  <a:gd name="T83" fmla="*/ 166 h 184"/>
                  <a:gd name="T84" fmla="*/ 42 w 149"/>
                  <a:gd name="T85" fmla="*/ 164 h 184"/>
                  <a:gd name="T86" fmla="*/ 36 w 149"/>
                  <a:gd name="T87" fmla="*/ 154 h 184"/>
                  <a:gd name="T88" fmla="*/ 38 w 149"/>
                  <a:gd name="T89" fmla="*/ 148 h 184"/>
                  <a:gd name="T90" fmla="*/ 46 w 149"/>
                  <a:gd name="T91" fmla="*/ 138 h 184"/>
                  <a:gd name="T92" fmla="*/ 77 w 149"/>
                  <a:gd name="T93" fmla="*/ 120 h 184"/>
                  <a:gd name="T94" fmla="*/ 77 w 149"/>
                  <a:gd name="T95" fmla="*/ 150 h 184"/>
                  <a:gd name="T96" fmla="*/ 91 w 149"/>
                  <a:gd name="T97" fmla="*/ 150 h 184"/>
                  <a:gd name="T98" fmla="*/ 91 w 149"/>
                  <a:gd name="T99" fmla="*/ 114 h 184"/>
                  <a:gd name="T100" fmla="*/ 115 w 149"/>
                  <a:gd name="T101" fmla="*/ 105 h 184"/>
                  <a:gd name="T102" fmla="*/ 149 w 149"/>
                  <a:gd name="T103" fmla="*/ 95 h 184"/>
                  <a:gd name="T104" fmla="*/ 145 w 149"/>
                  <a:gd name="T105"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9" h="184">
                    <a:moveTo>
                      <a:pt x="145" y="81"/>
                    </a:moveTo>
                    <a:lnTo>
                      <a:pt x="145" y="81"/>
                    </a:lnTo>
                    <a:lnTo>
                      <a:pt x="115" y="89"/>
                    </a:lnTo>
                    <a:lnTo>
                      <a:pt x="93" y="97"/>
                    </a:lnTo>
                    <a:lnTo>
                      <a:pt x="93" y="97"/>
                    </a:lnTo>
                    <a:lnTo>
                      <a:pt x="89" y="89"/>
                    </a:lnTo>
                    <a:lnTo>
                      <a:pt x="85" y="81"/>
                    </a:lnTo>
                    <a:lnTo>
                      <a:pt x="77" y="77"/>
                    </a:lnTo>
                    <a:lnTo>
                      <a:pt x="66" y="75"/>
                    </a:lnTo>
                    <a:lnTo>
                      <a:pt x="66" y="75"/>
                    </a:lnTo>
                    <a:lnTo>
                      <a:pt x="56" y="77"/>
                    </a:lnTo>
                    <a:lnTo>
                      <a:pt x="46" y="79"/>
                    </a:lnTo>
                    <a:lnTo>
                      <a:pt x="46" y="79"/>
                    </a:lnTo>
                    <a:lnTo>
                      <a:pt x="62" y="49"/>
                    </a:lnTo>
                    <a:lnTo>
                      <a:pt x="62" y="49"/>
                    </a:lnTo>
                    <a:lnTo>
                      <a:pt x="129" y="43"/>
                    </a:lnTo>
                    <a:lnTo>
                      <a:pt x="129" y="43"/>
                    </a:lnTo>
                    <a:lnTo>
                      <a:pt x="127" y="27"/>
                    </a:lnTo>
                    <a:lnTo>
                      <a:pt x="127" y="27"/>
                    </a:lnTo>
                    <a:lnTo>
                      <a:pt x="97" y="31"/>
                    </a:lnTo>
                    <a:lnTo>
                      <a:pt x="68" y="33"/>
                    </a:lnTo>
                    <a:lnTo>
                      <a:pt x="68" y="33"/>
                    </a:lnTo>
                    <a:lnTo>
                      <a:pt x="72" y="21"/>
                    </a:lnTo>
                    <a:lnTo>
                      <a:pt x="79" y="6"/>
                    </a:lnTo>
                    <a:lnTo>
                      <a:pt x="79" y="6"/>
                    </a:lnTo>
                    <a:lnTo>
                      <a:pt x="64" y="0"/>
                    </a:lnTo>
                    <a:lnTo>
                      <a:pt x="64" y="0"/>
                    </a:lnTo>
                    <a:lnTo>
                      <a:pt x="52" y="35"/>
                    </a:lnTo>
                    <a:lnTo>
                      <a:pt x="52" y="35"/>
                    </a:lnTo>
                    <a:lnTo>
                      <a:pt x="0" y="35"/>
                    </a:lnTo>
                    <a:lnTo>
                      <a:pt x="0" y="35"/>
                    </a:lnTo>
                    <a:lnTo>
                      <a:pt x="0" y="51"/>
                    </a:lnTo>
                    <a:lnTo>
                      <a:pt x="0" y="51"/>
                    </a:lnTo>
                    <a:lnTo>
                      <a:pt x="14" y="51"/>
                    </a:lnTo>
                    <a:lnTo>
                      <a:pt x="44" y="49"/>
                    </a:lnTo>
                    <a:lnTo>
                      <a:pt x="44" y="49"/>
                    </a:lnTo>
                    <a:lnTo>
                      <a:pt x="34" y="67"/>
                    </a:lnTo>
                    <a:lnTo>
                      <a:pt x="24" y="83"/>
                    </a:lnTo>
                    <a:lnTo>
                      <a:pt x="12" y="97"/>
                    </a:lnTo>
                    <a:lnTo>
                      <a:pt x="0" y="107"/>
                    </a:lnTo>
                    <a:lnTo>
                      <a:pt x="0" y="107"/>
                    </a:lnTo>
                    <a:lnTo>
                      <a:pt x="12" y="122"/>
                    </a:lnTo>
                    <a:lnTo>
                      <a:pt x="12" y="122"/>
                    </a:lnTo>
                    <a:lnTo>
                      <a:pt x="26" y="107"/>
                    </a:lnTo>
                    <a:lnTo>
                      <a:pt x="40" y="97"/>
                    </a:lnTo>
                    <a:lnTo>
                      <a:pt x="40" y="97"/>
                    </a:lnTo>
                    <a:lnTo>
                      <a:pt x="52" y="91"/>
                    </a:lnTo>
                    <a:lnTo>
                      <a:pt x="64" y="89"/>
                    </a:lnTo>
                    <a:lnTo>
                      <a:pt x="64" y="89"/>
                    </a:lnTo>
                    <a:lnTo>
                      <a:pt x="68" y="91"/>
                    </a:lnTo>
                    <a:lnTo>
                      <a:pt x="72" y="93"/>
                    </a:lnTo>
                    <a:lnTo>
                      <a:pt x="75" y="95"/>
                    </a:lnTo>
                    <a:lnTo>
                      <a:pt x="77" y="99"/>
                    </a:lnTo>
                    <a:lnTo>
                      <a:pt x="77" y="99"/>
                    </a:lnTo>
                    <a:lnTo>
                      <a:pt x="77" y="103"/>
                    </a:lnTo>
                    <a:lnTo>
                      <a:pt x="77" y="103"/>
                    </a:lnTo>
                    <a:lnTo>
                      <a:pt x="46" y="120"/>
                    </a:lnTo>
                    <a:lnTo>
                      <a:pt x="36" y="126"/>
                    </a:lnTo>
                    <a:lnTo>
                      <a:pt x="30" y="132"/>
                    </a:lnTo>
                    <a:lnTo>
                      <a:pt x="30" y="132"/>
                    </a:lnTo>
                    <a:lnTo>
                      <a:pt x="22" y="144"/>
                    </a:lnTo>
                    <a:lnTo>
                      <a:pt x="20" y="154"/>
                    </a:lnTo>
                    <a:lnTo>
                      <a:pt x="20" y="154"/>
                    </a:lnTo>
                    <a:lnTo>
                      <a:pt x="20" y="160"/>
                    </a:lnTo>
                    <a:lnTo>
                      <a:pt x="22" y="166"/>
                    </a:lnTo>
                    <a:lnTo>
                      <a:pt x="26" y="170"/>
                    </a:lnTo>
                    <a:lnTo>
                      <a:pt x="32" y="174"/>
                    </a:lnTo>
                    <a:lnTo>
                      <a:pt x="32" y="174"/>
                    </a:lnTo>
                    <a:lnTo>
                      <a:pt x="38" y="178"/>
                    </a:lnTo>
                    <a:lnTo>
                      <a:pt x="46" y="182"/>
                    </a:lnTo>
                    <a:lnTo>
                      <a:pt x="58" y="184"/>
                    </a:lnTo>
                    <a:lnTo>
                      <a:pt x="75" y="184"/>
                    </a:lnTo>
                    <a:lnTo>
                      <a:pt x="75" y="184"/>
                    </a:lnTo>
                    <a:lnTo>
                      <a:pt x="103" y="182"/>
                    </a:lnTo>
                    <a:lnTo>
                      <a:pt x="133" y="178"/>
                    </a:lnTo>
                    <a:lnTo>
                      <a:pt x="133" y="178"/>
                    </a:lnTo>
                    <a:lnTo>
                      <a:pt x="133" y="164"/>
                    </a:lnTo>
                    <a:lnTo>
                      <a:pt x="133" y="164"/>
                    </a:lnTo>
                    <a:lnTo>
                      <a:pt x="117" y="166"/>
                    </a:lnTo>
                    <a:lnTo>
                      <a:pt x="103" y="168"/>
                    </a:lnTo>
                    <a:lnTo>
                      <a:pt x="75" y="168"/>
                    </a:lnTo>
                    <a:lnTo>
                      <a:pt x="75" y="168"/>
                    </a:lnTo>
                    <a:lnTo>
                      <a:pt x="54" y="168"/>
                    </a:lnTo>
                    <a:lnTo>
                      <a:pt x="46" y="166"/>
                    </a:lnTo>
                    <a:lnTo>
                      <a:pt x="42" y="164"/>
                    </a:lnTo>
                    <a:lnTo>
                      <a:pt x="42" y="164"/>
                    </a:lnTo>
                    <a:lnTo>
                      <a:pt x="36" y="160"/>
                    </a:lnTo>
                    <a:lnTo>
                      <a:pt x="36" y="154"/>
                    </a:lnTo>
                    <a:lnTo>
                      <a:pt x="36" y="154"/>
                    </a:lnTo>
                    <a:lnTo>
                      <a:pt x="38" y="148"/>
                    </a:lnTo>
                    <a:lnTo>
                      <a:pt x="46" y="138"/>
                    </a:lnTo>
                    <a:lnTo>
                      <a:pt x="46" y="138"/>
                    </a:lnTo>
                    <a:lnTo>
                      <a:pt x="58" y="130"/>
                    </a:lnTo>
                    <a:lnTo>
                      <a:pt x="77" y="120"/>
                    </a:lnTo>
                    <a:lnTo>
                      <a:pt x="77" y="120"/>
                    </a:lnTo>
                    <a:lnTo>
                      <a:pt x="77" y="150"/>
                    </a:lnTo>
                    <a:lnTo>
                      <a:pt x="77" y="150"/>
                    </a:lnTo>
                    <a:lnTo>
                      <a:pt x="91" y="150"/>
                    </a:lnTo>
                    <a:lnTo>
                      <a:pt x="91" y="150"/>
                    </a:lnTo>
                    <a:lnTo>
                      <a:pt x="91" y="114"/>
                    </a:lnTo>
                    <a:lnTo>
                      <a:pt x="91" y="114"/>
                    </a:lnTo>
                    <a:lnTo>
                      <a:pt x="115" y="105"/>
                    </a:lnTo>
                    <a:lnTo>
                      <a:pt x="149" y="95"/>
                    </a:lnTo>
                    <a:lnTo>
                      <a:pt x="149" y="95"/>
                    </a:lnTo>
                    <a:lnTo>
                      <a:pt x="145" y="81"/>
                    </a:lnTo>
                    <a:lnTo>
                      <a:pt x="145"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07" name="Freeform 599">
                <a:extLst>
                  <a:ext uri="{FF2B5EF4-FFF2-40B4-BE49-F238E27FC236}">
                    <a16:creationId xmlns="" xmlns:a16="http://schemas.microsoft.com/office/drawing/2014/main" id="{5F9D6EA2-E621-409A-820C-34D76ED7B9BC}"/>
                  </a:ext>
                </a:extLst>
              </p:cNvPr>
              <p:cNvSpPr>
                <a:spLocks noEditPoints="1"/>
              </p:cNvSpPr>
              <p:nvPr/>
            </p:nvSpPr>
            <p:spPr bwMode="auto">
              <a:xfrm>
                <a:off x="-1113" y="14664"/>
                <a:ext cx="109" cy="154"/>
              </a:xfrm>
              <a:custGeom>
                <a:avLst/>
                <a:gdLst>
                  <a:gd name="T0" fmla="*/ 109 w 109"/>
                  <a:gd name="T1" fmla="*/ 100 h 154"/>
                  <a:gd name="T2" fmla="*/ 109 w 109"/>
                  <a:gd name="T3" fmla="*/ 100 h 154"/>
                  <a:gd name="T4" fmla="*/ 89 w 109"/>
                  <a:gd name="T5" fmla="*/ 100 h 154"/>
                  <a:gd name="T6" fmla="*/ 89 w 109"/>
                  <a:gd name="T7" fmla="*/ 100 h 154"/>
                  <a:gd name="T8" fmla="*/ 89 w 109"/>
                  <a:gd name="T9" fmla="*/ 0 h 154"/>
                  <a:gd name="T10" fmla="*/ 89 w 109"/>
                  <a:gd name="T11" fmla="*/ 0 h 154"/>
                  <a:gd name="T12" fmla="*/ 67 w 109"/>
                  <a:gd name="T13" fmla="*/ 0 h 154"/>
                  <a:gd name="T14" fmla="*/ 67 w 109"/>
                  <a:gd name="T15" fmla="*/ 0 h 154"/>
                  <a:gd name="T16" fmla="*/ 0 w 109"/>
                  <a:gd name="T17" fmla="*/ 102 h 154"/>
                  <a:gd name="T18" fmla="*/ 0 w 109"/>
                  <a:gd name="T19" fmla="*/ 102 h 154"/>
                  <a:gd name="T20" fmla="*/ 0 w 109"/>
                  <a:gd name="T21" fmla="*/ 114 h 154"/>
                  <a:gd name="T22" fmla="*/ 0 w 109"/>
                  <a:gd name="T23" fmla="*/ 114 h 154"/>
                  <a:gd name="T24" fmla="*/ 71 w 109"/>
                  <a:gd name="T25" fmla="*/ 114 h 154"/>
                  <a:gd name="T26" fmla="*/ 71 w 109"/>
                  <a:gd name="T27" fmla="*/ 114 h 154"/>
                  <a:gd name="T28" fmla="*/ 71 w 109"/>
                  <a:gd name="T29" fmla="*/ 154 h 154"/>
                  <a:gd name="T30" fmla="*/ 71 w 109"/>
                  <a:gd name="T31" fmla="*/ 154 h 154"/>
                  <a:gd name="T32" fmla="*/ 89 w 109"/>
                  <a:gd name="T33" fmla="*/ 154 h 154"/>
                  <a:gd name="T34" fmla="*/ 89 w 109"/>
                  <a:gd name="T35" fmla="*/ 154 h 154"/>
                  <a:gd name="T36" fmla="*/ 89 w 109"/>
                  <a:gd name="T37" fmla="*/ 114 h 154"/>
                  <a:gd name="T38" fmla="*/ 89 w 109"/>
                  <a:gd name="T39" fmla="*/ 114 h 154"/>
                  <a:gd name="T40" fmla="*/ 109 w 109"/>
                  <a:gd name="T41" fmla="*/ 114 h 154"/>
                  <a:gd name="T42" fmla="*/ 109 w 109"/>
                  <a:gd name="T43" fmla="*/ 114 h 154"/>
                  <a:gd name="T44" fmla="*/ 109 w 109"/>
                  <a:gd name="T45" fmla="*/ 100 h 154"/>
                  <a:gd name="T46" fmla="*/ 109 w 109"/>
                  <a:gd name="T47" fmla="*/ 100 h 154"/>
                  <a:gd name="T48" fmla="*/ 20 w 109"/>
                  <a:gd name="T49" fmla="*/ 100 h 154"/>
                  <a:gd name="T50" fmla="*/ 20 w 109"/>
                  <a:gd name="T51" fmla="*/ 100 h 154"/>
                  <a:gd name="T52" fmla="*/ 65 w 109"/>
                  <a:gd name="T53" fmla="*/ 31 h 154"/>
                  <a:gd name="T54" fmla="*/ 65 w 109"/>
                  <a:gd name="T55" fmla="*/ 31 h 154"/>
                  <a:gd name="T56" fmla="*/ 69 w 109"/>
                  <a:gd name="T57" fmla="*/ 23 h 154"/>
                  <a:gd name="T58" fmla="*/ 71 w 109"/>
                  <a:gd name="T59" fmla="*/ 19 h 154"/>
                  <a:gd name="T60" fmla="*/ 71 w 109"/>
                  <a:gd name="T61" fmla="*/ 19 h 154"/>
                  <a:gd name="T62" fmla="*/ 71 w 109"/>
                  <a:gd name="T63" fmla="*/ 19 h 154"/>
                  <a:gd name="T64" fmla="*/ 71 w 109"/>
                  <a:gd name="T65" fmla="*/ 35 h 154"/>
                  <a:gd name="T66" fmla="*/ 71 w 109"/>
                  <a:gd name="T67" fmla="*/ 35 h 154"/>
                  <a:gd name="T68" fmla="*/ 71 w 109"/>
                  <a:gd name="T69" fmla="*/ 100 h 154"/>
                  <a:gd name="T70" fmla="*/ 71 w 109"/>
                  <a:gd name="T71" fmla="*/ 100 h 154"/>
                  <a:gd name="T72" fmla="*/ 20 w 109"/>
                  <a:gd name="T73" fmla="*/ 100 h 154"/>
                  <a:gd name="T74" fmla="*/ 20 w 109"/>
                  <a:gd name="T75" fmla="*/ 10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 h="154">
                    <a:moveTo>
                      <a:pt x="109" y="100"/>
                    </a:moveTo>
                    <a:lnTo>
                      <a:pt x="109" y="100"/>
                    </a:lnTo>
                    <a:lnTo>
                      <a:pt x="89" y="100"/>
                    </a:lnTo>
                    <a:lnTo>
                      <a:pt x="89" y="100"/>
                    </a:lnTo>
                    <a:lnTo>
                      <a:pt x="89" y="0"/>
                    </a:lnTo>
                    <a:lnTo>
                      <a:pt x="89" y="0"/>
                    </a:lnTo>
                    <a:lnTo>
                      <a:pt x="67" y="0"/>
                    </a:lnTo>
                    <a:lnTo>
                      <a:pt x="67" y="0"/>
                    </a:lnTo>
                    <a:lnTo>
                      <a:pt x="0" y="102"/>
                    </a:lnTo>
                    <a:lnTo>
                      <a:pt x="0" y="102"/>
                    </a:lnTo>
                    <a:lnTo>
                      <a:pt x="0" y="114"/>
                    </a:lnTo>
                    <a:lnTo>
                      <a:pt x="0" y="114"/>
                    </a:lnTo>
                    <a:lnTo>
                      <a:pt x="71" y="114"/>
                    </a:lnTo>
                    <a:lnTo>
                      <a:pt x="71" y="114"/>
                    </a:lnTo>
                    <a:lnTo>
                      <a:pt x="71" y="154"/>
                    </a:lnTo>
                    <a:lnTo>
                      <a:pt x="71" y="154"/>
                    </a:lnTo>
                    <a:lnTo>
                      <a:pt x="89" y="154"/>
                    </a:lnTo>
                    <a:lnTo>
                      <a:pt x="89" y="154"/>
                    </a:lnTo>
                    <a:lnTo>
                      <a:pt x="89" y="114"/>
                    </a:lnTo>
                    <a:lnTo>
                      <a:pt x="89" y="114"/>
                    </a:lnTo>
                    <a:lnTo>
                      <a:pt x="109" y="114"/>
                    </a:lnTo>
                    <a:lnTo>
                      <a:pt x="109" y="114"/>
                    </a:lnTo>
                    <a:lnTo>
                      <a:pt x="109" y="100"/>
                    </a:lnTo>
                    <a:lnTo>
                      <a:pt x="109" y="100"/>
                    </a:lnTo>
                    <a:close/>
                    <a:moveTo>
                      <a:pt x="20" y="100"/>
                    </a:moveTo>
                    <a:lnTo>
                      <a:pt x="20" y="100"/>
                    </a:lnTo>
                    <a:lnTo>
                      <a:pt x="65" y="31"/>
                    </a:lnTo>
                    <a:lnTo>
                      <a:pt x="65" y="31"/>
                    </a:lnTo>
                    <a:lnTo>
                      <a:pt x="69" y="23"/>
                    </a:lnTo>
                    <a:lnTo>
                      <a:pt x="71" y="19"/>
                    </a:lnTo>
                    <a:lnTo>
                      <a:pt x="71" y="19"/>
                    </a:lnTo>
                    <a:lnTo>
                      <a:pt x="71" y="19"/>
                    </a:lnTo>
                    <a:lnTo>
                      <a:pt x="71" y="35"/>
                    </a:lnTo>
                    <a:lnTo>
                      <a:pt x="71" y="35"/>
                    </a:lnTo>
                    <a:lnTo>
                      <a:pt x="71" y="100"/>
                    </a:lnTo>
                    <a:lnTo>
                      <a:pt x="71" y="100"/>
                    </a:lnTo>
                    <a:lnTo>
                      <a:pt x="20" y="100"/>
                    </a:lnTo>
                    <a:lnTo>
                      <a:pt x="20" y="10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08" name="Freeform 600">
                <a:extLst>
                  <a:ext uri="{FF2B5EF4-FFF2-40B4-BE49-F238E27FC236}">
                    <a16:creationId xmlns="" xmlns:a16="http://schemas.microsoft.com/office/drawing/2014/main" id="{DD5E9CC0-F5FE-49DA-8DD5-8AF463D9471D}"/>
                  </a:ext>
                </a:extLst>
              </p:cNvPr>
              <p:cNvSpPr>
                <a:spLocks/>
              </p:cNvSpPr>
              <p:nvPr/>
            </p:nvSpPr>
            <p:spPr bwMode="auto">
              <a:xfrm>
                <a:off x="-923" y="14662"/>
                <a:ext cx="158" cy="162"/>
              </a:xfrm>
              <a:custGeom>
                <a:avLst/>
                <a:gdLst>
                  <a:gd name="T0" fmla="*/ 156 w 158"/>
                  <a:gd name="T1" fmla="*/ 43 h 162"/>
                  <a:gd name="T2" fmla="*/ 156 w 158"/>
                  <a:gd name="T3" fmla="*/ 43 h 162"/>
                  <a:gd name="T4" fmla="*/ 71 w 158"/>
                  <a:gd name="T5" fmla="*/ 55 h 162"/>
                  <a:gd name="T6" fmla="*/ 71 w 158"/>
                  <a:gd name="T7" fmla="*/ 55 h 162"/>
                  <a:gd name="T8" fmla="*/ 71 w 158"/>
                  <a:gd name="T9" fmla="*/ 0 h 162"/>
                  <a:gd name="T10" fmla="*/ 71 w 158"/>
                  <a:gd name="T11" fmla="*/ 0 h 162"/>
                  <a:gd name="T12" fmla="*/ 55 w 158"/>
                  <a:gd name="T13" fmla="*/ 0 h 162"/>
                  <a:gd name="T14" fmla="*/ 55 w 158"/>
                  <a:gd name="T15" fmla="*/ 0 h 162"/>
                  <a:gd name="T16" fmla="*/ 55 w 158"/>
                  <a:gd name="T17" fmla="*/ 57 h 162"/>
                  <a:gd name="T18" fmla="*/ 55 w 158"/>
                  <a:gd name="T19" fmla="*/ 57 h 162"/>
                  <a:gd name="T20" fmla="*/ 0 w 158"/>
                  <a:gd name="T21" fmla="*/ 65 h 162"/>
                  <a:gd name="T22" fmla="*/ 0 w 158"/>
                  <a:gd name="T23" fmla="*/ 65 h 162"/>
                  <a:gd name="T24" fmla="*/ 2 w 158"/>
                  <a:gd name="T25" fmla="*/ 79 h 162"/>
                  <a:gd name="T26" fmla="*/ 2 w 158"/>
                  <a:gd name="T27" fmla="*/ 79 h 162"/>
                  <a:gd name="T28" fmla="*/ 55 w 158"/>
                  <a:gd name="T29" fmla="*/ 73 h 162"/>
                  <a:gd name="T30" fmla="*/ 55 w 158"/>
                  <a:gd name="T31" fmla="*/ 73 h 162"/>
                  <a:gd name="T32" fmla="*/ 55 w 158"/>
                  <a:gd name="T33" fmla="*/ 142 h 162"/>
                  <a:gd name="T34" fmla="*/ 55 w 158"/>
                  <a:gd name="T35" fmla="*/ 142 h 162"/>
                  <a:gd name="T36" fmla="*/ 55 w 158"/>
                  <a:gd name="T37" fmla="*/ 148 h 162"/>
                  <a:gd name="T38" fmla="*/ 59 w 158"/>
                  <a:gd name="T39" fmla="*/ 154 h 162"/>
                  <a:gd name="T40" fmla="*/ 59 w 158"/>
                  <a:gd name="T41" fmla="*/ 154 h 162"/>
                  <a:gd name="T42" fmla="*/ 65 w 158"/>
                  <a:gd name="T43" fmla="*/ 158 h 162"/>
                  <a:gd name="T44" fmla="*/ 71 w 158"/>
                  <a:gd name="T45" fmla="*/ 160 h 162"/>
                  <a:gd name="T46" fmla="*/ 71 w 158"/>
                  <a:gd name="T47" fmla="*/ 160 h 162"/>
                  <a:gd name="T48" fmla="*/ 81 w 158"/>
                  <a:gd name="T49" fmla="*/ 162 h 162"/>
                  <a:gd name="T50" fmla="*/ 97 w 158"/>
                  <a:gd name="T51" fmla="*/ 162 h 162"/>
                  <a:gd name="T52" fmla="*/ 97 w 158"/>
                  <a:gd name="T53" fmla="*/ 162 h 162"/>
                  <a:gd name="T54" fmla="*/ 124 w 158"/>
                  <a:gd name="T55" fmla="*/ 162 h 162"/>
                  <a:gd name="T56" fmla="*/ 156 w 158"/>
                  <a:gd name="T57" fmla="*/ 160 h 162"/>
                  <a:gd name="T58" fmla="*/ 156 w 158"/>
                  <a:gd name="T59" fmla="*/ 160 h 162"/>
                  <a:gd name="T60" fmla="*/ 156 w 158"/>
                  <a:gd name="T61" fmla="*/ 144 h 162"/>
                  <a:gd name="T62" fmla="*/ 156 w 158"/>
                  <a:gd name="T63" fmla="*/ 144 h 162"/>
                  <a:gd name="T64" fmla="*/ 126 w 158"/>
                  <a:gd name="T65" fmla="*/ 146 h 162"/>
                  <a:gd name="T66" fmla="*/ 99 w 158"/>
                  <a:gd name="T67" fmla="*/ 146 h 162"/>
                  <a:gd name="T68" fmla="*/ 99 w 158"/>
                  <a:gd name="T69" fmla="*/ 146 h 162"/>
                  <a:gd name="T70" fmla="*/ 79 w 158"/>
                  <a:gd name="T71" fmla="*/ 146 h 162"/>
                  <a:gd name="T72" fmla="*/ 79 w 158"/>
                  <a:gd name="T73" fmla="*/ 146 h 162"/>
                  <a:gd name="T74" fmla="*/ 75 w 158"/>
                  <a:gd name="T75" fmla="*/ 146 h 162"/>
                  <a:gd name="T76" fmla="*/ 73 w 158"/>
                  <a:gd name="T77" fmla="*/ 142 h 162"/>
                  <a:gd name="T78" fmla="*/ 73 w 158"/>
                  <a:gd name="T79" fmla="*/ 142 h 162"/>
                  <a:gd name="T80" fmla="*/ 71 w 158"/>
                  <a:gd name="T81" fmla="*/ 140 h 162"/>
                  <a:gd name="T82" fmla="*/ 71 w 158"/>
                  <a:gd name="T83" fmla="*/ 138 h 162"/>
                  <a:gd name="T84" fmla="*/ 71 w 158"/>
                  <a:gd name="T85" fmla="*/ 138 h 162"/>
                  <a:gd name="T86" fmla="*/ 71 w 158"/>
                  <a:gd name="T87" fmla="*/ 71 h 162"/>
                  <a:gd name="T88" fmla="*/ 71 w 158"/>
                  <a:gd name="T89" fmla="*/ 71 h 162"/>
                  <a:gd name="T90" fmla="*/ 138 w 158"/>
                  <a:gd name="T91" fmla="*/ 61 h 162"/>
                  <a:gd name="T92" fmla="*/ 138 w 158"/>
                  <a:gd name="T93" fmla="*/ 61 h 162"/>
                  <a:gd name="T94" fmla="*/ 119 w 158"/>
                  <a:gd name="T95" fmla="*/ 85 h 162"/>
                  <a:gd name="T96" fmla="*/ 111 w 158"/>
                  <a:gd name="T97" fmla="*/ 95 h 162"/>
                  <a:gd name="T98" fmla="*/ 103 w 158"/>
                  <a:gd name="T99" fmla="*/ 104 h 162"/>
                  <a:gd name="T100" fmla="*/ 103 w 158"/>
                  <a:gd name="T101" fmla="*/ 104 h 162"/>
                  <a:gd name="T102" fmla="*/ 117 w 158"/>
                  <a:gd name="T103" fmla="*/ 114 h 162"/>
                  <a:gd name="T104" fmla="*/ 117 w 158"/>
                  <a:gd name="T105" fmla="*/ 114 h 162"/>
                  <a:gd name="T106" fmla="*/ 128 w 158"/>
                  <a:gd name="T107" fmla="*/ 102 h 162"/>
                  <a:gd name="T108" fmla="*/ 140 w 158"/>
                  <a:gd name="T109" fmla="*/ 87 h 162"/>
                  <a:gd name="T110" fmla="*/ 150 w 158"/>
                  <a:gd name="T111" fmla="*/ 71 h 162"/>
                  <a:gd name="T112" fmla="*/ 158 w 158"/>
                  <a:gd name="T113" fmla="*/ 55 h 162"/>
                  <a:gd name="T114" fmla="*/ 158 w 158"/>
                  <a:gd name="T115" fmla="*/ 55 h 162"/>
                  <a:gd name="T116" fmla="*/ 156 w 158"/>
                  <a:gd name="T117" fmla="*/ 43 h 162"/>
                  <a:gd name="T118" fmla="*/ 156 w 158"/>
                  <a:gd name="T119" fmla="*/ 4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8" h="162">
                    <a:moveTo>
                      <a:pt x="156" y="43"/>
                    </a:moveTo>
                    <a:lnTo>
                      <a:pt x="156" y="43"/>
                    </a:lnTo>
                    <a:lnTo>
                      <a:pt x="71" y="55"/>
                    </a:lnTo>
                    <a:lnTo>
                      <a:pt x="71" y="55"/>
                    </a:lnTo>
                    <a:lnTo>
                      <a:pt x="71" y="0"/>
                    </a:lnTo>
                    <a:lnTo>
                      <a:pt x="71" y="0"/>
                    </a:lnTo>
                    <a:lnTo>
                      <a:pt x="55" y="0"/>
                    </a:lnTo>
                    <a:lnTo>
                      <a:pt x="55" y="0"/>
                    </a:lnTo>
                    <a:lnTo>
                      <a:pt x="55" y="57"/>
                    </a:lnTo>
                    <a:lnTo>
                      <a:pt x="55" y="57"/>
                    </a:lnTo>
                    <a:lnTo>
                      <a:pt x="0" y="65"/>
                    </a:lnTo>
                    <a:lnTo>
                      <a:pt x="0" y="65"/>
                    </a:lnTo>
                    <a:lnTo>
                      <a:pt x="2" y="79"/>
                    </a:lnTo>
                    <a:lnTo>
                      <a:pt x="2" y="79"/>
                    </a:lnTo>
                    <a:lnTo>
                      <a:pt x="55" y="73"/>
                    </a:lnTo>
                    <a:lnTo>
                      <a:pt x="55" y="73"/>
                    </a:lnTo>
                    <a:lnTo>
                      <a:pt x="55" y="142"/>
                    </a:lnTo>
                    <a:lnTo>
                      <a:pt x="55" y="142"/>
                    </a:lnTo>
                    <a:lnTo>
                      <a:pt x="55" y="148"/>
                    </a:lnTo>
                    <a:lnTo>
                      <a:pt x="59" y="154"/>
                    </a:lnTo>
                    <a:lnTo>
                      <a:pt x="59" y="154"/>
                    </a:lnTo>
                    <a:lnTo>
                      <a:pt x="65" y="158"/>
                    </a:lnTo>
                    <a:lnTo>
                      <a:pt x="71" y="160"/>
                    </a:lnTo>
                    <a:lnTo>
                      <a:pt x="71" y="160"/>
                    </a:lnTo>
                    <a:lnTo>
                      <a:pt x="81" y="162"/>
                    </a:lnTo>
                    <a:lnTo>
                      <a:pt x="97" y="162"/>
                    </a:lnTo>
                    <a:lnTo>
                      <a:pt x="97" y="162"/>
                    </a:lnTo>
                    <a:lnTo>
                      <a:pt x="124" y="162"/>
                    </a:lnTo>
                    <a:lnTo>
                      <a:pt x="156" y="160"/>
                    </a:lnTo>
                    <a:lnTo>
                      <a:pt x="156" y="160"/>
                    </a:lnTo>
                    <a:lnTo>
                      <a:pt x="156" y="144"/>
                    </a:lnTo>
                    <a:lnTo>
                      <a:pt x="156" y="144"/>
                    </a:lnTo>
                    <a:lnTo>
                      <a:pt x="126" y="146"/>
                    </a:lnTo>
                    <a:lnTo>
                      <a:pt x="99" y="146"/>
                    </a:lnTo>
                    <a:lnTo>
                      <a:pt x="99" y="146"/>
                    </a:lnTo>
                    <a:lnTo>
                      <a:pt x="79" y="146"/>
                    </a:lnTo>
                    <a:lnTo>
                      <a:pt x="79" y="146"/>
                    </a:lnTo>
                    <a:lnTo>
                      <a:pt x="75" y="146"/>
                    </a:lnTo>
                    <a:lnTo>
                      <a:pt x="73" y="142"/>
                    </a:lnTo>
                    <a:lnTo>
                      <a:pt x="73" y="142"/>
                    </a:lnTo>
                    <a:lnTo>
                      <a:pt x="71" y="140"/>
                    </a:lnTo>
                    <a:lnTo>
                      <a:pt x="71" y="138"/>
                    </a:lnTo>
                    <a:lnTo>
                      <a:pt x="71" y="138"/>
                    </a:lnTo>
                    <a:lnTo>
                      <a:pt x="71" y="71"/>
                    </a:lnTo>
                    <a:lnTo>
                      <a:pt x="71" y="71"/>
                    </a:lnTo>
                    <a:lnTo>
                      <a:pt x="138" y="61"/>
                    </a:lnTo>
                    <a:lnTo>
                      <a:pt x="138" y="61"/>
                    </a:lnTo>
                    <a:lnTo>
                      <a:pt x="119" y="85"/>
                    </a:lnTo>
                    <a:lnTo>
                      <a:pt x="111" y="95"/>
                    </a:lnTo>
                    <a:lnTo>
                      <a:pt x="103" y="104"/>
                    </a:lnTo>
                    <a:lnTo>
                      <a:pt x="103" y="104"/>
                    </a:lnTo>
                    <a:lnTo>
                      <a:pt x="117" y="114"/>
                    </a:lnTo>
                    <a:lnTo>
                      <a:pt x="117" y="114"/>
                    </a:lnTo>
                    <a:lnTo>
                      <a:pt x="128" y="102"/>
                    </a:lnTo>
                    <a:lnTo>
                      <a:pt x="140" y="87"/>
                    </a:lnTo>
                    <a:lnTo>
                      <a:pt x="150" y="71"/>
                    </a:lnTo>
                    <a:lnTo>
                      <a:pt x="158" y="55"/>
                    </a:lnTo>
                    <a:lnTo>
                      <a:pt x="158" y="55"/>
                    </a:lnTo>
                    <a:lnTo>
                      <a:pt x="156" y="43"/>
                    </a:lnTo>
                    <a:lnTo>
                      <a:pt x="156" y="4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09" name="Freeform 601">
                <a:extLst>
                  <a:ext uri="{FF2B5EF4-FFF2-40B4-BE49-F238E27FC236}">
                    <a16:creationId xmlns="" xmlns:a16="http://schemas.microsoft.com/office/drawing/2014/main" id="{644AD50E-B3BE-4214-A4B0-9D3F47C2E2D2}"/>
                  </a:ext>
                </a:extLst>
              </p:cNvPr>
              <p:cNvSpPr>
                <a:spLocks noEditPoints="1"/>
              </p:cNvSpPr>
              <p:nvPr/>
            </p:nvSpPr>
            <p:spPr bwMode="auto">
              <a:xfrm>
                <a:off x="-696" y="14709"/>
                <a:ext cx="119" cy="121"/>
              </a:xfrm>
              <a:custGeom>
                <a:avLst/>
                <a:gdLst>
                  <a:gd name="T0" fmla="*/ 70 w 119"/>
                  <a:gd name="T1" fmla="*/ 40 h 121"/>
                  <a:gd name="T2" fmla="*/ 70 w 119"/>
                  <a:gd name="T3" fmla="*/ 40 h 121"/>
                  <a:gd name="T4" fmla="*/ 60 w 119"/>
                  <a:gd name="T5" fmla="*/ 20 h 121"/>
                  <a:gd name="T6" fmla="*/ 50 w 119"/>
                  <a:gd name="T7" fmla="*/ 0 h 121"/>
                  <a:gd name="T8" fmla="*/ 50 w 119"/>
                  <a:gd name="T9" fmla="*/ 0 h 121"/>
                  <a:gd name="T10" fmla="*/ 36 w 119"/>
                  <a:gd name="T11" fmla="*/ 8 h 121"/>
                  <a:gd name="T12" fmla="*/ 36 w 119"/>
                  <a:gd name="T13" fmla="*/ 8 h 121"/>
                  <a:gd name="T14" fmla="*/ 46 w 119"/>
                  <a:gd name="T15" fmla="*/ 26 h 121"/>
                  <a:gd name="T16" fmla="*/ 56 w 119"/>
                  <a:gd name="T17" fmla="*/ 46 h 121"/>
                  <a:gd name="T18" fmla="*/ 56 w 119"/>
                  <a:gd name="T19" fmla="*/ 46 h 121"/>
                  <a:gd name="T20" fmla="*/ 70 w 119"/>
                  <a:gd name="T21" fmla="*/ 40 h 121"/>
                  <a:gd name="T22" fmla="*/ 70 w 119"/>
                  <a:gd name="T23" fmla="*/ 40 h 121"/>
                  <a:gd name="T24" fmla="*/ 103 w 119"/>
                  <a:gd name="T25" fmla="*/ 4 h 121"/>
                  <a:gd name="T26" fmla="*/ 103 w 119"/>
                  <a:gd name="T27" fmla="*/ 4 h 121"/>
                  <a:gd name="T28" fmla="*/ 101 w 119"/>
                  <a:gd name="T29" fmla="*/ 24 h 121"/>
                  <a:gd name="T30" fmla="*/ 97 w 119"/>
                  <a:gd name="T31" fmla="*/ 42 h 121"/>
                  <a:gd name="T32" fmla="*/ 89 w 119"/>
                  <a:gd name="T33" fmla="*/ 59 h 121"/>
                  <a:gd name="T34" fmla="*/ 80 w 119"/>
                  <a:gd name="T35" fmla="*/ 73 h 121"/>
                  <a:gd name="T36" fmla="*/ 70 w 119"/>
                  <a:gd name="T37" fmla="*/ 85 h 121"/>
                  <a:gd name="T38" fmla="*/ 56 w 119"/>
                  <a:gd name="T39" fmla="*/ 95 h 121"/>
                  <a:gd name="T40" fmla="*/ 40 w 119"/>
                  <a:gd name="T41" fmla="*/ 101 h 121"/>
                  <a:gd name="T42" fmla="*/ 24 w 119"/>
                  <a:gd name="T43" fmla="*/ 107 h 121"/>
                  <a:gd name="T44" fmla="*/ 24 w 119"/>
                  <a:gd name="T45" fmla="*/ 107 h 121"/>
                  <a:gd name="T46" fmla="*/ 32 w 119"/>
                  <a:gd name="T47" fmla="*/ 121 h 121"/>
                  <a:gd name="T48" fmla="*/ 32 w 119"/>
                  <a:gd name="T49" fmla="*/ 121 h 121"/>
                  <a:gd name="T50" fmla="*/ 48 w 119"/>
                  <a:gd name="T51" fmla="*/ 115 h 121"/>
                  <a:gd name="T52" fmla="*/ 64 w 119"/>
                  <a:gd name="T53" fmla="*/ 107 h 121"/>
                  <a:gd name="T54" fmla="*/ 78 w 119"/>
                  <a:gd name="T55" fmla="*/ 97 h 121"/>
                  <a:gd name="T56" fmla="*/ 93 w 119"/>
                  <a:gd name="T57" fmla="*/ 85 h 121"/>
                  <a:gd name="T58" fmla="*/ 93 w 119"/>
                  <a:gd name="T59" fmla="*/ 85 h 121"/>
                  <a:gd name="T60" fmla="*/ 101 w 119"/>
                  <a:gd name="T61" fmla="*/ 71 h 121"/>
                  <a:gd name="T62" fmla="*/ 109 w 119"/>
                  <a:gd name="T63" fmla="*/ 53 h 121"/>
                  <a:gd name="T64" fmla="*/ 115 w 119"/>
                  <a:gd name="T65" fmla="*/ 30 h 121"/>
                  <a:gd name="T66" fmla="*/ 119 w 119"/>
                  <a:gd name="T67" fmla="*/ 4 h 121"/>
                  <a:gd name="T68" fmla="*/ 119 w 119"/>
                  <a:gd name="T69" fmla="*/ 4 h 121"/>
                  <a:gd name="T70" fmla="*/ 103 w 119"/>
                  <a:gd name="T71" fmla="*/ 4 h 121"/>
                  <a:gd name="T72" fmla="*/ 103 w 119"/>
                  <a:gd name="T73" fmla="*/ 4 h 121"/>
                  <a:gd name="T74" fmla="*/ 36 w 119"/>
                  <a:gd name="T75" fmla="*/ 50 h 121"/>
                  <a:gd name="T76" fmla="*/ 36 w 119"/>
                  <a:gd name="T77" fmla="*/ 50 h 121"/>
                  <a:gd name="T78" fmla="*/ 26 w 119"/>
                  <a:gd name="T79" fmla="*/ 30 h 121"/>
                  <a:gd name="T80" fmla="*/ 14 w 119"/>
                  <a:gd name="T81" fmla="*/ 8 h 121"/>
                  <a:gd name="T82" fmla="*/ 14 w 119"/>
                  <a:gd name="T83" fmla="*/ 8 h 121"/>
                  <a:gd name="T84" fmla="*/ 0 w 119"/>
                  <a:gd name="T85" fmla="*/ 16 h 121"/>
                  <a:gd name="T86" fmla="*/ 0 w 119"/>
                  <a:gd name="T87" fmla="*/ 16 h 121"/>
                  <a:gd name="T88" fmla="*/ 12 w 119"/>
                  <a:gd name="T89" fmla="*/ 38 h 121"/>
                  <a:gd name="T90" fmla="*/ 20 w 119"/>
                  <a:gd name="T91" fmla="*/ 57 h 121"/>
                  <a:gd name="T92" fmla="*/ 20 w 119"/>
                  <a:gd name="T93" fmla="*/ 57 h 121"/>
                  <a:gd name="T94" fmla="*/ 36 w 119"/>
                  <a:gd name="T95" fmla="*/ 50 h 121"/>
                  <a:gd name="T96" fmla="*/ 36 w 119"/>
                  <a:gd name="T97" fmla="*/ 5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19" h="121">
                    <a:moveTo>
                      <a:pt x="70" y="40"/>
                    </a:moveTo>
                    <a:lnTo>
                      <a:pt x="70" y="40"/>
                    </a:lnTo>
                    <a:lnTo>
                      <a:pt x="60" y="20"/>
                    </a:lnTo>
                    <a:lnTo>
                      <a:pt x="50" y="0"/>
                    </a:lnTo>
                    <a:lnTo>
                      <a:pt x="50" y="0"/>
                    </a:lnTo>
                    <a:lnTo>
                      <a:pt x="36" y="8"/>
                    </a:lnTo>
                    <a:lnTo>
                      <a:pt x="36" y="8"/>
                    </a:lnTo>
                    <a:lnTo>
                      <a:pt x="46" y="26"/>
                    </a:lnTo>
                    <a:lnTo>
                      <a:pt x="56" y="46"/>
                    </a:lnTo>
                    <a:lnTo>
                      <a:pt x="56" y="46"/>
                    </a:lnTo>
                    <a:lnTo>
                      <a:pt x="70" y="40"/>
                    </a:lnTo>
                    <a:lnTo>
                      <a:pt x="70" y="40"/>
                    </a:lnTo>
                    <a:close/>
                    <a:moveTo>
                      <a:pt x="103" y="4"/>
                    </a:moveTo>
                    <a:lnTo>
                      <a:pt x="103" y="4"/>
                    </a:lnTo>
                    <a:lnTo>
                      <a:pt x="101" y="24"/>
                    </a:lnTo>
                    <a:lnTo>
                      <a:pt x="97" y="42"/>
                    </a:lnTo>
                    <a:lnTo>
                      <a:pt x="89" y="59"/>
                    </a:lnTo>
                    <a:lnTo>
                      <a:pt x="80" y="73"/>
                    </a:lnTo>
                    <a:lnTo>
                      <a:pt x="70" y="85"/>
                    </a:lnTo>
                    <a:lnTo>
                      <a:pt x="56" y="95"/>
                    </a:lnTo>
                    <a:lnTo>
                      <a:pt x="40" y="101"/>
                    </a:lnTo>
                    <a:lnTo>
                      <a:pt x="24" y="107"/>
                    </a:lnTo>
                    <a:lnTo>
                      <a:pt x="24" y="107"/>
                    </a:lnTo>
                    <a:lnTo>
                      <a:pt x="32" y="121"/>
                    </a:lnTo>
                    <a:lnTo>
                      <a:pt x="32" y="121"/>
                    </a:lnTo>
                    <a:lnTo>
                      <a:pt x="48" y="115"/>
                    </a:lnTo>
                    <a:lnTo>
                      <a:pt x="64" y="107"/>
                    </a:lnTo>
                    <a:lnTo>
                      <a:pt x="78" y="97"/>
                    </a:lnTo>
                    <a:lnTo>
                      <a:pt x="93" y="85"/>
                    </a:lnTo>
                    <a:lnTo>
                      <a:pt x="93" y="85"/>
                    </a:lnTo>
                    <a:lnTo>
                      <a:pt x="101" y="71"/>
                    </a:lnTo>
                    <a:lnTo>
                      <a:pt x="109" y="53"/>
                    </a:lnTo>
                    <a:lnTo>
                      <a:pt x="115" y="30"/>
                    </a:lnTo>
                    <a:lnTo>
                      <a:pt x="119" y="4"/>
                    </a:lnTo>
                    <a:lnTo>
                      <a:pt x="119" y="4"/>
                    </a:lnTo>
                    <a:lnTo>
                      <a:pt x="103" y="4"/>
                    </a:lnTo>
                    <a:lnTo>
                      <a:pt x="103" y="4"/>
                    </a:lnTo>
                    <a:close/>
                    <a:moveTo>
                      <a:pt x="36" y="50"/>
                    </a:moveTo>
                    <a:lnTo>
                      <a:pt x="36" y="50"/>
                    </a:lnTo>
                    <a:lnTo>
                      <a:pt x="26" y="30"/>
                    </a:lnTo>
                    <a:lnTo>
                      <a:pt x="14" y="8"/>
                    </a:lnTo>
                    <a:lnTo>
                      <a:pt x="14" y="8"/>
                    </a:lnTo>
                    <a:lnTo>
                      <a:pt x="0" y="16"/>
                    </a:lnTo>
                    <a:lnTo>
                      <a:pt x="0" y="16"/>
                    </a:lnTo>
                    <a:lnTo>
                      <a:pt x="12" y="38"/>
                    </a:lnTo>
                    <a:lnTo>
                      <a:pt x="20" y="57"/>
                    </a:lnTo>
                    <a:lnTo>
                      <a:pt x="20" y="57"/>
                    </a:lnTo>
                    <a:lnTo>
                      <a:pt x="36" y="50"/>
                    </a:lnTo>
                    <a:lnTo>
                      <a:pt x="36" y="5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10" name="Freeform 602">
                <a:extLst>
                  <a:ext uri="{FF2B5EF4-FFF2-40B4-BE49-F238E27FC236}">
                    <a16:creationId xmlns="" xmlns:a16="http://schemas.microsoft.com/office/drawing/2014/main" id="{B3AC0890-85C5-47F2-B889-BB94EA905AC5}"/>
                  </a:ext>
                </a:extLst>
              </p:cNvPr>
              <p:cNvSpPr>
                <a:spLocks/>
              </p:cNvSpPr>
              <p:nvPr/>
            </p:nvSpPr>
            <p:spPr bwMode="auto">
              <a:xfrm>
                <a:off x="-460" y="14658"/>
                <a:ext cx="97" cy="174"/>
              </a:xfrm>
              <a:custGeom>
                <a:avLst/>
                <a:gdLst>
                  <a:gd name="T0" fmla="*/ 16 w 97"/>
                  <a:gd name="T1" fmla="*/ 55 h 174"/>
                  <a:gd name="T2" fmla="*/ 16 w 97"/>
                  <a:gd name="T3" fmla="*/ 55 h 174"/>
                  <a:gd name="T4" fmla="*/ 16 w 97"/>
                  <a:gd name="T5" fmla="*/ 0 h 174"/>
                  <a:gd name="T6" fmla="*/ 16 w 97"/>
                  <a:gd name="T7" fmla="*/ 0 h 174"/>
                  <a:gd name="T8" fmla="*/ 0 w 97"/>
                  <a:gd name="T9" fmla="*/ 0 h 174"/>
                  <a:gd name="T10" fmla="*/ 0 w 97"/>
                  <a:gd name="T11" fmla="*/ 0 h 174"/>
                  <a:gd name="T12" fmla="*/ 0 w 97"/>
                  <a:gd name="T13" fmla="*/ 174 h 174"/>
                  <a:gd name="T14" fmla="*/ 0 w 97"/>
                  <a:gd name="T15" fmla="*/ 174 h 174"/>
                  <a:gd name="T16" fmla="*/ 16 w 97"/>
                  <a:gd name="T17" fmla="*/ 174 h 174"/>
                  <a:gd name="T18" fmla="*/ 16 w 97"/>
                  <a:gd name="T19" fmla="*/ 174 h 174"/>
                  <a:gd name="T20" fmla="*/ 16 w 97"/>
                  <a:gd name="T21" fmla="*/ 73 h 174"/>
                  <a:gd name="T22" fmla="*/ 16 w 97"/>
                  <a:gd name="T23" fmla="*/ 73 h 174"/>
                  <a:gd name="T24" fmla="*/ 49 w 97"/>
                  <a:gd name="T25" fmla="*/ 91 h 174"/>
                  <a:gd name="T26" fmla="*/ 87 w 97"/>
                  <a:gd name="T27" fmla="*/ 116 h 174"/>
                  <a:gd name="T28" fmla="*/ 87 w 97"/>
                  <a:gd name="T29" fmla="*/ 116 h 174"/>
                  <a:gd name="T30" fmla="*/ 97 w 97"/>
                  <a:gd name="T31" fmla="*/ 101 h 174"/>
                  <a:gd name="T32" fmla="*/ 97 w 97"/>
                  <a:gd name="T33" fmla="*/ 101 h 174"/>
                  <a:gd name="T34" fmla="*/ 51 w 97"/>
                  <a:gd name="T35" fmla="*/ 75 h 174"/>
                  <a:gd name="T36" fmla="*/ 16 w 97"/>
                  <a:gd name="T37" fmla="*/ 55 h 174"/>
                  <a:gd name="T38" fmla="*/ 16 w 97"/>
                  <a:gd name="T39" fmla="*/ 55 h 174"/>
                  <a:gd name="T40" fmla="*/ 16 w 97"/>
                  <a:gd name="T41" fmla="*/ 55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7" h="174">
                    <a:moveTo>
                      <a:pt x="16" y="55"/>
                    </a:moveTo>
                    <a:lnTo>
                      <a:pt x="16" y="55"/>
                    </a:lnTo>
                    <a:lnTo>
                      <a:pt x="16" y="0"/>
                    </a:lnTo>
                    <a:lnTo>
                      <a:pt x="16" y="0"/>
                    </a:lnTo>
                    <a:lnTo>
                      <a:pt x="0" y="0"/>
                    </a:lnTo>
                    <a:lnTo>
                      <a:pt x="0" y="0"/>
                    </a:lnTo>
                    <a:lnTo>
                      <a:pt x="0" y="174"/>
                    </a:lnTo>
                    <a:lnTo>
                      <a:pt x="0" y="174"/>
                    </a:lnTo>
                    <a:lnTo>
                      <a:pt x="16" y="174"/>
                    </a:lnTo>
                    <a:lnTo>
                      <a:pt x="16" y="174"/>
                    </a:lnTo>
                    <a:lnTo>
                      <a:pt x="16" y="73"/>
                    </a:lnTo>
                    <a:lnTo>
                      <a:pt x="16" y="73"/>
                    </a:lnTo>
                    <a:lnTo>
                      <a:pt x="49" y="91"/>
                    </a:lnTo>
                    <a:lnTo>
                      <a:pt x="87" y="116"/>
                    </a:lnTo>
                    <a:lnTo>
                      <a:pt x="87" y="116"/>
                    </a:lnTo>
                    <a:lnTo>
                      <a:pt x="97" y="101"/>
                    </a:lnTo>
                    <a:lnTo>
                      <a:pt x="97" y="101"/>
                    </a:lnTo>
                    <a:lnTo>
                      <a:pt x="51" y="75"/>
                    </a:lnTo>
                    <a:lnTo>
                      <a:pt x="16" y="55"/>
                    </a:lnTo>
                    <a:lnTo>
                      <a:pt x="16" y="55"/>
                    </a:lnTo>
                    <a:lnTo>
                      <a:pt x="16" y="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111" name="Freeform 603">
                <a:extLst>
                  <a:ext uri="{FF2B5EF4-FFF2-40B4-BE49-F238E27FC236}">
                    <a16:creationId xmlns="" xmlns:a16="http://schemas.microsoft.com/office/drawing/2014/main" id="{0225969B-1FDE-421C-BF24-9A8CEE602061}"/>
                  </a:ext>
                </a:extLst>
              </p:cNvPr>
              <p:cNvSpPr>
                <a:spLocks noEditPoints="1"/>
              </p:cNvSpPr>
              <p:nvPr/>
            </p:nvSpPr>
            <p:spPr bwMode="auto">
              <a:xfrm>
                <a:off x="-4007" y="14891"/>
                <a:ext cx="198" cy="190"/>
              </a:xfrm>
              <a:custGeom>
                <a:avLst/>
                <a:gdLst>
                  <a:gd name="T0" fmla="*/ 198 w 198"/>
                  <a:gd name="T1" fmla="*/ 176 h 190"/>
                  <a:gd name="T2" fmla="*/ 180 w 198"/>
                  <a:gd name="T3" fmla="*/ 176 h 190"/>
                  <a:gd name="T4" fmla="*/ 89 w 198"/>
                  <a:gd name="T5" fmla="*/ 12 h 190"/>
                  <a:gd name="T6" fmla="*/ 89 w 198"/>
                  <a:gd name="T7" fmla="*/ 176 h 190"/>
                  <a:gd name="T8" fmla="*/ 66 w 198"/>
                  <a:gd name="T9" fmla="*/ 190 h 190"/>
                  <a:gd name="T10" fmla="*/ 198 w 198"/>
                  <a:gd name="T11" fmla="*/ 190 h 190"/>
                  <a:gd name="T12" fmla="*/ 60 w 198"/>
                  <a:gd name="T13" fmla="*/ 36 h 190"/>
                  <a:gd name="T14" fmla="*/ 44 w 198"/>
                  <a:gd name="T15" fmla="*/ 65 h 190"/>
                  <a:gd name="T16" fmla="*/ 18 w 198"/>
                  <a:gd name="T17" fmla="*/ 67 h 190"/>
                  <a:gd name="T18" fmla="*/ 56 w 198"/>
                  <a:gd name="T19" fmla="*/ 6 h 190"/>
                  <a:gd name="T20" fmla="*/ 42 w 198"/>
                  <a:gd name="T21" fmla="*/ 0 h 190"/>
                  <a:gd name="T22" fmla="*/ 2 w 198"/>
                  <a:gd name="T23" fmla="*/ 69 h 190"/>
                  <a:gd name="T24" fmla="*/ 6 w 198"/>
                  <a:gd name="T25" fmla="*/ 81 h 190"/>
                  <a:gd name="T26" fmla="*/ 36 w 198"/>
                  <a:gd name="T27" fmla="*/ 77 h 190"/>
                  <a:gd name="T28" fmla="*/ 6 w 198"/>
                  <a:gd name="T29" fmla="*/ 117 h 190"/>
                  <a:gd name="T30" fmla="*/ 10 w 198"/>
                  <a:gd name="T31" fmla="*/ 131 h 190"/>
                  <a:gd name="T32" fmla="*/ 64 w 198"/>
                  <a:gd name="T33" fmla="*/ 123 h 190"/>
                  <a:gd name="T34" fmla="*/ 81 w 198"/>
                  <a:gd name="T35" fmla="*/ 127 h 190"/>
                  <a:gd name="T36" fmla="*/ 62 w 198"/>
                  <a:gd name="T37" fmla="*/ 89 h 190"/>
                  <a:gd name="T38" fmla="*/ 54 w 198"/>
                  <a:gd name="T39" fmla="*/ 103 h 190"/>
                  <a:gd name="T40" fmla="*/ 26 w 198"/>
                  <a:gd name="T41" fmla="*/ 113 h 190"/>
                  <a:gd name="T42" fmla="*/ 74 w 198"/>
                  <a:gd name="T43" fmla="*/ 42 h 190"/>
                  <a:gd name="T44" fmla="*/ 103 w 198"/>
                  <a:gd name="T45" fmla="*/ 135 h 190"/>
                  <a:gd name="T46" fmla="*/ 165 w 198"/>
                  <a:gd name="T47" fmla="*/ 135 h 190"/>
                  <a:gd name="T48" fmla="*/ 103 w 198"/>
                  <a:gd name="T49" fmla="*/ 176 h 190"/>
                  <a:gd name="T50" fmla="*/ 103 w 198"/>
                  <a:gd name="T51" fmla="*/ 135 h 190"/>
                  <a:gd name="T52" fmla="*/ 165 w 198"/>
                  <a:gd name="T53" fmla="*/ 81 h 190"/>
                  <a:gd name="T54" fmla="*/ 165 w 198"/>
                  <a:gd name="T55" fmla="*/ 121 h 190"/>
                  <a:gd name="T56" fmla="*/ 103 w 198"/>
                  <a:gd name="T57" fmla="*/ 81 h 190"/>
                  <a:gd name="T58" fmla="*/ 165 w 198"/>
                  <a:gd name="T59" fmla="*/ 67 h 190"/>
                  <a:gd name="T60" fmla="*/ 103 w 198"/>
                  <a:gd name="T61" fmla="*/ 26 h 190"/>
                  <a:gd name="T62" fmla="*/ 165 w 198"/>
                  <a:gd name="T63" fmla="*/ 26 h 190"/>
                  <a:gd name="T64" fmla="*/ 12 w 198"/>
                  <a:gd name="T65" fmla="*/ 143 h 190"/>
                  <a:gd name="T66" fmla="*/ 4 w 198"/>
                  <a:gd name="T67" fmla="*/ 176 h 190"/>
                  <a:gd name="T68" fmla="*/ 14 w 198"/>
                  <a:gd name="T69" fmla="*/ 188 h 190"/>
                  <a:gd name="T70" fmla="*/ 24 w 198"/>
                  <a:gd name="T71" fmla="*/ 147 h 190"/>
                  <a:gd name="T72" fmla="*/ 34 w 198"/>
                  <a:gd name="T73" fmla="*/ 145 h 190"/>
                  <a:gd name="T74" fmla="*/ 38 w 198"/>
                  <a:gd name="T75" fmla="*/ 180 h 190"/>
                  <a:gd name="T76" fmla="*/ 50 w 198"/>
                  <a:gd name="T77" fmla="*/ 178 h 190"/>
                  <a:gd name="T78" fmla="*/ 34 w 198"/>
                  <a:gd name="T79" fmla="*/ 145 h 190"/>
                  <a:gd name="T80" fmla="*/ 56 w 198"/>
                  <a:gd name="T81" fmla="*/ 141 h 190"/>
                  <a:gd name="T82" fmla="*/ 81 w 198"/>
                  <a:gd name="T83" fmla="*/ 168 h 190"/>
                  <a:gd name="T84" fmla="*/ 66 w 198"/>
                  <a:gd name="T85" fmla="*/ 137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8" h="190">
                    <a:moveTo>
                      <a:pt x="198" y="190"/>
                    </a:moveTo>
                    <a:lnTo>
                      <a:pt x="198" y="190"/>
                    </a:lnTo>
                    <a:lnTo>
                      <a:pt x="198" y="176"/>
                    </a:lnTo>
                    <a:lnTo>
                      <a:pt x="198" y="176"/>
                    </a:lnTo>
                    <a:lnTo>
                      <a:pt x="180" y="176"/>
                    </a:lnTo>
                    <a:lnTo>
                      <a:pt x="180" y="176"/>
                    </a:lnTo>
                    <a:lnTo>
                      <a:pt x="180" y="12"/>
                    </a:lnTo>
                    <a:lnTo>
                      <a:pt x="180" y="12"/>
                    </a:lnTo>
                    <a:lnTo>
                      <a:pt x="89" y="12"/>
                    </a:lnTo>
                    <a:lnTo>
                      <a:pt x="89" y="12"/>
                    </a:lnTo>
                    <a:lnTo>
                      <a:pt x="89" y="176"/>
                    </a:lnTo>
                    <a:lnTo>
                      <a:pt x="89" y="176"/>
                    </a:lnTo>
                    <a:lnTo>
                      <a:pt x="66" y="176"/>
                    </a:lnTo>
                    <a:lnTo>
                      <a:pt x="66" y="176"/>
                    </a:lnTo>
                    <a:lnTo>
                      <a:pt x="66" y="190"/>
                    </a:lnTo>
                    <a:lnTo>
                      <a:pt x="66" y="190"/>
                    </a:lnTo>
                    <a:lnTo>
                      <a:pt x="198" y="190"/>
                    </a:lnTo>
                    <a:lnTo>
                      <a:pt x="198" y="190"/>
                    </a:lnTo>
                    <a:close/>
                    <a:moveTo>
                      <a:pt x="74" y="42"/>
                    </a:moveTo>
                    <a:lnTo>
                      <a:pt x="74" y="42"/>
                    </a:lnTo>
                    <a:lnTo>
                      <a:pt x="60" y="36"/>
                    </a:lnTo>
                    <a:lnTo>
                      <a:pt x="60" y="36"/>
                    </a:lnTo>
                    <a:lnTo>
                      <a:pt x="52" y="52"/>
                    </a:lnTo>
                    <a:lnTo>
                      <a:pt x="44" y="65"/>
                    </a:lnTo>
                    <a:lnTo>
                      <a:pt x="44" y="65"/>
                    </a:lnTo>
                    <a:lnTo>
                      <a:pt x="30" y="67"/>
                    </a:lnTo>
                    <a:lnTo>
                      <a:pt x="18" y="67"/>
                    </a:lnTo>
                    <a:lnTo>
                      <a:pt x="18" y="67"/>
                    </a:lnTo>
                    <a:lnTo>
                      <a:pt x="36" y="40"/>
                    </a:lnTo>
                    <a:lnTo>
                      <a:pt x="56" y="6"/>
                    </a:lnTo>
                    <a:lnTo>
                      <a:pt x="56" y="6"/>
                    </a:lnTo>
                    <a:lnTo>
                      <a:pt x="42" y="0"/>
                    </a:lnTo>
                    <a:lnTo>
                      <a:pt x="42" y="0"/>
                    </a:lnTo>
                    <a:lnTo>
                      <a:pt x="32" y="20"/>
                    </a:lnTo>
                    <a:lnTo>
                      <a:pt x="22" y="38"/>
                    </a:lnTo>
                    <a:lnTo>
                      <a:pt x="2" y="69"/>
                    </a:lnTo>
                    <a:lnTo>
                      <a:pt x="2" y="69"/>
                    </a:lnTo>
                    <a:lnTo>
                      <a:pt x="6" y="81"/>
                    </a:lnTo>
                    <a:lnTo>
                      <a:pt x="6" y="81"/>
                    </a:lnTo>
                    <a:lnTo>
                      <a:pt x="18" y="79"/>
                    </a:lnTo>
                    <a:lnTo>
                      <a:pt x="36" y="77"/>
                    </a:lnTo>
                    <a:lnTo>
                      <a:pt x="36" y="77"/>
                    </a:lnTo>
                    <a:lnTo>
                      <a:pt x="28" y="89"/>
                    </a:lnTo>
                    <a:lnTo>
                      <a:pt x="20" y="101"/>
                    </a:lnTo>
                    <a:lnTo>
                      <a:pt x="6" y="117"/>
                    </a:lnTo>
                    <a:lnTo>
                      <a:pt x="6" y="117"/>
                    </a:lnTo>
                    <a:lnTo>
                      <a:pt x="10" y="131"/>
                    </a:lnTo>
                    <a:lnTo>
                      <a:pt x="10" y="131"/>
                    </a:lnTo>
                    <a:lnTo>
                      <a:pt x="28" y="127"/>
                    </a:lnTo>
                    <a:lnTo>
                      <a:pt x="64" y="123"/>
                    </a:lnTo>
                    <a:lnTo>
                      <a:pt x="64" y="123"/>
                    </a:lnTo>
                    <a:lnTo>
                      <a:pt x="68" y="133"/>
                    </a:lnTo>
                    <a:lnTo>
                      <a:pt x="68" y="133"/>
                    </a:lnTo>
                    <a:lnTo>
                      <a:pt x="81" y="127"/>
                    </a:lnTo>
                    <a:lnTo>
                      <a:pt x="81" y="127"/>
                    </a:lnTo>
                    <a:lnTo>
                      <a:pt x="62" y="89"/>
                    </a:lnTo>
                    <a:lnTo>
                      <a:pt x="62" y="89"/>
                    </a:lnTo>
                    <a:lnTo>
                      <a:pt x="50" y="93"/>
                    </a:lnTo>
                    <a:lnTo>
                      <a:pt x="50" y="93"/>
                    </a:lnTo>
                    <a:lnTo>
                      <a:pt x="54" y="103"/>
                    </a:lnTo>
                    <a:lnTo>
                      <a:pt x="58" y="111"/>
                    </a:lnTo>
                    <a:lnTo>
                      <a:pt x="58" y="111"/>
                    </a:lnTo>
                    <a:lnTo>
                      <a:pt x="26" y="113"/>
                    </a:lnTo>
                    <a:lnTo>
                      <a:pt x="26" y="113"/>
                    </a:lnTo>
                    <a:lnTo>
                      <a:pt x="48" y="83"/>
                    </a:lnTo>
                    <a:lnTo>
                      <a:pt x="74" y="42"/>
                    </a:lnTo>
                    <a:lnTo>
                      <a:pt x="74" y="42"/>
                    </a:lnTo>
                    <a:lnTo>
                      <a:pt x="74" y="42"/>
                    </a:lnTo>
                    <a:close/>
                    <a:moveTo>
                      <a:pt x="103" y="135"/>
                    </a:moveTo>
                    <a:lnTo>
                      <a:pt x="103" y="135"/>
                    </a:lnTo>
                    <a:lnTo>
                      <a:pt x="165" y="135"/>
                    </a:lnTo>
                    <a:lnTo>
                      <a:pt x="165" y="135"/>
                    </a:lnTo>
                    <a:lnTo>
                      <a:pt x="165" y="176"/>
                    </a:lnTo>
                    <a:lnTo>
                      <a:pt x="165" y="176"/>
                    </a:lnTo>
                    <a:lnTo>
                      <a:pt x="103" y="176"/>
                    </a:lnTo>
                    <a:lnTo>
                      <a:pt x="103" y="176"/>
                    </a:lnTo>
                    <a:lnTo>
                      <a:pt x="103" y="135"/>
                    </a:lnTo>
                    <a:lnTo>
                      <a:pt x="103" y="135"/>
                    </a:lnTo>
                    <a:close/>
                    <a:moveTo>
                      <a:pt x="103" y="81"/>
                    </a:moveTo>
                    <a:lnTo>
                      <a:pt x="103" y="81"/>
                    </a:lnTo>
                    <a:lnTo>
                      <a:pt x="165" y="81"/>
                    </a:lnTo>
                    <a:lnTo>
                      <a:pt x="165" y="81"/>
                    </a:lnTo>
                    <a:lnTo>
                      <a:pt x="165" y="121"/>
                    </a:lnTo>
                    <a:lnTo>
                      <a:pt x="165" y="121"/>
                    </a:lnTo>
                    <a:lnTo>
                      <a:pt x="103" y="121"/>
                    </a:lnTo>
                    <a:lnTo>
                      <a:pt x="103" y="121"/>
                    </a:lnTo>
                    <a:lnTo>
                      <a:pt x="103" y="81"/>
                    </a:lnTo>
                    <a:lnTo>
                      <a:pt x="103" y="81"/>
                    </a:lnTo>
                    <a:close/>
                    <a:moveTo>
                      <a:pt x="165" y="67"/>
                    </a:moveTo>
                    <a:lnTo>
                      <a:pt x="165" y="67"/>
                    </a:lnTo>
                    <a:lnTo>
                      <a:pt x="103" y="67"/>
                    </a:lnTo>
                    <a:lnTo>
                      <a:pt x="103" y="67"/>
                    </a:lnTo>
                    <a:lnTo>
                      <a:pt x="103" y="26"/>
                    </a:lnTo>
                    <a:lnTo>
                      <a:pt x="103" y="26"/>
                    </a:lnTo>
                    <a:lnTo>
                      <a:pt x="165" y="26"/>
                    </a:lnTo>
                    <a:lnTo>
                      <a:pt x="165" y="26"/>
                    </a:lnTo>
                    <a:lnTo>
                      <a:pt x="165" y="67"/>
                    </a:lnTo>
                    <a:lnTo>
                      <a:pt x="165" y="67"/>
                    </a:lnTo>
                    <a:close/>
                    <a:moveTo>
                      <a:pt x="12" y="143"/>
                    </a:moveTo>
                    <a:lnTo>
                      <a:pt x="12" y="143"/>
                    </a:lnTo>
                    <a:lnTo>
                      <a:pt x="6" y="166"/>
                    </a:lnTo>
                    <a:lnTo>
                      <a:pt x="4" y="176"/>
                    </a:lnTo>
                    <a:lnTo>
                      <a:pt x="0" y="184"/>
                    </a:lnTo>
                    <a:lnTo>
                      <a:pt x="0" y="184"/>
                    </a:lnTo>
                    <a:lnTo>
                      <a:pt x="14" y="188"/>
                    </a:lnTo>
                    <a:lnTo>
                      <a:pt x="14" y="188"/>
                    </a:lnTo>
                    <a:lnTo>
                      <a:pt x="24" y="147"/>
                    </a:lnTo>
                    <a:lnTo>
                      <a:pt x="24" y="147"/>
                    </a:lnTo>
                    <a:lnTo>
                      <a:pt x="12" y="143"/>
                    </a:lnTo>
                    <a:lnTo>
                      <a:pt x="12" y="143"/>
                    </a:lnTo>
                    <a:close/>
                    <a:moveTo>
                      <a:pt x="34" y="145"/>
                    </a:moveTo>
                    <a:lnTo>
                      <a:pt x="34" y="145"/>
                    </a:lnTo>
                    <a:lnTo>
                      <a:pt x="36" y="164"/>
                    </a:lnTo>
                    <a:lnTo>
                      <a:pt x="38" y="180"/>
                    </a:lnTo>
                    <a:lnTo>
                      <a:pt x="38" y="180"/>
                    </a:lnTo>
                    <a:lnTo>
                      <a:pt x="50" y="178"/>
                    </a:lnTo>
                    <a:lnTo>
                      <a:pt x="50" y="178"/>
                    </a:lnTo>
                    <a:lnTo>
                      <a:pt x="44" y="143"/>
                    </a:lnTo>
                    <a:lnTo>
                      <a:pt x="44" y="143"/>
                    </a:lnTo>
                    <a:lnTo>
                      <a:pt x="34" y="145"/>
                    </a:lnTo>
                    <a:lnTo>
                      <a:pt x="34" y="145"/>
                    </a:lnTo>
                    <a:close/>
                    <a:moveTo>
                      <a:pt x="56" y="141"/>
                    </a:moveTo>
                    <a:lnTo>
                      <a:pt x="56" y="141"/>
                    </a:lnTo>
                    <a:lnTo>
                      <a:pt x="68" y="172"/>
                    </a:lnTo>
                    <a:lnTo>
                      <a:pt x="68" y="172"/>
                    </a:lnTo>
                    <a:lnTo>
                      <a:pt x="81" y="168"/>
                    </a:lnTo>
                    <a:lnTo>
                      <a:pt x="81" y="168"/>
                    </a:lnTo>
                    <a:lnTo>
                      <a:pt x="66" y="137"/>
                    </a:lnTo>
                    <a:lnTo>
                      <a:pt x="66" y="137"/>
                    </a:lnTo>
                    <a:lnTo>
                      <a:pt x="56" y="141"/>
                    </a:lnTo>
                    <a:lnTo>
                      <a:pt x="56" y="14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536" name="Freeform 604">
                <a:extLst>
                  <a:ext uri="{FF2B5EF4-FFF2-40B4-BE49-F238E27FC236}">
                    <a16:creationId xmlns="" xmlns:a16="http://schemas.microsoft.com/office/drawing/2014/main" id="{EF9B2999-67F0-46B2-9A77-308C0ECE7AC7}"/>
                  </a:ext>
                </a:extLst>
              </p:cNvPr>
              <p:cNvSpPr>
                <a:spLocks noEditPoints="1"/>
              </p:cNvSpPr>
              <p:nvPr/>
            </p:nvSpPr>
            <p:spPr bwMode="auto">
              <a:xfrm>
                <a:off x="-3793" y="14903"/>
                <a:ext cx="182" cy="170"/>
              </a:xfrm>
              <a:custGeom>
                <a:avLst/>
                <a:gdLst>
                  <a:gd name="T0" fmla="*/ 141 w 182"/>
                  <a:gd name="T1" fmla="*/ 93 h 170"/>
                  <a:gd name="T2" fmla="*/ 148 w 182"/>
                  <a:gd name="T3" fmla="*/ 69 h 170"/>
                  <a:gd name="T4" fmla="*/ 152 w 182"/>
                  <a:gd name="T5" fmla="*/ 42 h 170"/>
                  <a:gd name="T6" fmla="*/ 135 w 182"/>
                  <a:gd name="T7" fmla="*/ 38 h 170"/>
                  <a:gd name="T8" fmla="*/ 127 w 182"/>
                  <a:gd name="T9" fmla="*/ 87 h 170"/>
                  <a:gd name="T10" fmla="*/ 103 w 182"/>
                  <a:gd name="T11" fmla="*/ 79 h 170"/>
                  <a:gd name="T12" fmla="*/ 81 w 182"/>
                  <a:gd name="T13" fmla="*/ 73 h 170"/>
                  <a:gd name="T14" fmla="*/ 101 w 182"/>
                  <a:gd name="T15" fmla="*/ 14 h 170"/>
                  <a:gd name="T16" fmla="*/ 95 w 182"/>
                  <a:gd name="T17" fmla="*/ 0 h 170"/>
                  <a:gd name="T18" fmla="*/ 65 w 182"/>
                  <a:gd name="T19" fmla="*/ 10 h 170"/>
                  <a:gd name="T20" fmla="*/ 28 w 182"/>
                  <a:gd name="T21" fmla="*/ 16 h 170"/>
                  <a:gd name="T22" fmla="*/ 32 w 182"/>
                  <a:gd name="T23" fmla="*/ 32 h 170"/>
                  <a:gd name="T24" fmla="*/ 83 w 182"/>
                  <a:gd name="T25" fmla="*/ 22 h 170"/>
                  <a:gd name="T26" fmla="*/ 63 w 182"/>
                  <a:gd name="T27" fmla="*/ 73 h 170"/>
                  <a:gd name="T28" fmla="*/ 48 w 182"/>
                  <a:gd name="T29" fmla="*/ 75 h 170"/>
                  <a:gd name="T30" fmla="*/ 24 w 182"/>
                  <a:gd name="T31" fmla="*/ 81 h 170"/>
                  <a:gd name="T32" fmla="*/ 16 w 182"/>
                  <a:gd name="T33" fmla="*/ 87 h 170"/>
                  <a:gd name="T34" fmla="*/ 4 w 182"/>
                  <a:gd name="T35" fmla="*/ 103 h 170"/>
                  <a:gd name="T36" fmla="*/ 0 w 182"/>
                  <a:gd name="T37" fmla="*/ 117 h 170"/>
                  <a:gd name="T38" fmla="*/ 0 w 182"/>
                  <a:gd name="T39" fmla="*/ 129 h 170"/>
                  <a:gd name="T40" fmla="*/ 8 w 182"/>
                  <a:gd name="T41" fmla="*/ 137 h 170"/>
                  <a:gd name="T42" fmla="*/ 16 w 182"/>
                  <a:gd name="T43" fmla="*/ 143 h 170"/>
                  <a:gd name="T44" fmla="*/ 28 w 182"/>
                  <a:gd name="T45" fmla="*/ 146 h 170"/>
                  <a:gd name="T46" fmla="*/ 34 w 182"/>
                  <a:gd name="T47" fmla="*/ 146 h 170"/>
                  <a:gd name="T48" fmla="*/ 44 w 182"/>
                  <a:gd name="T49" fmla="*/ 139 h 170"/>
                  <a:gd name="T50" fmla="*/ 50 w 182"/>
                  <a:gd name="T51" fmla="*/ 133 h 170"/>
                  <a:gd name="T52" fmla="*/ 63 w 182"/>
                  <a:gd name="T53" fmla="*/ 117 h 170"/>
                  <a:gd name="T54" fmla="*/ 75 w 182"/>
                  <a:gd name="T55" fmla="*/ 89 h 170"/>
                  <a:gd name="T56" fmla="*/ 121 w 182"/>
                  <a:gd name="T57" fmla="*/ 103 h 170"/>
                  <a:gd name="T58" fmla="*/ 115 w 182"/>
                  <a:gd name="T59" fmla="*/ 117 h 170"/>
                  <a:gd name="T60" fmla="*/ 97 w 182"/>
                  <a:gd name="T61" fmla="*/ 148 h 170"/>
                  <a:gd name="T62" fmla="*/ 85 w 182"/>
                  <a:gd name="T63" fmla="*/ 162 h 170"/>
                  <a:gd name="T64" fmla="*/ 99 w 182"/>
                  <a:gd name="T65" fmla="*/ 170 h 170"/>
                  <a:gd name="T66" fmla="*/ 121 w 182"/>
                  <a:gd name="T67" fmla="*/ 141 h 170"/>
                  <a:gd name="T68" fmla="*/ 137 w 182"/>
                  <a:gd name="T69" fmla="*/ 109 h 170"/>
                  <a:gd name="T70" fmla="*/ 156 w 182"/>
                  <a:gd name="T71" fmla="*/ 117 h 170"/>
                  <a:gd name="T72" fmla="*/ 174 w 182"/>
                  <a:gd name="T73" fmla="*/ 125 h 170"/>
                  <a:gd name="T74" fmla="*/ 182 w 182"/>
                  <a:gd name="T75" fmla="*/ 113 h 170"/>
                  <a:gd name="T76" fmla="*/ 141 w 182"/>
                  <a:gd name="T77" fmla="*/ 93 h 170"/>
                  <a:gd name="T78" fmla="*/ 141 w 182"/>
                  <a:gd name="T79" fmla="*/ 93 h 170"/>
                  <a:gd name="T80" fmla="*/ 26 w 182"/>
                  <a:gd name="T81" fmla="*/ 129 h 170"/>
                  <a:gd name="T82" fmla="*/ 20 w 182"/>
                  <a:gd name="T83" fmla="*/ 125 h 170"/>
                  <a:gd name="T84" fmla="*/ 16 w 182"/>
                  <a:gd name="T85" fmla="*/ 123 h 170"/>
                  <a:gd name="T86" fmla="*/ 16 w 182"/>
                  <a:gd name="T87" fmla="*/ 117 h 170"/>
                  <a:gd name="T88" fmla="*/ 18 w 182"/>
                  <a:gd name="T89" fmla="*/ 109 h 170"/>
                  <a:gd name="T90" fmla="*/ 26 w 182"/>
                  <a:gd name="T91" fmla="*/ 99 h 170"/>
                  <a:gd name="T92" fmla="*/ 38 w 182"/>
                  <a:gd name="T93" fmla="*/ 93 h 170"/>
                  <a:gd name="T94" fmla="*/ 57 w 182"/>
                  <a:gd name="T95" fmla="*/ 89 h 170"/>
                  <a:gd name="T96" fmla="*/ 40 w 182"/>
                  <a:gd name="T97" fmla="*/ 119 h 170"/>
                  <a:gd name="T98" fmla="*/ 28 w 182"/>
                  <a:gd name="T99" fmla="*/ 129 h 170"/>
                  <a:gd name="T100" fmla="*/ 26 w 182"/>
                  <a:gd name="T101" fmla="*/ 12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 h="170">
                    <a:moveTo>
                      <a:pt x="141" y="93"/>
                    </a:moveTo>
                    <a:lnTo>
                      <a:pt x="141" y="93"/>
                    </a:lnTo>
                    <a:lnTo>
                      <a:pt x="145" y="81"/>
                    </a:lnTo>
                    <a:lnTo>
                      <a:pt x="148" y="69"/>
                    </a:lnTo>
                    <a:lnTo>
                      <a:pt x="152" y="42"/>
                    </a:lnTo>
                    <a:lnTo>
                      <a:pt x="152" y="42"/>
                    </a:lnTo>
                    <a:lnTo>
                      <a:pt x="135" y="38"/>
                    </a:lnTo>
                    <a:lnTo>
                      <a:pt x="135" y="38"/>
                    </a:lnTo>
                    <a:lnTo>
                      <a:pt x="131" y="65"/>
                    </a:lnTo>
                    <a:lnTo>
                      <a:pt x="127" y="87"/>
                    </a:lnTo>
                    <a:lnTo>
                      <a:pt x="127" y="87"/>
                    </a:lnTo>
                    <a:lnTo>
                      <a:pt x="103" y="79"/>
                    </a:lnTo>
                    <a:lnTo>
                      <a:pt x="81" y="73"/>
                    </a:lnTo>
                    <a:lnTo>
                      <a:pt x="81" y="73"/>
                    </a:lnTo>
                    <a:lnTo>
                      <a:pt x="91" y="42"/>
                    </a:lnTo>
                    <a:lnTo>
                      <a:pt x="101" y="14"/>
                    </a:lnTo>
                    <a:lnTo>
                      <a:pt x="101" y="14"/>
                    </a:lnTo>
                    <a:lnTo>
                      <a:pt x="95" y="0"/>
                    </a:lnTo>
                    <a:lnTo>
                      <a:pt x="95" y="0"/>
                    </a:lnTo>
                    <a:lnTo>
                      <a:pt x="65" y="10"/>
                    </a:lnTo>
                    <a:lnTo>
                      <a:pt x="28" y="16"/>
                    </a:lnTo>
                    <a:lnTo>
                      <a:pt x="28" y="16"/>
                    </a:lnTo>
                    <a:lnTo>
                      <a:pt x="32" y="32"/>
                    </a:lnTo>
                    <a:lnTo>
                      <a:pt x="32" y="32"/>
                    </a:lnTo>
                    <a:lnTo>
                      <a:pt x="57" y="28"/>
                    </a:lnTo>
                    <a:lnTo>
                      <a:pt x="83" y="22"/>
                    </a:lnTo>
                    <a:lnTo>
                      <a:pt x="83" y="22"/>
                    </a:lnTo>
                    <a:lnTo>
                      <a:pt x="63" y="73"/>
                    </a:lnTo>
                    <a:lnTo>
                      <a:pt x="63" y="73"/>
                    </a:lnTo>
                    <a:lnTo>
                      <a:pt x="48" y="75"/>
                    </a:lnTo>
                    <a:lnTo>
                      <a:pt x="36" y="77"/>
                    </a:lnTo>
                    <a:lnTo>
                      <a:pt x="24" y="81"/>
                    </a:lnTo>
                    <a:lnTo>
                      <a:pt x="16" y="87"/>
                    </a:lnTo>
                    <a:lnTo>
                      <a:pt x="16" y="87"/>
                    </a:lnTo>
                    <a:lnTo>
                      <a:pt x="8" y="95"/>
                    </a:lnTo>
                    <a:lnTo>
                      <a:pt x="4" y="103"/>
                    </a:lnTo>
                    <a:lnTo>
                      <a:pt x="0" y="109"/>
                    </a:lnTo>
                    <a:lnTo>
                      <a:pt x="0" y="117"/>
                    </a:lnTo>
                    <a:lnTo>
                      <a:pt x="0" y="117"/>
                    </a:lnTo>
                    <a:lnTo>
                      <a:pt x="0" y="129"/>
                    </a:lnTo>
                    <a:lnTo>
                      <a:pt x="4" y="133"/>
                    </a:lnTo>
                    <a:lnTo>
                      <a:pt x="8" y="137"/>
                    </a:lnTo>
                    <a:lnTo>
                      <a:pt x="8" y="137"/>
                    </a:lnTo>
                    <a:lnTo>
                      <a:pt x="16" y="143"/>
                    </a:lnTo>
                    <a:lnTo>
                      <a:pt x="22" y="146"/>
                    </a:lnTo>
                    <a:lnTo>
                      <a:pt x="28" y="146"/>
                    </a:lnTo>
                    <a:lnTo>
                      <a:pt x="28" y="146"/>
                    </a:lnTo>
                    <a:lnTo>
                      <a:pt x="34" y="146"/>
                    </a:lnTo>
                    <a:lnTo>
                      <a:pt x="38" y="143"/>
                    </a:lnTo>
                    <a:lnTo>
                      <a:pt x="44" y="139"/>
                    </a:lnTo>
                    <a:lnTo>
                      <a:pt x="50" y="133"/>
                    </a:lnTo>
                    <a:lnTo>
                      <a:pt x="50" y="133"/>
                    </a:lnTo>
                    <a:lnTo>
                      <a:pt x="57" y="127"/>
                    </a:lnTo>
                    <a:lnTo>
                      <a:pt x="63" y="117"/>
                    </a:lnTo>
                    <a:lnTo>
                      <a:pt x="75" y="89"/>
                    </a:lnTo>
                    <a:lnTo>
                      <a:pt x="75" y="89"/>
                    </a:lnTo>
                    <a:lnTo>
                      <a:pt x="99" y="95"/>
                    </a:lnTo>
                    <a:lnTo>
                      <a:pt x="121" y="103"/>
                    </a:lnTo>
                    <a:lnTo>
                      <a:pt x="121" y="103"/>
                    </a:lnTo>
                    <a:lnTo>
                      <a:pt x="115" y="117"/>
                    </a:lnTo>
                    <a:lnTo>
                      <a:pt x="107" y="131"/>
                    </a:lnTo>
                    <a:lnTo>
                      <a:pt x="97" y="148"/>
                    </a:lnTo>
                    <a:lnTo>
                      <a:pt x="85" y="162"/>
                    </a:lnTo>
                    <a:lnTo>
                      <a:pt x="85" y="162"/>
                    </a:lnTo>
                    <a:lnTo>
                      <a:pt x="99" y="170"/>
                    </a:lnTo>
                    <a:lnTo>
                      <a:pt x="99" y="170"/>
                    </a:lnTo>
                    <a:lnTo>
                      <a:pt x="111" y="156"/>
                    </a:lnTo>
                    <a:lnTo>
                      <a:pt x="121" y="141"/>
                    </a:lnTo>
                    <a:lnTo>
                      <a:pt x="129" y="125"/>
                    </a:lnTo>
                    <a:lnTo>
                      <a:pt x="137" y="109"/>
                    </a:lnTo>
                    <a:lnTo>
                      <a:pt x="137" y="109"/>
                    </a:lnTo>
                    <a:lnTo>
                      <a:pt x="156" y="117"/>
                    </a:lnTo>
                    <a:lnTo>
                      <a:pt x="174" y="125"/>
                    </a:lnTo>
                    <a:lnTo>
                      <a:pt x="174" y="125"/>
                    </a:lnTo>
                    <a:lnTo>
                      <a:pt x="182" y="113"/>
                    </a:lnTo>
                    <a:lnTo>
                      <a:pt x="182" y="113"/>
                    </a:lnTo>
                    <a:lnTo>
                      <a:pt x="162" y="103"/>
                    </a:lnTo>
                    <a:lnTo>
                      <a:pt x="141" y="93"/>
                    </a:lnTo>
                    <a:lnTo>
                      <a:pt x="141" y="93"/>
                    </a:lnTo>
                    <a:lnTo>
                      <a:pt x="141" y="93"/>
                    </a:lnTo>
                    <a:close/>
                    <a:moveTo>
                      <a:pt x="26" y="129"/>
                    </a:moveTo>
                    <a:lnTo>
                      <a:pt x="26" y="129"/>
                    </a:lnTo>
                    <a:lnTo>
                      <a:pt x="22" y="129"/>
                    </a:lnTo>
                    <a:lnTo>
                      <a:pt x="20" y="125"/>
                    </a:lnTo>
                    <a:lnTo>
                      <a:pt x="20" y="125"/>
                    </a:lnTo>
                    <a:lnTo>
                      <a:pt x="16" y="123"/>
                    </a:lnTo>
                    <a:lnTo>
                      <a:pt x="16" y="117"/>
                    </a:lnTo>
                    <a:lnTo>
                      <a:pt x="16" y="117"/>
                    </a:lnTo>
                    <a:lnTo>
                      <a:pt x="16" y="113"/>
                    </a:lnTo>
                    <a:lnTo>
                      <a:pt x="18" y="109"/>
                    </a:lnTo>
                    <a:lnTo>
                      <a:pt x="26" y="99"/>
                    </a:lnTo>
                    <a:lnTo>
                      <a:pt x="26" y="99"/>
                    </a:lnTo>
                    <a:lnTo>
                      <a:pt x="32" y="95"/>
                    </a:lnTo>
                    <a:lnTo>
                      <a:pt x="38" y="93"/>
                    </a:lnTo>
                    <a:lnTo>
                      <a:pt x="57" y="89"/>
                    </a:lnTo>
                    <a:lnTo>
                      <a:pt x="57" y="89"/>
                    </a:lnTo>
                    <a:lnTo>
                      <a:pt x="48" y="107"/>
                    </a:lnTo>
                    <a:lnTo>
                      <a:pt x="40" y="119"/>
                    </a:lnTo>
                    <a:lnTo>
                      <a:pt x="32" y="127"/>
                    </a:lnTo>
                    <a:lnTo>
                      <a:pt x="28" y="129"/>
                    </a:lnTo>
                    <a:lnTo>
                      <a:pt x="26" y="129"/>
                    </a:lnTo>
                    <a:lnTo>
                      <a:pt x="26" y="129"/>
                    </a:lnTo>
                    <a:lnTo>
                      <a:pt x="26" y="12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537" name="Freeform 605">
                <a:extLst>
                  <a:ext uri="{FF2B5EF4-FFF2-40B4-BE49-F238E27FC236}">
                    <a16:creationId xmlns="" xmlns:a16="http://schemas.microsoft.com/office/drawing/2014/main" id="{631FD356-882F-4511-8963-135F9812530E}"/>
                  </a:ext>
                </a:extLst>
              </p:cNvPr>
              <p:cNvSpPr>
                <a:spLocks noEditPoints="1"/>
              </p:cNvSpPr>
              <p:nvPr/>
            </p:nvSpPr>
            <p:spPr bwMode="auto">
              <a:xfrm>
                <a:off x="-3603" y="14893"/>
                <a:ext cx="198" cy="196"/>
              </a:xfrm>
              <a:custGeom>
                <a:avLst/>
                <a:gdLst>
                  <a:gd name="T0" fmla="*/ 30 w 198"/>
                  <a:gd name="T1" fmla="*/ 196 h 196"/>
                  <a:gd name="T2" fmla="*/ 46 w 198"/>
                  <a:gd name="T3" fmla="*/ 196 h 196"/>
                  <a:gd name="T4" fmla="*/ 46 w 198"/>
                  <a:gd name="T5" fmla="*/ 182 h 196"/>
                  <a:gd name="T6" fmla="*/ 152 w 198"/>
                  <a:gd name="T7" fmla="*/ 182 h 196"/>
                  <a:gd name="T8" fmla="*/ 152 w 198"/>
                  <a:gd name="T9" fmla="*/ 196 h 196"/>
                  <a:gd name="T10" fmla="*/ 168 w 198"/>
                  <a:gd name="T11" fmla="*/ 196 h 196"/>
                  <a:gd name="T12" fmla="*/ 168 w 198"/>
                  <a:gd name="T13" fmla="*/ 107 h 196"/>
                  <a:gd name="T14" fmla="*/ 30 w 198"/>
                  <a:gd name="T15" fmla="*/ 107 h 196"/>
                  <a:gd name="T16" fmla="*/ 30 w 198"/>
                  <a:gd name="T17" fmla="*/ 196 h 196"/>
                  <a:gd name="T18" fmla="*/ 93 w 198"/>
                  <a:gd name="T19" fmla="*/ 0 h 196"/>
                  <a:gd name="T20" fmla="*/ 53 w 198"/>
                  <a:gd name="T21" fmla="*/ 42 h 196"/>
                  <a:gd name="T22" fmla="*/ 0 w 198"/>
                  <a:gd name="T23" fmla="*/ 75 h 196"/>
                  <a:gd name="T24" fmla="*/ 10 w 198"/>
                  <a:gd name="T25" fmla="*/ 91 h 196"/>
                  <a:gd name="T26" fmla="*/ 26 w 198"/>
                  <a:gd name="T27" fmla="*/ 83 h 196"/>
                  <a:gd name="T28" fmla="*/ 40 w 198"/>
                  <a:gd name="T29" fmla="*/ 73 h 196"/>
                  <a:gd name="T30" fmla="*/ 40 w 198"/>
                  <a:gd name="T31" fmla="*/ 83 h 196"/>
                  <a:gd name="T32" fmla="*/ 158 w 198"/>
                  <a:gd name="T33" fmla="*/ 83 h 196"/>
                  <a:gd name="T34" fmla="*/ 158 w 198"/>
                  <a:gd name="T35" fmla="*/ 71 h 196"/>
                  <a:gd name="T36" fmla="*/ 188 w 198"/>
                  <a:gd name="T37" fmla="*/ 89 h 196"/>
                  <a:gd name="T38" fmla="*/ 192 w 198"/>
                  <a:gd name="T39" fmla="*/ 81 h 196"/>
                  <a:gd name="T40" fmla="*/ 198 w 198"/>
                  <a:gd name="T41" fmla="*/ 73 h 196"/>
                  <a:gd name="T42" fmla="*/ 148 w 198"/>
                  <a:gd name="T43" fmla="*/ 44 h 196"/>
                  <a:gd name="T44" fmla="*/ 109 w 198"/>
                  <a:gd name="T45" fmla="*/ 6 h 196"/>
                  <a:gd name="T46" fmla="*/ 115 w 198"/>
                  <a:gd name="T47" fmla="*/ 0 h 196"/>
                  <a:gd name="T48" fmla="*/ 93 w 198"/>
                  <a:gd name="T49" fmla="*/ 0 h 196"/>
                  <a:gd name="T50" fmla="*/ 152 w 198"/>
                  <a:gd name="T51" fmla="*/ 168 h 196"/>
                  <a:gd name="T52" fmla="*/ 46 w 198"/>
                  <a:gd name="T53" fmla="*/ 168 h 196"/>
                  <a:gd name="T54" fmla="*/ 46 w 198"/>
                  <a:gd name="T55" fmla="*/ 121 h 196"/>
                  <a:gd name="T56" fmla="*/ 152 w 198"/>
                  <a:gd name="T57" fmla="*/ 121 h 196"/>
                  <a:gd name="T58" fmla="*/ 152 w 198"/>
                  <a:gd name="T59" fmla="*/ 168 h 196"/>
                  <a:gd name="T60" fmla="*/ 152 w 198"/>
                  <a:gd name="T61" fmla="*/ 69 h 196"/>
                  <a:gd name="T62" fmla="*/ 46 w 198"/>
                  <a:gd name="T63" fmla="*/ 69 h 196"/>
                  <a:gd name="T64" fmla="*/ 61 w 198"/>
                  <a:gd name="T65" fmla="*/ 56 h 196"/>
                  <a:gd name="T66" fmla="*/ 89 w 198"/>
                  <a:gd name="T67" fmla="*/ 32 h 196"/>
                  <a:gd name="T68" fmla="*/ 99 w 198"/>
                  <a:gd name="T69" fmla="*/ 18 h 196"/>
                  <a:gd name="T70" fmla="*/ 123 w 198"/>
                  <a:gd name="T71" fmla="*/ 46 h 196"/>
                  <a:gd name="T72" fmla="*/ 152 w 198"/>
                  <a:gd name="T73" fmla="*/ 6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98" h="196">
                    <a:moveTo>
                      <a:pt x="30" y="196"/>
                    </a:moveTo>
                    <a:lnTo>
                      <a:pt x="30" y="196"/>
                    </a:lnTo>
                    <a:lnTo>
                      <a:pt x="46" y="196"/>
                    </a:lnTo>
                    <a:lnTo>
                      <a:pt x="46" y="196"/>
                    </a:lnTo>
                    <a:lnTo>
                      <a:pt x="46" y="182"/>
                    </a:lnTo>
                    <a:lnTo>
                      <a:pt x="46" y="182"/>
                    </a:lnTo>
                    <a:lnTo>
                      <a:pt x="152" y="182"/>
                    </a:lnTo>
                    <a:lnTo>
                      <a:pt x="152" y="182"/>
                    </a:lnTo>
                    <a:lnTo>
                      <a:pt x="152" y="196"/>
                    </a:lnTo>
                    <a:lnTo>
                      <a:pt x="152" y="196"/>
                    </a:lnTo>
                    <a:lnTo>
                      <a:pt x="168" y="196"/>
                    </a:lnTo>
                    <a:lnTo>
                      <a:pt x="168" y="196"/>
                    </a:lnTo>
                    <a:lnTo>
                      <a:pt x="168" y="107"/>
                    </a:lnTo>
                    <a:lnTo>
                      <a:pt x="168" y="107"/>
                    </a:lnTo>
                    <a:lnTo>
                      <a:pt x="30" y="107"/>
                    </a:lnTo>
                    <a:lnTo>
                      <a:pt x="30" y="107"/>
                    </a:lnTo>
                    <a:lnTo>
                      <a:pt x="30" y="196"/>
                    </a:lnTo>
                    <a:lnTo>
                      <a:pt x="30" y="196"/>
                    </a:lnTo>
                    <a:close/>
                    <a:moveTo>
                      <a:pt x="93" y="0"/>
                    </a:moveTo>
                    <a:lnTo>
                      <a:pt x="93" y="0"/>
                    </a:lnTo>
                    <a:lnTo>
                      <a:pt x="75" y="22"/>
                    </a:lnTo>
                    <a:lnTo>
                      <a:pt x="53" y="42"/>
                    </a:lnTo>
                    <a:lnTo>
                      <a:pt x="28" y="59"/>
                    </a:lnTo>
                    <a:lnTo>
                      <a:pt x="0" y="75"/>
                    </a:lnTo>
                    <a:lnTo>
                      <a:pt x="0" y="75"/>
                    </a:lnTo>
                    <a:lnTo>
                      <a:pt x="10" y="91"/>
                    </a:lnTo>
                    <a:lnTo>
                      <a:pt x="10" y="91"/>
                    </a:lnTo>
                    <a:lnTo>
                      <a:pt x="26" y="83"/>
                    </a:lnTo>
                    <a:lnTo>
                      <a:pt x="40" y="73"/>
                    </a:lnTo>
                    <a:lnTo>
                      <a:pt x="40" y="73"/>
                    </a:lnTo>
                    <a:lnTo>
                      <a:pt x="40" y="83"/>
                    </a:lnTo>
                    <a:lnTo>
                      <a:pt x="40" y="83"/>
                    </a:lnTo>
                    <a:lnTo>
                      <a:pt x="158" y="83"/>
                    </a:lnTo>
                    <a:lnTo>
                      <a:pt x="158" y="83"/>
                    </a:lnTo>
                    <a:lnTo>
                      <a:pt x="158" y="71"/>
                    </a:lnTo>
                    <a:lnTo>
                      <a:pt x="158" y="71"/>
                    </a:lnTo>
                    <a:lnTo>
                      <a:pt x="170" y="81"/>
                    </a:lnTo>
                    <a:lnTo>
                      <a:pt x="188" y="89"/>
                    </a:lnTo>
                    <a:lnTo>
                      <a:pt x="188" y="89"/>
                    </a:lnTo>
                    <a:lnTo>
                      <a:pt x="192" y="81"/>
                    </a:lnTo>
                    <a:lnTo>
                      <a:pt x="198" y="73"/>
                    </a:lnTo>
                    <a:lnTo>
                      <a:pt x="198" y="73"/>
                    </a:lnTo>
                    <a:lnTo>
                      <a:pt x="172" y="61"/>
                    </a:lnTo>
                    <a:lnTo>
                      <a:pt x="148" y="44"/>
                    </a:lnTo>
                    <a:lnTo>
                      <a:pt x="127" y="28"/>
                    </a:lnTo>
                    <a:lnTo>
                      <a:pt x="109" y="6"/>
                    </a:lnTo>
                    <a:lnTo>
                      <a:pt x="109" y="6"/>
                    </a:lnTo>
                    <a:lnTo>
                      <a:pt x="115" y="0"/>
                    </a:lnTo>
                    <a:lnTo>
                      <a:pt x="115" y="0"/>
                    </a:lnTo>
                    <a:lnTo>
                      <a:pt x="93" y="0"/>
                    </a:lnTo>
                    <a:lnTo>
                      <a:pt x="93" y="0"/>
                    </a:lnTo>
                    <a:close/>
                    <a:moveTo>
                      <a:pt x="152" y="168"/>
                    </a:moveTo>
                    <a:lnTo>
                      <a:pt x="152" y="168"/>
                    </a:lnTo>
                    <a:lnTo>
                      <a:pt x="46" y="168"/>
                    </a:lnTo>
                    <a:lnTo>
                      <a:pt x="46" y="168"/>
                    </a:lnTo>
                    <a:lnTo>
                      <a:pt x="46" y="121"/>
                    </a:lnTo>
                    <a:lnTo>
                      <a:pt x="46" y="121"/>
                    </a:lnTo>
                    <a:lnTo>
                      <a:pt x="152" y="121"/>
                    </a:lnTo>
                    <a:lnTo>
                      <a:pt x="152" y="121"/>
                    </a:lnTo>
                    <a:lnTo>
                      <a:pt x="152" y="168"/>
                    </a:lnTo>
                    <a:lnTo>
                      <a:pt x="152" y="168"/>
                    </a:lnTo>
                    <a:close/>
                    <a:moveTo>
                      <a:pt x="152" y="69"/>
                    </a:moveTo>
                    <a:lnTo>
                      <a:pt x="152" y="69"/>
                    </a:lnTo>
                    <a:lnTo>
                      <a:pt x="46" y="69"/>
                    </a:lnTo>
                    <a:lnTo>
                      <a:pt x="46" y="69"/>
                    </a:lnTo>
                    <a:lnTo>
                      <a:pt x="61" y="56"/>
                    </a:lnTo>
                    <a:lnTo>
                      <a:pt x="75" y="44"/>
                    </a:lnTo>
                    <a:lnTo>
                      <a:pt x="89" y="32"/>
                    </a:lnTo>
                    <a:lnTo>
                      <a:pt x="99" y="18"/>
                    </a:lnTo>
                    <a:lnTo>
                      <a:pt x="99" y="18"/>
                    </a:lnTo>
                    <a:lnTo>
                      <a:pt x="111" y="32"/>
                    </a:lnTo>
                    <a:lnTo>
                      <a:pt x="123" y="46"/>
                    </a:lnTo>
                    <a:lnTo>
                      <a:pt x="152" y="69"/>
                    </a:lnTo>
                    <a:lnTo>
                      <a:pt x="152" y="69"/>
                    </a:lnTo>
                    <a:lnTo>
                      <a:pt x="152"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538" name="Freeform 606">
                <a:extLst>
                  <a:ext uri="{FF2B5EF4-FFF2-40B4-BE49-F238E27FC236}">
                    <a16:creationId xmlns="" xmlns:a16="http://schemas.microsoft.com/office/drawing/2014/main" id="{32DFA4E5-1C63-4804-B351-10B7766E7641}"/>
                  </a:ext>
                </a:extLst>
              </p:cNvPr>
              <p:cNvSpPr>
                <a:spLocks/>
              </p:cNvSpPr>
              <p:nvPr/>
            </p:nvSpPr>
            <p:spPr bwMode="auto">
              <a:xfrm>
                <a:off x="-3387" y="14895"/>
                <a:ext cx="172" cy="184"/>
              </a:xfrm>
              <a:custGeom>
                <a:avLst/>
                <a:gdLst>
                  <a:gd name="T0" fmla="*/ 63 w 172"/>
                  <a:gd name="T1" fmla="*/ 69 h 184"/>
                  <a:gd name="T2" fmla="*/ 77 w 172"/>
                  <a:gd name="T3" fmla="*/ 50 h 184"/>
                  <a:gd name="T4" fmla="*/ 69 w 172"/>
                  <a:gd name="T5" fmla="*/ 40 h 184"/>
                  <a:gd name="T6" fmla="*/ 63 w 172"/>
                  <a:gd name="T7" fmla="*/ 40 h 184"/>
                  <a:gd name="T8" fmla="*/ 67 w 172"/>
                  <a:gd name="T9" fmla="*/ 2 h 184"/>
                  <a:gd name="T10" fmla="*/ 51 w 172"/>
                  <a:gd name="T11" fmla="*/ 0 h 184"/>
                  <a:gd name="T12" fmla="*/ 49 w 172"/>
                  <a:gd name="T13" fmla="*/ 20 h 184"/>
                  <a:gd name="T14" fmla="*/ 47 w 172"/>
                  <a:gd name="T15" fmla="*/ 46 h 184"/>
                  <a:gd name="T16" fmla="*/ 4 w 172"/>
                  <a:gd name="T17" fmla="*/ 57 h 184"/>
                  <a:gd name="T18" fmla="*/ 8 w 172"/>
                  <a:gd name="T19" fmla="*/ 71 h 184"/>
                  <a:gd name="T20" fmla="*/ 27 w 172"/>
                  <a:gd name="T21" fmla="*/ 67 h 184"/>
                  <a:gd name="T22" fmla="*/ 47 w 172"/>
                  <a:gd name="T23" fmla="*/ 63 h 184"/>
                  <a:gd name="T24" fmla="*/ 47 w 172"/>
                  <a:gd name="T25" fmla="*/ 87 h 184"/>
                  <a:gd name="T26" fmla="*/ 0 w 172"/>
                  <a:gd name="T27" fmla="*/ 139 h 184"/>
                  <a:gd name="T28" fmla="*/ 10 w 172"/>
                  <a:gd name="T29" fmla="*/ 151 h 184"/>
                  <a:gd name="T30" fmla="*/ 27 w 172"/>
                  <a:gd name="T31" fmla="*/ 133 h 184"/>
                  <a:gd name="T32" fmla="*/ 47 w 172"/>
                  <a:gd name="T33" fmla="*/ 113 h 184"/>
                  <a:gd name="T34" fmla="*/ 49 w 172"/>
                  <a:gd name="T35" fmla="*/ 184 h 184"/>
                  <a:gd name="T36" fmla="*/ 65 w 172"/>
                  <a:gd name="T37" fmla="*/ 184 h 184"/>
                  <a:gd name="T38" fmla="*/ 61 w 172"/>
                  <a:gd name="T39" fmla="*/ 139 h 184"/>
                  <a:gd name="T40" fmla="*/ 61 w 172"/>
                  <a:gd name="T41" fmla="*/ 99 h 184"/>
                  <a:gd name="T42" fmla="*/ 89 w 172"/>
                  <a:gd name="T43" fmla="*/ 79 h 184"/>
                  <a:gd name="T44" fmla="*/ 105 w 172"/>
                  <a:gd name="T45" fmla="*/ 73 h 184"/>
                  <a:gd name="T46" fmla="*/ 122 w 172"/>
                  <a:gd name="T47" fmla="*/ 69 h 184"/>
                  <a:gd name="T48" fmla="*/ 128 w 172"/>
                  <a:gd name="T49" fmla="*/ 71 h 184"/>
                  <a:gd name="T50" fmla="*/ 140 w 172"/>
                  <a:gd name="T51" fmla="*/ 75 h 184"/>
                  <a:gd name="T52" fmla="*/ 146 w 172"/>
                  <a:gd name="T53" fmla="*/ 79 h 184"/>
                  <a:gd name="T54" fmla="*/ 154 w 172"/>
                  <a:gd name="T55" fmla="*/ 91 h 184"/>
                  <a:gd name="T56" fmla="*/ 158 w 172"/>
                  <a:gd name="T57" fmla="*/ 105 h 184"/>
                  <a:gd name="T58" fmla="*/ 156 w 172"/>
                  <a:gd name="T59" fmla="*/ 111 h 184"/>
                  <a:gd name="T60" fmla="*/ 150 w 172"/>
                  <a:gd name="T61" fmla="*/ 125 h 184"/>
                  <a:gd name="T62" fmla="*/ 140 w 172"/>
                  <a:gd name="T63" fmla="*/ 135 h 184"/>
                  <a:gd name="T64" fmla="*/ 128 w 172"/>
                  <a:gd name="T65" fmla="*/ 143 h 184"/>
                  <a:gd name="T66" fmla="*/ 93 w 172"/>
                  <a:gd name="T67" fmla="*/ 156 h 184"/>
                  <a:gd name="T68" fmla="*/ 101 w 172"/>
                  <a:gd name="T69" fmla="*/ 170 h 184"/>
                  <a:gd name="T70" fmla="*/ 117 w 172"/>
                  <a:gd name="T71" fmla="*/ 166 h 184"/>
                  <a:gd name="T72" fmla="*/ 144 w 172"/>
                  <a:gd name="T73" fmla="*/ 151 h 184"/>
                  <a:gd name="T74" fmla="*/ 154 w 172"/>
                  <a:gd name="T75" fmla="*/ 143 h 184"/>
                  <a:gd name="T76" fmla="*/ 166 w 172"/>
                  <a:gd name="T77" fmla="*/ 125 h 184"/>
                  <a:gd name="T78" fmla="*/ 172 w 172"/>
                  <a:gd name="T79" fmla="*/ 105 h 184"/>
                  <a:gd name="T80" fmla="*/ 170 w 172"/>
                  <a:gd name="T81" fmla="*/ 95 h 184"/>
                  <a:gd name="T82" fmla="*/ 164 w 172"/>
                  <a:gd name="T83" fmla="*/ 77 h 184"/>
                  <a:gd name="T84" fmla="*/ 160 w 172"/>
                  <a:gd name="T85" fmla="*/ 69 h 184"/>
                  <a:gd name="T86" fmla="*/ 142 w 172"/>
                  <a:gd name="T87" fmla="*/ 57 h 184"/>
                  <a:gd name="T88" fmla="*/ 122 w 172"/>
                  <a:gd name="T89" fmla="*/ 52 h 184"/>
                  <a:gd name="T90" fmla="*/ 107 w 172"/>
                  <a:gd name="T91" fmla="*/ 54 h 184"/>
                  <a:gd name="T92" fmla="*/ 77 w 172"/>
                  <a:gd name="T93" fmla="*/ 67 h 184"/>
                  <a:gd name="T94" fmla="*/ 61 w 172"/>
                  <a:gd name="T95" fmla="*/ 79 h 184"/>
                  <a:gd name="T96" fmla="*/ 63 w 172"/>
                  <a:gd name="T97" fmla="*/ 69 h 184"/>
                  <a:gd name="T98" fmla="*/ 63 w 172"/>
                  <a:gd name="T99" fmla="*/ 6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2" h="184">
                    <a:moveTo>
                      <a:pt x="63" y="69"/>
                    </a:moveTo>
                    <a:lnTo>
                      <a:pt x="63" y="69"/>
                    </a:lnTo>
                    <a:lnTo>
                      <a:pt x="67" y="61"/>
                    </a:lnTo>
                    <a:lnTo>
                      <a:pt x="77" y="50"/>
                    </a:lnTo>
                    <a:lnTo>
                      <a:pt x="77" y="50"/>
                    </a:lnTo>
                    <a:lnTo>
                      <a:pt x="69" y="40"/>
                    </a:lnTo>
                    <a:lnTo>
                      <a:pt x="69" y="40"/>
                    </a:lnTo>
                    <a:lnTo>
                      <a:pt x="63" y="40"/>
                    </a:lnTo>
                    <a:lnTo>
                      <a:pt x="63" y="40"/>
                    </a:lnTo>
                    <a:lnTo>
                      <a:pt x="67" y="2"/>
                    </a:lnTo>
                    <a:lnTo>
                      <a:pt x="67" y="2"/>
                    </a:lnTo>
                    <a:lnTo>
                      <a:pt x="51" y="0"/>
                    </a:lnTo>
                    <a:lnTo>
                      <a:pt x="51" y="0"/>
                    </a:lnTo>
                    <a:lnTo>
                      <a:pt x="49" y="20"/>
                    </a:lnTo>
                    <a:lnTo>
                      <a:pt x="47" y="46"/>
                    </a:lnTo>
                    <a:lnTo>
                      <a:pt x="47" y="46"/>
                    </a:lnTo>
                    <a:lnTo>
                      <a:pt x="22" y="52"/>
                    </a:lnTo>
                    <a:lnTo>
                      <a:pt x="4" y="57"/>
                    </a:lnTo>
                    <a:lnTo>
                      <a:pt x="4" y="57"/>
                    </a:lnTo>
                    <a:lnTo>
                      <a:pt x="8" y="71"/>
                    </a:lnTo>
                    <a:lnTo>
                      <a:pt x="8" y="71"/>
                    </a:lnTo>
                    <a:lnTo>
                      <a:pt x="27" y="67"/>
                    </a:lnTo>
                    <a:lnTo>
                      <a:pt x="47" y="63"/>
                    </a:lnTo>
                    <a:lnTo>
                      <a:pt x="47" y="63"/>
                    </a:lnTo>
                    <a:lnTo>
                      <a:pt x="47" y="87"/>
                    </a:lnTo>
                    <a:lnTo>
                      <a:pt x="47" y="87"/>
                    </a:lnTo>
                    <a:lnTo>
                      <a:pt x="24" y="111"/>
                    </a:lnTo>
                    <a:lnTo>
                      <a:pt x="0" y="139"/>
                    </a:lnTo>
                    <a:lnTo>
                      <a:pt x="0" y="139"/>
                    </a:lnTo>
                    <a:lnTo>
                      <a:pt x="10" y="151"/>
                    </a:lnTo>
                    <a:lnTo>
                      <a:pt x="10" y="151"/>
                    </a:lnTo>
                    <a:lnTo>
                      <a:pt x="27" y="133"/>
                    </a:lnTo>
                    <a:lnTo>
                      <a:pt x="47" y="113"/>
                    </a:lnTo>
                    <a:lnTo>
                      <a:pt x="47" y="113"/>
                    </a:lnTo>
                    <a:lnTo>
                      <a:pt x="47" y="141"/>
                    </a:lnTo>
                    <a:lnTo>
                      <a:pt x="49" y="184"/>
                    </a:lnTo>
                    <a:lnTo>
                      <a:pt x="49" y="184"/>
                    </a:lnTo>
                    <a:lnTo>
                      <a:pt x="65" y="184"/>
                    </a:lnTo>
                    <a:lnTo>
                      <a:pt x="65" y="184"/>
                    </a:lnTo>
                    <a:lnTo>
                      <a:pt x="61" y="139"/>
                    </a:lnTo>
                    <a:lnTo>
                      <a:pt x="61" y="99"/>
                    </a:lnTo>
                    <a:lnTo>
                      <a:pt x="61" y="99"/>
                    </a:lnTo>
                    <a:lnTo>
                      <a:pt x="73" y="89"/>
                    </a:lnTo>
                    <a:lnTo>
                      <a:pt x="89" y="79"/>
                    </a:lnTo>
                    <a:lnTo>
                      <a:pt x="89" y="79"/>
                    </a:lnTo>
                    <a:lnTo>
                      <a:pt x="105" y="73"/>
                    </a:lnTo>
                    <a:lnTo>
                      <a:pt x="113" y="71"/>
                    </a:lnTo>
                    <a:lnTo>
                      <a:pt x="122" y="69"/>
                    </a:lnTo>
                    <a:lnTo>
                      <a:pt x="122" y="69"/>
                    </a:lnTo>
                    <a:lnTo>
                      <a:pt x="128" y="71"/>
                    </a:lnTo>
                    <a:lnTo>
                      <a:pt x="134" y="73"/>
                    </a:lnTo>
                    <a:lnTo>
                      <a:pt x="140" y="75"/>
                    </a:lnTo>
                    <a:lnTo>
                      <a:pt x="146" y="79"/>
                    </a:lnTo>
                    <a:lnTo>
                      <a:pt x="146" y="79"/>
                    </a:lnTo>
                    <a:lnTo>
                      <a:pt x="150" y="85"/>
                    </a:lnTo>
                    <a:lnTo>
                      <a:pt x="154" y="91"/>
                    </a:lnTo>
                    <a:lnTo>
                      <a:pt x="156" y="97"/>
                    </a:lnTo>
                    <a:lnTo>
                      <a:pt x="158" y="105"/>
                    </a:lnTo>
                    <a:lnTo>
                      <a:pt x="158" y="105"/>
                    </a:lnTo>
                    <a:lnTo>
                      <a:pt x="156" y="111"/>
                    </a:lnTo>
                    <a:lnTo>
                      <a:pt x="154" y="117"/>
                    </a:lnTo>
                    <a:lnTo>
                      <a:pt x="150" y="125"/>
                    </a:lnTo>
                    <a:lnTo>
                      <a:pt x="150" y="125"/>
                    </a:lnTo>
                    <a:lnTo>
                      <a:pt x="140" y="135"/>
                    </a:lnTo>
                    <a:lnTo>
                      <a:pt x="128" y="143"/>
                    </a:lnTo>
                    <a:lnTo>
                      <a:pt x="128" y="143"/>
                    </a:lnTo>
                    <a:lnTo>
                      <a:pt x="111" y="149"/>
                    </a:lnTo>
                    <a:lnTo>
                      <a:pt x="93" y="156"/>
                    </a:lnTo>
                    <a:lnTo>
                      <a:pt x="93" y="156"/>
                    </a:lnTo>
                    <a:lnTo>
                      <a:pt x="101" y="170"/>
                    </a:lnTo>
                    <a:lnTo>
                      <a:pt x="101" y="170"/>
                    </a:lnTo>
                    <a:lnTo>
                      <a:pt x="117" y="166"/>
                    </a:lnTo>
                    <a:lnTo>
                      <a:pt x="132" y="160"/>
                    </a:lnTo>
                    <a:lnTo>
                      <a:pt x="144" y="151"/>
                    </a:lnTo>
                    <a:lnTo>
                      <a:pt x="154" y="143"/>
                    </a:lnTo>
                    <a:lnTo>
                      <a:pt x="154" y="143"/>
                    </a:lnTo>
                    <a:lnTo>
                      <a:pt x="162" y="135"/>
                    </a:lnTo>
                    <a:lnTo>
                      <a:pt x="166" y="125"/>
                    </a:lnTo>
                    <a:lnTo>
                      <a:pt x="170" y="115"/>
                    </a:lnTo>
                    <a:lnTo>
                      <a:pt x="172" y="105"/>
                    </a:lnTo>
                    <a:lnTo>
                      <a:pt x="172" y="105"/>
                    </a:lnTo>
                    <a:lnTo>
                      <a:pt x="170" y="95"/>
                    </a:lnTo>
                    <a:lnTo>
                      <a:pt x="168" y="85"/>
                    </a:lnTo>
                    <a:lnTo>
                      <a:pt x="164" y="77"/>
                    </a:lnTo>
                    <a:lnTo>
                      <a:pt x="160" y="69"/>
                    </a:lnTo>
                    <a:lnTo>
                      <a:pt x="160" y="69"/>
                    </a:lnTo>
                    <a:lnTo>
                      <a:pt x="152" y="63"/>
                    </a:lnTo>
                    <a:lnTo>
                      <a:pt x="142" y="57"/>
                    </a:lnTo>
                    <a:lnTo>
                      <a:pt x="132" y="54"/>
                    </a:lnTo>
                    <a:lnTo>
                      <a:pt x="122" y="52"/>
                    </a:lnTo>
                    <a:lnTo>
                      <a:pt x="122" y="52"/>
                    </a:lnTo>
                    <a:lnTo>
                      <a:pt x="107" y="54"/>
                    </a:lnTo>
                    <a:lnTo>
                      <a:pt x="91" y="59"/>
                    </a:lnTo>
                    <a:lnTo>
                      <a:pt x="77" y="67"/>
                    </a:lnTo>
                    <a:lnTo>
                      <a:pt x="61" y="79"/>
                    </a:lnTo>
                    <a:lnTo>
                      <a:pt x="61" y="79"/>
                    </a:lnTo>
                    <a:lnTo>
                      <a:pt x="61" y="73"/>
                    </a:lnTo>
                    <a:lnTo>
                      <a:pt x="63" y="69"/>
                    </a:lnTo>
                    <a:lnTo>
                      <a:pt x="63" y="69"/>
                    </a:lnTo>
                    <a:lnTo>
                      <a:pt x="63" y="6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grpSp>
        <p:grpSp>
          <p:nvGrpSpPr>
            <p:cNvPr id="8" name="Group 808">
              <a:extLst>
                <a:ext uri="{FF2B5EF4-FFF2-40B4-BE49-F238E27FC236}">
                  <a16:creationId xmlns="" xmlns:a16="http://schemas.microsoft.com/office/drawing/2014/main" id="{C03DDA78-DE72-4625-B97A-5E4B6D474260}"/>
                </a:ext>
              </a:extLst>
            </p:cNvPr>
            <p:cNvGrpSpPr>
              <a:grpSpLocks/>
            </p:cNvGrpSpPr>
            <p:nvPr/>
          </p:nvGrpSpPr>
          <p:grpSpPr bwMode="auto">
            <a:xfrm>
              <a:off x="-3714" y="-4526"/>
              <a:ext cx="48218" cy="26341"/>
              <a:chOff x="-3714" y="-4526"/>
              <a:chExt cx="48218" cy="26341"/>
            </a:xfrm>
          </p:grpSpPr>
          <p:sp>
            <p:nvSpPr>
              <p:cNvPr id="1939" name="Freeform 608">
                <a:extLst>
                  <a:ext uri="{FF2B5EF4-FFF2-40B4-BE49-F238E27FC236}">
                    <a16:creationId xmlns="" xmlns:a16="http://schemas.microsoft.com/office/drawing/2014/main" id="{38952D3D-3098-4660-8D33-5978D9EC1CF3}"/>
                  </a:ext>
                </a:extLst>
              </p:cNvPr>
              <p:cNvSpPr>
                <a:spLocks/>
              </p:cNvSpPr>
              <p:nvPr/>
            </p:nvSpPr>
            <p:spPr bwMode="auto">
              <a:xfrm>
                <a:off x="-3189" y="14907"/>
                <a:ext cx="176" cy="166"/>
              </a:xfrm>
              <a:custGeom>
                <a:avLst/>
                <a:gdLst>
                  <a:gd name="T0" fmla="*/ 174 w 176"/>
                  <a:gd name="T1" fmla="*/ 51 h 166"/>
                  <a:gd name="T2" fmla="*/ 132 w 176"/>
                  <a:gd name="T3" fmla="*/ 53 h 166"/>
                  <a:gd name="T4" fmla="*/ 132 w 176"/>
                  <a:gd name="T5" fmla="*/ 0 h 166"/>
                  <a:gd name="T6" fmla="*/ 116 w 176"/>
                  <a:gd name="T7" fmla="*/ 0 h 166"/>
                  <a:gd name="T8" fmla="*/ 116 w 176"/>
                  <a:gd name="T9" fmla="*/ 53 h 166"/>
                  <a:gd name="T10" fmla="*/ 57 w 176"/>
                  <a:gd name="T11" fmla="*/ 57 h 166"/>
                  <a:gd name="T12" fmla="*/ 57 w 176"/>
                  <a:gd name="T13" fmla="*/ 10 h 166"/>
                  <a:gd name="T14" fmla="*/ 39 w 176"/>
                  <a:gd name="T15" fmla="*/ 10 h 166"/>
                  <a:gd name="T16" fmla="*/ 39 w 176"/>
                  <a:gd name="T17" fmla="*/ 57 h 166"/>
                  <a:gd name="T18" fmla="*/ 0 w 176"/>
                  <a:gd name="T19" fmla="*/ 59 h 166"/>
                  <a:gd name="T20" fmla="*/ 0 w 176"/>
                  <a:gd name="T21" fmla="*/ 73 h 166"/>
                  <a:gd name="T22" fmla="*/ 39 w 176"/>
                  <a:gd name="T23" fmla="*/ 71 h 166"/>
                  <a:gd name="T24" fmla="*/ 39 w 176"/>
                  <a:gd name="T25" fmla="*/ 135 h 166"/>
                  <a:gd name="T26" fmla="*/ 41 w 176"/>
                  <a:gd name="T27" fmla="*/ 148 h 166"/>
                  <a:gd name="T28" fmla="*/ 49 w 176"/>
                  <a:gd name="T29" fmla="*/ 158 h 166"/>
                  <a:gd name="T30" fmla="*/ 65 w 176"/>
                  <a:gd name="T31" fmla="*/ 164 h 166"/>
                  <a:gd name="T32" fmla="*/ 97 w 176"/>
                  <a:gd name="T33" fmla="*/ 166 h 166"/>
                  <a:gd name="T34" fmla="*/ 114 w 176"/>
                  <a:gd name="T35" fmla="*/ 166 h 166"/>
                  <a:gd name="T36" fmla="*/ 148 w 176"/>
                  <a:gd name="T37" fmla="*/ 164 h 166"/>
                  <a:gd name="T38" fmla="*/ 148 w 176"/>
                  <a:gd name="T39" fmla="*/ 148 h 166"/>
                  <a:gd name="T40" fmla="*/ 101 w 176"/>
                  <a:gd name="T41" fmla="*/ 150 h 166"/>
                  <a:gd name="T42" fmla="*/ 63 w 176"/>
                  <a:gd name="T43" fmla="*/ 146 h 166"/>
                  <a:gd name="T44" fmla="*/ 57 w 176"/>
                  <a:gd name="T45" fmla="*/ 142 h 166"/>
                  <a:gd name="T46" fmla="*/ 57 w 176"/>
                  <a:gd name="T47" fmla="*/ 135 h 166"/>
                  <a:gd name="T48" fmla="*/ 57 w 176"/>
                  <a:gd name="T49" fmla="*/ 71 h 166"/>
                  <a:gd name="T50" fmla="*/ 116 w 176"/>
                  <a:gd name="T51" fmla="*/ 69 h 166"/>
                  <a:gd name="T52" fmla="*/ 116 w 176"/>
                  <a:gd name="T53" fmla="*/ 95 h 166"/>
                  <a:gd name="T54" fmla="*/ 111 w 176"/>
                  <a:gd name="T55" fmla="*/ 105 h 166"/>
                  <a:gd name="T56" fmla="*/ 105 w 176"/>
                  <a:gd name="T57" fmla="*/ 109 h 166"/>
                  <a:gd name="T58" fmla="*/ 93 w 176"/>
                  <a:gd name="T59" fmla="*/ 109 h 166"/>
                  <a:gd name="T60" fmla="*/ 77 w 176"/>
                  <a:gd name="T61" fmla="*/ 109 h 166"/>
                  <a:gd name="T62" fmla="*/ 81 w 176"/>
                  <a:gd name="T63" fmla="*/ 125 h 166"/>
                  <a:gd name="T64" fmla="*/ 101 w 176"/>
                  <a:gd name="T65" fmla="*/ 125 h 166"/>
                  <a:gd name="T66" fmla="*/ 118 w 176"/>
                  <a:gd name="T67" fmla="*/ 121 h 166"/>
                  <a:gd name="T68" fmla="*/ 124 w 176"/>
                  <a:gd name="T69" fmla="*/ 117 h 166"/>
                  <a:gd name="T70" fmla="*/ 130 w 176"/>
                  <a:gd name="T71" fmla="*/ 109 h 166"/>
                  <a:gd name="T72" fmla="*/ 132 w 176"/>
                  <a:gd name="T73" fmla="*/ 95 h 166"/>
                  <a:gd name="T74" fmla="*/ 132 w 176"/>
                  <a:gd name="T75" fmla="*/ 67 h 166"/>
                  <a:gd name="T76" fmla="*/ 176 w 176"/>
                  <a:gd name="T77" fmla="*/ 65 h 166"/>
                  <a:gd name="T78" fmla="*/ 174 w 176"/>
                  <a:gd name="T79" fmla="*/ 51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76" h="166">
                    <a:moveTo>
                      <a:pt x="174" y="51"/>
                    </a:moveTo>
                    <a:lnTo>
                      <a:pt x="174" y="51"/>
                    </a:lnTo>
                    <a:lnTo>
                      <a:pt x="132" y="53"/>
                    </a:lnTo>
                    <a:lnTo>
                      <a:pt x="132" y="53"/>
                    </a:lnTo>
                    <a:lnTo>
                      <a:pt x="132" y="0"/>
                    </a:lnTo>
                    <a:lnTo>
                      <a:pt x="132" y="0"/>
                    </a:lnTo>
                    <a:lnTo>
                      <a:pt x="116" y="0"/>
                    </a:lnTo>
                    <a:lnTo>
                      <a:pt x="116" y="0"/>
                    </a:lnTo>
                    <a:lnTo>
                      <a:pt x="116" y="53"/>
                    </a:lnTo>
                    <a:lnTo>
                      <a:pt x="116" y="53"/>
                    </a:lnTo>
                    <a:lnTo>
                      <a:pt x="57" y="57"/>
                    </a:lnTo>
                    <a:lnTo>
                      <a:pt x="57" y="57"/>
                    </a:lnTo>
                    <a:lnTo>
                      <a:pt x="57" y="10"/>
                    </a:lnTo>
                    <a:lnTo>
                      <a:pt x="57" y="10"/>
                    </a:lnTo>
                    <a:lnTo>
                      <a:pt x="39" y="10"/>
                    </a:lnTo>
                    <a:lnTo>
                      <a:pt x="39" y="10"/>
                    </a:lnTo>
                    <a:lnTo>
                      <a:pt x="39" y="57"/>
                    </a:lnTo>
                    <a:lnTo>
                      <a:pt x="39" y="57"/>
                    </a:lnTo>
                    <a:lnTo>
                      <a:pt x="0" y="59"/>
                    </a:lnTo>
                    <a:lnTo>
                      <a:pt x="0" y="59"/>
                    </a:lnTo>
                    <a:lnTo>
                      <a:pt x="0" y="73"/>
                    </a:lnTo>
                    <a:lnTo>
                      <a:pt x="0" y="73"/>
                    </a:lnTo>
                    <a:lnTo>
                      <a:pt x="39" y="71"/>
                    </a:lnTo>
                    <a:lnTo>
                      <a:pt x="39" y="71"/>
                    </a:lnTo>
                    <a:lnTo>
                      <a:pt x="39" y="135"/>
                    </a:lnTo>
                    <a:lnTo>
                      <a:pt x="39" y="135"/>
                    </a:lnTo>
                    <a:lnTo>
                      <a:pt x="39" y="144"/>
                    </a:lnTo>
                    <a:lnTo>
                      <a:pt x="41" y="148"/>
                    </a:lnTo>
                    <a:lnTo>
                      <a:pt x="49" y="158"/>
                    </a:lnTo>
                    <a:lnTo>
                      <a:pt x="49" y="158"/>
                    </a:lnTo>
                    <a:lnTo>
                      <a:pt x="55" y="162"/>
                    </a:lnTo>
                    <a:lnTo>
                      <a:pt x="65" y="164"/>
                    </a:lnTo>
                    <a:lnTo>
                      <a:pt x="79" y="166"/>
                    </a:lnTo>
                    <a:lnTo>
                      <a:pt x="97" y="166"/>
                    </a:lnTo>
                    <a:lnTo>
                      <a:pt x="97" y="166"/>
                    </a:lnTo>
                    <a:lnTo>
                      <a:pt x="114" y="166"/>
                    </a:lnTo>
                    <a:lnTo>
                      <a:pt x="148" y="164"/>
                    </a:lnTo>
                    <a:lnTo>
                      <a:pt x="148" y="164"/>
                    </a:lnTo>
                    <a:lnTo>
                      <a:pt x="148" y="148"/>
                    </a:lnTo>
                    <a:lnTo>
                      <a:pt x="148" y="148"/>
                    </a:lnTo>
                    <a:lnTo>
                      <a:pt x="101" y="150"/>
                    </a:lnTo>
                    <a:lnTo>
                      <a:pt x="101" y="150"/>
                    </a:lnTo>
                    <a:lnTo>
                      <a:pt x="75" y="150"/>
                    </a:lnTo>
                    <a:lnTo>
                      <a:pt x="63" y="146"/>
                    </a:lnTo>
                    <a:lnTo>
                      <a:pt x="63" y="146"/>
                    </a:lnTo>
                    <a:lnTo>
                      <a:pt x="57" y="142"/>
                    </a:lnTo>
                    <a:lnTo>
                      <a:pt x="57" y="135"/>
                    </a:lnTo>
                    <a:lnTo>
                      <a:pt x="57" y="135"/>
                    </a:lnTo>
                    <a:lnTo>
                      <a:pt x="57" y="71"/>
                    </a:lnTo>
                    <a:lnTo>
                      <a:pt x="57" y="71"/>
                    </a:lnTo>
                    <a:lnTo>
                      <a:pt x="116" y="69"/>
                    </a:lnTo>
                    <a:lnTo>
                      <a:pt x="116" y="69"/>
                    </a:lnTo>
                    <a:lnTo>
                      <a:pt x="116" y="95"/>
                    </a:lnTo>
                    <a:lnTo>
                      <a:pt x="116" y="95"/>
                    </a:lnTo>
                    <a:lnTo>
                      <a:pt x="114" y="101"/>
                    </a:lnTo>
                    <a:lnTo>
                      <a:pt x="111" y="105"/>
                    </a:lnTo>
                    <a:lnTo>
                      <a:pt x="111" y="105"/>
                    </a:lnTo>
                    <a:lnTo>
                      <a:pt x="105" y="109"/>
                    </a:lnTo>
                    <a:lnTo>
                      <a:pt x="93" y="109"/>
                    </a:lnTo>
                    <a:lnTo>
                      <a:pt x="93" y="109"/>
                    </a:lnTo>
                    <a:lnTo>
                      <a:pt x="77" y="109"/>
                    </a:lnTo>
                    <a:lnTo>
                      <a:pt x="77" y="109"/>
                    </a:lnTo>
                    <a:lnTo>
                      <a:pt x="81" y="125"/>
                    </a:lnTo>
                    <a:lnTo>
                      <a:pt x="81" y="125"/>
                    </a:lnTo>
                    <a:lnTo>
                      <a:pt x="101" y="125"/>
                    </a:lnTo>
                    <a:lnTo>
                      <a:pt x="101" y="125"/>
                    </a:lnTo>
                    <a:lnTo>
                      <a:pt x="111" y="123"/>
                    </a:lnTo>
                    <a:lnTo>
                      <a:pt x="118" y="121"/>
                    </a:lnTo>
                    <a:lnTo>
                      <a:pt x="124" y="117"/>
                    </a:lnTo>
                    <a:lnTo>
                      <a:pt x="124" y="117"/>
                    </a:lnTo>
                    <a:lnTo>
                      <a:pt x="128" y="113"/>
                    </a:lnTo>
                    <a:lnTo>
                      <a:pt x="130" y="109"/>
                    </a:lnTo>
                    <a:lnTo>
                      <a:pt x="132" y="95"/>
                    </a:lnTo>
                    <a:lnTo>
                      <a:pt x="132" y="95"/>
                    </a:lnTo>
                    <a:lnTo>
                      <a:pt x="132" y="67"/>
                    </a:lnTo>
                    <a:lnTo>
                      <a:pt x="132" y="67"/>
                    </a:lnTo>
                    <a:lnTo>
                      <a:pt x="176" y="65"/>
                    </a:lnTo>
                    <a:lnTo>
                      <a:pt x="176" y="65"/>
                    </a:lnTo>
                    <a:lnTo>
                      <a:pt x="174" y="51"/>
                    </a:lnTo>
                    <a:lnTo>
                      <a:pt x="174"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40" name="Freeform 609">
                <a:extLst>
                  <a:ext uri="{FF2B5EF4-FFF2-40B4-BE49-F238E27FC236}">
                    <a16:creationId xmlns="" xmlns:a16="http://schemas.microsoft.com/office/drawing/2014/main" id="{544B967A-7859-47C1-81B7-66AB320BE2D5}"/>
                  </a:ext>
                </a:extLst>
              </p:cNvPr>
              <p:cNvSpPr>
                <a:spLocks/>
              </p:cNvSpPr>
              <p:nvPr/>
            </p:nvSpPr>
            <p:spPr bwMode="auto">
              <a:xfrm>
                <a:off x="-2974" y="14921"/>
                <a:ext cx="157" cy="148"/>
              </a:xfrm>
              <a:custGeom>
                <a:avLst/>
                <a:gdLst>
                  <a:gd name="T0" fmla="*/ 157 w 157"/>
                  <a:gd name="T1" fmla="*/ 0 h 148"/>
                  <a:gd name="T2" fmla="*/ 157 w 157"/>
                  <a:gd name="T3" fmla="*/ 0 h 148"/>
                  <a:gd name="T4" fmla="*/ 91 w 157"/>
                  <a:gd name="T5" fmla="*/ 2 h 148"/>
                  <a:gd name="T6" fmla="*/ 0 w 157"/>
                  <a:gd name="T7" fmla="*/ 4 h 148"/>
                  <a:gd name="T8" fmla="*/ 0 w 157"/>
                  <a:gd name="T9" fmla="*/ 4 h 148"/>
                  <a:gd name="T10" fmla="*/ 0 w 157"/>
                  <a:gd name="T11" fmla="*/ 18 h 148"/>
                  <a:gd name="T12" fmla="*/ 0 w 157"/>
                  <a:gd name="T13" fmla="*/ 18 h 148"/>
                  <a:gd name="T14" fmla="*/ 28 w 157"/>
                  <a:gd name="T15" fmla="*/ 18 h 148"/>
                  <a:gd name="T16" fmla="*/ 84 w 157"/>
                  <a:gd name="T17" fmla="*/ 16 h 148"/>
                  <a:gd name="T18" fmla="*/ 84 w 157"/>
                  <a:gd name="T19" fmla="*/ 16 h 148"/>
                  <a:gd name="T20" fmla="*/ 66 w 157"/>
                  <a:gd name="T21" fmla="*/ 28 h 148"/>
                  <a:gd name="T22" fmla="*/ 58 w 157"/>
                  <a:gd name="T23" fmla="*/ 37 h 148"/>
                  <a:gd name="T24" fmla="*/ 52 w 157"/>
                  <a:gd name="T25" fmla="*/ 43 h 148"/>
                  <a:gd name="T26" fmla="*/ 52 w 157"/>
                  <a:gd name="T27" fmla="*/ 43 h 148"/>
                  <a:gd name="T28" fmla="*/ 44 w 157"/>
                  <a:gd name="T29" fmla="*/ 61 h 148"/>
                  <a:gd name="T30" fmla="*/ 42 w 157"/>
                  <a:gd name="T31" fmla="*/ 71 h 148"/>
                  <a:gd name="T32" fmla="*/ 42 w 157"/>
                  <a:gd name="T33" fmla="*/ 81 h 148"/>
                  <a:gd name="T34" fmla="*/ 42 w 157"/>
                  <a:gd name="T35" fmla="*/ 81 h 148"/>
                  <a:gd name="T36" fmla="*/ 42 w 157"/>
                  <a:gd name="T37" fmla="*/ 95 h 148"/>
                  <a:gd name="T38" fmla="*/ 46 w 157"/>
                  <a:gd name="T39" fmla="*/ 107 h 148"/>
                  <a:gd name="T40" fmla="*/ 54 w 157"/>
                  <a:gd name="T41" fmla="*/ 117 h 148"/>
                  <a:gd name="T42" fmla="*/ 64 w 157"/>
                  <a:gd name="T43" fmla="*/ 128 h 148"/>
                  <a:gd name="T44" fmla="*/ 64 w 157"/>
                  <a:gd name="T45" fmla="*/ 128 h 148"/>
                  <a:gd name="T46" fmla="*/ 74 w 157"/>
                  <a:gd name="T47" fmla="*/ 136 h 148"/>
                  <a:gd name="T48" fmla="*/ 89 w 157"/>
                  <a:gd name="T49" fmla="*/ 142 h 148"/>
                  <a:gd name="T50" fmla="*/ 105 w 157"/>
                  <a:gd name="T51" fmla="*/ 146 h 148"/>
                  <a:gd name="T52" fmla="*/ 125 w 157"/>
                  <a:gd name="T53" fmla="*/ 148 h 148"/>
                  <a:gd name="T54" fmla="*/ 125 w 157"/>
                  <a:gd name="T55" fmla="*/ 148 h 148"/>
                  <a:gd name="T56" fmla="*/ 129 w 157"/>
                  <a:gd name="T57" fmla="*/ 132 h 148"/>
                  <a:gd name="T58" fmla="*/ 129 w 157"/>
                  <a:gd name="T59" fmla="*/ 132 h 148"/>
                  <a:gd name="T60" fmla="*/ 113 w 157"/>
                  <a:gd name="T61" fmla="*/ 130 h 148"/>
                  <a:gd name="T62" fmla="*/ 99 w 157"/>
                  <a:gd name="T63" fmla="*/ 128 h 148"/>
                  <a:gd name="T64" fmla="*/ 89 w 157"/>
                  <a:gd name="T65" fmla="*/ 121 h 148"/>
                  <a:gd name="T66" fmla="*/ 78 w 157"/>
                  <a:gd name="T67" fmla="*/ 115 h 148"/>
                  <a:gd name="T68" fmla="*/ 78 w 157"/>
                  <a:gd name="T69" fmla="*/ 115 h 148"/>
                  <a:gd name="T70" fmla="*/ 68 w 157"/>
                  <a:gd name="T71" fmla="*/ 109 h 148"/>
                  <a:gd name="T72" fmla="*/ 62 w 157"/>
                  <a:gd name="T73" fmla="*/ 101 h 148"/>
                  <a:gd name="T74" fmla="*/ 58 w 157"/>
                  <a:gd name="T75" fmla="*/ 91 h 148"/>
                  <a:gd name="T76" fmla="*/ 58 w 157"/>
                  <a:gd name="T77" fmla="*/ 81 h 148"/>
                  <a:gd name="T78" fmla="*/ 58 w 157"/>
                  <a:gd name="T79" fmla="*/ 81 h 148"/>
                  <a:gd name="T80" fmla="*/ 58 w 157"/>
                  <a:gd name="T81" fmla="*/ 67 h 148"/>
                  <a:gd name="T82" fmla="*/ 64 w 157"/>
                  <a:gd name="T83" fmla="*/ 55 h 148"/>
                  <a:gd name="T84" fmla="*/ 64 w 157"/>
                  <a:gd name="T85" fmla="*/ 55 h 148"/>
                  <a:gd name="T86" fmla="*/ 72 w 157"/>
                  <a:gd name="T87" fmla="*/ 45 h 148"/>
                  <a:gd name="T88" fmla="*/ 84 w 157"/>
                  <a:gd name="T89" fmla="*/ 33 h 148"/>
                  <a:gd name="T90" fmla="*/ 84 w 157"/>
                  <a:gd name="T91" fmla="*/ 33 h 148"/>
                  <a:gd name="T92" fmla="*/ 99 w 157"/>
                  <a:gd name="T93" fmla="*/ 24 h 148"/>
                  <a:gd name="T94" fmla="*/ 115 w 157"/>
                  <a:gd name="T95" fmla="*/ 18 h 148"/>
                  <a:gd name="T96" fmla="*/ 115 w 157"/>
                  <a:gd name="T97" fmla="*/ 18 h 148"/>
                  <a:gd name="T98" fmla="*/ 133 w 157"/>
                  <a:gd name="T99" fmla="*/ 16 h 148"/>
                  <a:gd name="T100" fmla="*/ 157 w 157"/>
                  <a:gd name="T101" fmla="*/ 14 h 148"/>
                  <a:gd name="T102" fmla="*/ 157 w 157"/>
                  <a:gd name="T103" fmla="*/ 14 h 148"/>
                  <a:gd name="T104" fmla="*/ 157 w 157"/>
                  <a:gd name="T105" fmla="*/ 0 h 148"/>
                  <a:gd name="T106" fmla="*/ 157 w 157"/>
                  <a:gd name="T107"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7" h="148">
                    <a:moveTo>
                      <a:pt x="157" y="0"/>
                    </a:moveTo>
                    <a:lnTo>
                      <a:pt x="157" y="0"/>
                    </a:lnTo>
                    <a:lnTo>
                      <a:pt x="91" y="2"/>
                    </a:lnTo>
                    <a:lnTo>
                      <a:pt x="0" y="4"/>
                    </a:lnTo>
                    <a:lnTo>
                      <a:pt x="0" y="4"/>
                    </a:lnTo>
                    <a:lnTo>
                      <a:pt x="0" y="18"/>
                    </a:lnTo>
                    <a:lnTo>
                      <a:pt x="0" y="18"/>
                    </a:lnTo>
                    <a:lnTo>
                      <a:pt x="28" y="18"/>
                    </a:lnTo>
                    <a:lnTo>
                      <a:pt x="84" y="16"/>
                    </a:lnTo>
                    <a:lnTo>
                      <a:pt x="84" y="16"/>
                    </a:lnTo>
                    <a:lnTo>
                      <a:pt x="66" y="28"/>
                    </a:lnTo>
                    <a:lnTo>
                      <a:pt x="58" y="37"/>
                    </a:lnTo>
                    <a:lnTo>
                      <a:pt x="52" y="43"/>
                    </a:lnTo>
                    <a:lnTo>
                      <a:pt x="52" y="43"/>
                    </a:lnTo>
                    <a:lnTo>
                      <a:pt x="44" y="61"/>
                    </a:lnTo>
                    <a:lnTo>
                      <a:pt x="42" y="71"/>
                    </a:lnTo>
                    <a:lnTo>
                      <a:pt x="42" y="81"/>
                    </a:lnTo>
                    <a:lnTo>
                      <a:pt x="42" y="81"/>
                    </a:lnTo>
                    <a:lnTo>
                      <a:pt x="42" y="95"/>
                    </a:lnTo>
                    <a:lnTo>
                      <a:pt x="46" y="107"/>
                    </a:lnTo>
                    <a:lnTo>
                      <a:pt x="54" y="117"/>
                    </a:lnTo>
                    <a:lnTo>
                      <a:pt x="64" y="128"/>
                    </a:lnTo>
                    <a:lnTo>
                      <a:pt x="64" y="128"/>
                    </a:lnTo>
                    <a:lnTo>
                      <a:pt x="74" y="136"/>
                    </a:lnTo>
                    <a:lnTo>
                      <a:pt x="89" y="142"/>
                    </a:lnTo>
                    <a:lnTo>
                      <a:pt x="105" y="146"/>
                    </a:lnTo>
                    <a:lnTo>
                      <a:pt x="125" y="148"/>
                    </a:lnTo>
                    <a:lnTo>
                      <a:pt x="125" y="148"/>
                    </a:lnTo>
                    <a:lnTo>
                      <a:pt x="129" y="132"/>
                    </a:lnTo>
                    <a:lnTo>
                      <a:pt x="129" y="132"/>
                    </a:lnTo>
                    <a:lnTo>
                      <a:pt x="113" y="130"/>
                    </a:lnTo>
                    <a:lnTo>
                      <a:pt x="99" y="128"/>
                    </a:lnTo>
                    <a:lnTo>
                      <a:pt x="89" y="121"/>
                    </a:lnTo>
                    <a:lnTo>
                      <a:pt x="78" y="115"/>
                    </a:lnTo>
                    <a:lnTo>
                      <a:pt x="78" y="115"/>
                    </a:lnTo>
                    <a:lnTo>
                      <a:pt x="68" y="109"/>
                    </a:lnTo>
                    <a:lnTo>
                      <a:pt x="62" y="101"/>
                    </a:lnTo>
                    <a:lnTo>
                      <a:pt x="58" y="91"/>
                    </a:lnTo>
                    <a:lnTo>
                      <a:pt x="58" y="81"/>
                    </a:lnTo>
                    <a:lnTo>
                      <a:pt x="58" y="81"/>
                    </a:lnTo>
                    <a:lnTo>
                      <a:pt x="58" y="67"/>
                    </a:lnTo>
                    <a:lnTo>
                      <a:pt x="64" y="55"/>
                    </a:lnTo>
                    <a:lnTo>
                      <a:pt x="64" y="55"/>
                    </a:lnTo>
                    <a:lnTo>
                      <a:pt x="72" y="45"/>
                    </a:lnTo>
                    <a:lnTo>
                      <a:pt x="84" y="33"/>
                    </a:lnTo>
                    <a:lnTo>
                      <a:pt x="84" y="33"/>
                    </a:lnTo>
                    <a:lnTo>
                      <a:pt x="99" y="24"/>
                    </a:lnTo>
                    <a:lnTo>
                      <a:pt x="115" y="18"/>
                    </a:lnTo>
                    <a:lnTo>
                      <a:pt x="115" y="18"/>
                    </a:lnTo>
                    <a:lnTo>
                      <a:pt x="133" y="16"/>
                    </a:lnTo>
                    <a:lnTo>
                      <a:pt x="157" y="14"/>
                    </a:lnTo>
                    <a:lnTo>
                      <a:pt x="157" y="14"/>
                    </a:lnTo>
                    <a:lnTo>
                      <a:pt x="157" y="0"/>
                    </a:lnTo>
                    <a:lnTo>
                      <a:pt x="15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41" name="Freeform 610">
                <a:extLst>
                  <a:ext uri="{FF2B5EF4-FFF2-40B4-BE49-F238E27FC236}">
                    <a16:creationId xmlns="" xmlns:a16="http://schemas.microsoft.com/office/drawing/2014/main" id="{C32DE87D-3A6A-401B-850D-33FF0F80C26B}"/>
                  </a:ext>
                </a:extLst>
              </p:cNvPr>
              <p:cNvSpPr>
                <a:spLocks noEditPoints="1"/>
              </p:cNvSpPr>
              <p:nvPr/>
            </p:nvSpPr>
            <p:spPr bwMode="auto">
              <a:xfrm>
                <a:off x="-2792" y="14889"/>
                <a:ext cx="190" cy="200"/>
              </a:xfrm>
              <a:custGeom>
                <a:avLst/>
                <a:gdLst>
                  <a:gd name="T0" fmla="*/ 28 w 190"/>
                  <a:gd name="T1" fmla="*/ 58 h 200"/>
                  <a:gd name="T2" fmla="*/ 28 w 190"/>
                  <a:gd name="T3" fmla="*/ 151 h 200"/>
                  <a:gd name="T4" fmla="*/ 42 w 190"/>
                  <a:gd name="T5" fmla="*/ 145 h 200"/>
                  <a:gd name="T6" fmla="*/ 187 w 190"/>
                  <a:gd name="T7" fmla="*/ 145 h 200"/>
                  <a:gd name="T8" fmla="*/ 117 w 190"/>
                  <a:gd name="T9" fmla="*/ 133 h 200"/>
                  <a:gd name="T10" fmla="*/ 117 w 190"/>
                  <a:gd name="T11" fmla="*/ 113 h 200"/>
                  <a:gd name="T12" fmla="*/ 177 w 190"/>
                  <a:gd name="T13" fmla="*/ 99 h 200"/>
                  <a:gd name="T14" fmla="*/ 117 w 190"/>
                  <a:gd name="T15" fmla="*/ 99 h 200"/>
                  <a:gd name="T16" fmla="*/ 177 w 190"/>
                  <a:gd name="T17" fmla="*/ 79 h 200"/>
                  <a:gd name="T18" fmla="*/ 177 w 190"/>
                  <a:gd name="T19" fmla="*/ 65 h 200"/>
                  <a:gd name="T20" fmla="*/ 117 w 190"/>
                  <a:gd name="T21" fmla="*/ 44 h 200"/>
                  <a:gd name="T22" fmla="*/ 183 w 190"/>
                  <a:gd name="T23" fmla="*/ 44 h 200"/>
                  <a:gd name="T24" fmla="*/ 109 w 190"/>
                  <a:gd name="T25" fmla="*/ 32 h 200"/>
                  <a:gd name="T26" fmla="*/ 121 w 190"/>
                  <a:gd name="T27" fmla="*/ 24 h 200"/>
                  <a:gd name="T28" fmla="*/ 90 w 190"/>
                  <a:gd name="T29" fmla="*/ 8 h 200"/>
                  <a:gd name="T30" fmla="*/ 107 w 190"/>
                  <a:gd name="T31" fmla="*/ 32 h 200"/>
                  <a:gd name="T32" fmla="*/ 56 w 190"/>
                  <a:gd name="T33" fmla="*/ 6 h 200"/>
                  <a:gd name="T34" fmla="*/ 42 w 190"/>
                  <a:gd name="T35" fmla="*/ 2 h 200"/>
                  <a:gd name="T36" fmla="*/ 12 w 190"/>
                  <a:gd name="T37" fmla="*/ 54 h 200"/>
                  <a:gd name="T38" fmla="*/ 4 w 190"/>
                  <a:gd name="T39" fmla="*/ 77 h 200"/>
                  <a:gd name="T40" fmla="*/ 10 w 190"/>
                  <a:gd name="T41" fmla="*/ 83 h 200"/>
                  <a:gd name="T42" fmla="*/ 101 w 190"/>
                  <a:gd name="T43" fmla="*/ 44 h 200"/>
                  <a:gd name="T44" fmla="*/ 101 w 190"/>
                  <a:gd name="T45" fmla="*/ 65 h 200"/>
                  <a:gd name="T46" fmla="*/ 42 w 190"/>
                  <a:gd name="T47" fmla="*/ 44 h 200"/>
                  <a:gd name="T48" fmla="*/ 42 w 190"/>
                  <a:gd name="T49" fmla="*/ 113 h 200"/>
                  <a:gd name="T50" fmla="*/ 101 w 190"/>
                  <a:gd name="T51" fmla="*/ 133 h 200"/>
                  <a:gd name="T52" fmla="*/ 42 w 190"/>
                  <a:gd name="T53" fmla="*/ 133 h 200"/>
                  <a:gd name="T54" fmla="*/ 42 w 190"/>
                  <a:gd name="T55" fmla="*/ 79 h 200"/>
                  <a:gd name="T56" fmla="*/ 101 w 190"/>
                  <a:gd name="T57" fmla="*/ 79 h 200"/>
                  <a:gd name="T58" fmla="*/ 42 w 190"/>
                  <a:gd name="T59" fmla="*/ 99 h 200"/>
                  <a:gd name="T60" fmla="*/ 42 w 190"/>
                  <a:gd name="T61" fmla="*/ 79 h 200"/>
                  <a:gd name="T62" fmla="*/ 18 w 190"/>
                  <a:gd name="T63" fmla="*/ 200 h 200"/>
                  <a:gd name="T64" fmla="*/ 40 w 190"/>
                  <a:gd name="T65" fmla="*/ 162 h 200"/>
                  <a:gd name="T66" fmla="*/ 26 w 190"/>
                  <a:gd name="T67" fmla="*/ 155 h 200"/>
                  <a:gd name="T68" fmla="*/ 6 w 190"/>
                  <a:gd name="T69" fmla="*/ 192 h 200"/>
                  <a:gd name="T70" fmla="*/ 175 w 190"/>
                  <a:gd name="T71" fmla="*/ 198 h 200"/>
                  <a:gd name="T72" fmla="*/ 190 w 190"/>
                  <a:gd name="T73" fmla="*/ 190 h 200"/>
                  <a:gd name="T74" fmla="*/ 169 w 190"/>
                  <a:gd name="T75" fmla="*/ 155 h 200"/>
                  <a:gd name="T76" fmla="*/ 165 w 190"/>
                  <a:gd name="T77" fmla="*/ 180 h 200"/>
                  <a:gd name="T78" fmla="*/ 175 w 190"/>
                  <a:gd name="T79" fmla="*/ 198 h 200"/>
                  <a:gd name="T80" fmla="*/ 137 w 190"/>
                  <a:gd name="T81" fmla="*/ 190 h 200"/>
                  <a:gd name="T82" fmla="*/ 121 w 190"/>
                  <a:gd name="T83" fmla="*/ 155 h 200"/>
                  <a:gd name="T84" fmla="*/ 107 w 190"/>
                  <a:gd name="T85" fmla="*/ 162 h 200"/>
                  <a:gd name="T86" fmla="*/ 123 w 190"/>
                  <a:gd name="T87" fmla="*/ 196 h 200"/>
                  <a:gd name="T88" fmla="*/ 70 w 190"/>
                  <a:gd name="T89" fmla="*/ 196 h 200"/>
                  <a:gd name="T90" fmla="*/ 80 w 190"/>
                  <a:gd name="T91" fmla="*/ 172 h 200"/>
                  <a:gd name="T92" fmla="*/ 60 w 190"/>
                  <a:gd name="T93" fmla="*/ 162 h 200"/>
                  <a:gd name="T94" fmla="*/ 70 w 190"/>
                  <a:gd name="T95" fmla="*/ 19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0" h="200">
                    <a:moveTo>
                      <a:pt x="10" y="83"/>
                    </a:moveTo>
                    <a:lnTo>
                      <a:pt x="10" y="83"/>
                    </a:lnTo>
                    <a:lnTo>
                      <a:pt x="28" y="58"/>
                    </a:lnTo>
                    <a:lnTo>
                      <a:pt x="28" y="58"/>
                    </a:lnTo>
                    <a:lnTo>
                      <a:pt x="28" y="151"/>
                    </a:lnTo>
                    <a:lnTo>
                      <a:pt x="28" y="151"/>
                    </a:lnTo>
                    <a:lnTo>
                      <a:pt x="42" y="151"/>
                    </a:lnTo>
                    <a:lnTo>
                      <a:pt x="42" y="151"/>
                    </a:lnTo>
                    <a:lnTo>
                      <a:pt x="42" y="145"/>
                    </a:lnTo>
                    <a:lnTo>
                      <a:pt x="42" y="145"/>
                    </a:lnTo>
                    <a:lnTo>
                      <a:pt x="187" y="145"/>
                    </a:lnTo>
                    <a:lnTo>
                      <a:pt x="187" y="145"/>
                    </a:lnTo>
                    <a:lnTo>
                      <a:pt x="187" y="133"/>
                    </a:lnTo>
                    <a:lnTo>
                      <a:pt x="187" y="133"/>
                    </a:lnTo>
                    <a:lnTo>
                      <a:pt x="117" y="133"/>
                    </a:lnTo>
                    <a:lnTo>
                      <a:pt x="117" y="133"/>
                    </a:lnTo>
                    <a:lnTo>
                      <a:pt x="117" y="113"/>
                    </a:lnTo>
                    <a:lnTo>
                      <a:pt x="117" y="113"/>
                    </a:lnTo>
                    <a:lnTo>
                      <a:pt x="177" y="113"/>
                    </a:lnTo>
                    <a:lnTo>
                      <a:pt x="177" y="113"/>
                    </a:lnTo>
                    <a:lnTo>
                      <a:pt x="177" y="99"/>
                    </a:lnTo>
                    <a:lnTo>
                      <a:pt x="177" y="99"/>
                    </a:lnTo>
                    <a:lnTo>
                      <a:pt x="117" y="99"/>
                    </a:lnTo>
                    <a:lnTo>
                      <a:pt x="117" y="99"/>
                    </a:lnTo>
                    <a:lnTo>
                      <a:pt x="117" y="79"/>
                    </a:lnTo>
                    <a:lnTo>
                      <a:pt x="117" y="79"/>
                    </a:lnTo>
                    <a:lnTo>
                      <a:pt x="177" y="79"/>
                    </a:lnTo>
                    <a:lnTo>
                      <a:pt x="177" y="79"/>
                    </a:lnTo>
                    <a:lnTo>
                      <a:pt x="177" y="65"/>
                    </a:lnTo>
                    <a:lnTo>
                      <a:pt x="177" y="65"/>
                    </a:lnTo>
                    <a:lnTo>
                      <a:pt x="117" y="65"/>
                    </a:lnTo>
                    <a:lnTo>
                      <a:pt x="117" y="65"/>
                    </a:lnTo>
                    <a:lnTo>
                      <a:pt x="117" y="44"/>
                    </a:lnTo>
                    <a:lnTo>
                      <a:pt x="117" y="44"/>
                    </a:lnTo>
                    <a:lnTo>
                      <a:pt x="183" y="44"/>
                    </a:lnTo>
                    <a:lnTo>
                      <a:pt x="183" y="44"/>
                    </a:lnTo>
                    <a:lnTo>
                      <a:pt x="183" y="32"/>
                    </a:lnTo>
                    <a:lnTo>
                      <a:pt x="183" y="32"/>
                    </a:lnTo>
                    <a:lnTo>
                      <a:pt x="109" y="32"/>
                    </a:lnTo>
                    <a:lnTo>
                      <a:pt x="109" y="32"/>
                    </a:lnTo>
                    <a:lnTo>
                      <a:pt x="121" y="24"/>
                    </a:lnTo>
                    <a:lnTo>
                      <a:pt x="121" y="24"/>
                    </a:lnTo>
                    <a:lnTo>
                      <a:pt x="103" y="0"/>
                    </a:lnTo>
                    <a:lnTo>
                      <a:pt x="103" y="0"/>
                    </a:lnTo>
                    <a:lnTo>
                      <a:pt x="90" y="8"/>
                    </a:lnTo>
                    <a:lnTo>
                      <a:pt x="90" y="8"/>
                    </a:lnTo>
                    <a:lnTo>
                      <a:pt x="107" y="32"/>
                    </a:lnTo>
                    <a:lnTo>
                      <a:pt x="107" y="32"/>
                    </a:lnTo>
                    <a:lnTo>
                      <a:pt x="44" y="32"/>
                    </a:lnTo>
                    <a:lnTo>
                      <a:pt x="44" y="32"/>
                    </a:lnTo>
                    <a:lnTo>
                      <a:pt x="56" y="6"/>
                    </a:lnTo>
                    <a:lnTo>
                      <a:pt x="56" y="6"/>
                    </a:lnTo>
                    <a:lnTo>
                      <a:pt x="42" y="2"/>
                    </a:lnTo>
                    <a:lnTo>
                      <a:pt x="42" y="2"/>
                    </a:lnTo>
                    <a:lnTo>
                      <a:pt x="32" y="22"/>
                    </a:lnTo>
                    <a:lnTo>
                      <a:pt x="24" y="38"/>
                    </a:lnTo>
                    <a:lnTo>
                      <a:pt x="12" y="54"/>
                    </a:lnTo>
                    <a:lnTo>
                      <a:pt x="0" y="69"/>
                    </a:lnTo>
                    <a:lnTo>
                      <a:pt x="0" y="69"/>
                    </a:lnTo>
                    <a:lnTo>
                      <a:pt x="4" y="77"/>
                    </a:lnTo>
                    <a:lnTo>
                      <a:pt x="10" y="83"/>
                    </a:lnTo>
                    <a:lnTo>
                      <a:pt x="10" y="83"/>
                    </a:lnTo>
                    <a:lnTo>
                      <a:pt x="10" y="83"/>
                    </a:lnTo>
                    <a:close/>
                    <a:moveTo>
                      <a:pt x="42" y="44"/>
                    </a:moveTo>
                    <a:lnTo>
                      <a:pt x="42" y="44"/>
                    </a:lnTo>
                    <a:lnTo>
                      <a:pt x="101" y="44"/>
                    </a:lnTo>
                    <a:lnTo>
                      <a:pt x="101" y="44"/>
                    </a:lnTo>
                    <a:lnTo>
                      <a:pt x="101" y="65"/>
                    </a:lnTo>
                    <a:lnTo>
                      <a:pt x="101" y="65"/>
                    </a:lnTo>
                    <a:lnTo>
                      <a:pt x="42" y="65"/>
                    </a:lnTo>
                    <a:lnTo>
                      <a:pt x="42" y="65"/>
                    </a:lnTo>
                    <a:lnTo>
                      <a:pt x="42" y="44"/>
                    </a:lnTo>
                    <a:lnTo>
                      <a:pt x="42" y="44"/>
                    </a:lnTo>
                    <a:close/>
                    <a:moveTo>
                      <a:pt x="42" y="113"/>
                    </a:moveTo>
                    <a:lnTo>
                      <a:pt x="42" y="113"/>
                    </a:lnTo>
                    <a:lnTo>
                      <a:pt x="101" y="113"/>
                    </a:lnTo>
                    <a:lnTo>
                      <a:pt x="101" y="113"/>
                    </a:lnTo>
                    <a:lnTo>
                      <a:pt x="101" y="133"/>
                    </a:lnTo>
                    <a:lnTo>
                      <a:pt x="101" y="133"/>
                    </a:lnTo>
                    <a:lnTo>
                      <a:pt x="42" y="133"/>
                    </a:lnTo>
                    <a:lnTo>
                      <a:pt x="42" y="133"/>
                    </a:lnTo>
                    <a:lnTo>
                      <a:pt x="42" y="113"/>
                    </a:lnTo>
                    <a:lnTo>
                      <a:pt x="42" y="113"/>
                    </a:lnTo>
                    <a:close/>
                    <a:moveTo>
                      <a:pt x="42" y="79"/>
                    </a:moveTo>
                    <a:lnTo>
                      <a:pt x="42" y="79"/>
                    </a:lnTo>
                    <a:lnTo>
                      <a:pt x="101" y="79"/>
                    </a:lnTo>
                    <a:lnTo>
                      <a:pt x="101" y="79"/>
                    </a:lnTo>
                    <a:lnTo>
                      <a:pt x="101" y="99"/>
                    </a:lnTo>
                    <a:lnTo>
                      <a:pt x="101" y="99"/>
                    </a:lnTo>
                    <a:lnTo>
                      <a:pt x="42" y="99"/>
                    </a:lnTo>
                    <a:lnTo>
                      <a:pt x="42" y="99"/>
                    </a:lnTo>
                    <a:lnTo>
                      <a:pt x="42" y="79"/>
                    </a:lnTo>
                    <a:lnTo>
                      <a:pt x="42" y="79"/>
                    </a:lnTo>
                    <a:close/>
                    <a:moveTo>
                      <a:pt x="6" y="192"/>
                    </a:moveTo>
                    <a:lnTo>
                      <a:pt x="6" y="192"/>
                    </a:lnTo>
                    <a:lnTo>
                      <a:pt x="18" y="200"/>
                    </a:lnTo>
                    <a:lnTo>
                      <a:pt x="18" y="200"/>
                    </a:lnTo>
                    <a:lnTo>
                      <a:pt x="30" y="180"/>
                    </a:lnTo>
                    <a:lnTo>
                      <a:pt x="40" y="162"/>
                    </a:lnTo>
                    <a:lnTo>
                      <a:pt x="40" y="162"/>
                    </a:lnTo>
                    <a:lnTo>
                      <a:pt x="26" y="155"/>
                    </a:lnTo>
                    <a:lnTo>
                      <a:pt x="26" y="155"/>
                    </a:lnTo>
                    <a:lnTo>
                      <a:pt x="22" y="166"/>
                    </a:lnTo>
                    <a:lnTo>
                      <a:pt x="16" y="174"/>
                    </a:lnTo>
                    <a:lnTo>
                      <a:pt x="6" y="192"/>
                    </a:lnTo>
                    <a:lnTo>
                      <a:pt x="6" y="192"/>
                    </a:lnTo>
                    <a:lnTo>
                      <a:pt x="6" y="192"/>
                    </a:lnTo>
                    <a:close/>
                    <a:moveTo>
                      <a:pt x="175" y="198"/>
                    </a:moveTo>
                    <a:lnTo>
                      <a:pt x="175" y="198"/>
                    </a:lnTo>
                    <a:lnTo>
                      <a:pt x="190" y="190"/>
                    </a:lnTo>
                    <a:lnTo>
                      <a:pt x="190" y="190"/>
                    </a:lnTo>
                    <a:lnTo>
                      <a:pt x="179" y="172"/>
                    </a:lnTo>
                    <a:lnTo>
                      <a:pt x="169" y="155"/>
                    </a:lnTo>
                    <a:lnTo>
                      <a:pt x="169" y="155"/>
                    </a:lnTo>
                    <a:lnTo>
                      <a:pt x="155" y="162"/>
                    </a:lnTo>
                    <a:lnTo>
                      <a:pt x="155" y="162"/>
                    </a:lnTo>
                    <a:lnTo>
                      <a:pt x="165" y="180"/>
                    </a:lnTo>
                    <a:lnTo>
                      <a:pt x="175" y="198"/>
                    </a:lnTo>
                    <a:lnTo>
                      <a:pt x="175" y="198"/>
                    </a:lnTo>
                    <a:lnTo>
                      <a:pt x="175" y="198"/>
                    </a:lnTo>
                    <a:close/>
                    <a:moveTo>
                      <a:pt x="123" y="196"/>
                    </a:moveTo>
                    <a:lnTo>
                      <a:pt x="123" y="196"/>
                    </a:lnTo>
                    <a:lnTo>
                      <a:pt x="137" y="190"/>
                    </a:lnTo>
                    <a:lnTo>
                      <a:pt x="137" y="190"/>
                    </a:lnTo>
                    <a:lnTo>
                      <a:pt x="129" y="172"/>
                    </a:lnTo>
                    <a:lnTo>
                      <a:pt x="121" y="155"/>
                    </a:lnTo>
                    <a:lnTo>
                      <a:pt x="121" y="155"/>
                    </a:lnTo>
                    <a:lnTo>
                      <a:pt x="107" y="162"/>
                    </a:lnTo>
                    <a:lnTo>
                      <a:pt x="107" y="162"/>
                    </a:lnTo>
                    <a:lnTo>
                      <a:pt x="115" y="178"/>
                    </a:lnTo>
                    <a:lnTo>
                      <a:pt x="123" y="196"/>
                    </a:lnTo>
                    <a:lnTo>
                      <a:pt x="123" y="196"/>
                    </a:lnTo>
                    <a:lnTo>
                      <a:pt x="123" y="196"/>
                    </a:lnTo>
                    <a:close/>
                    <a:moveTo>
                      <a:pt x="70" y="196"/>
                    </a:moveTo>
                    <a:lnTo>
                      <a:pt x="70" y="196"/>
                    </a:lnTo>
                    <a:lnTo>
                      <a:pt x="86" y="192"/>
                    </a:lnTo>
                    <a:lnTo>
                      <a:pt x="86" y="192"/>
                    </a:lnTo>
                    <a:lnTo>
                      <a:pt x="80" y="172"/>
                    </a:lnTo>
                    <a:lnTo>
                      <a:pt x="74" y="157"/>
                    </a:lnTo>
                    <a:lnTo>
                      <a:pt x="74" y="157"/>
                    </a:lnTo>
                    <a:lnTo>
                      <a:pt x="60" y="162"/>
                    </a:lnTo>
                    <a:lnTo>
                      <a:pt x="60" y="162"/>
                    </a:lnTo>
                    <a:lnTo>
                      <a:pt x="64" y="178"/>
                    </a:lnTo>
                    <a:lnTo>
                      <a:pt x="70" y="196"/>
                    </a:lnTo>
                    <a:lnTo>
                      <a:pt x="70" y="196"/>
                    </a:lnTo>
                    <a:lnTo>
                      <a:pt x="70" y="1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42" name="Freeform 611">
                <a:extLst>
                  <a:ext uri="{FF2B5EF4-FFF2-40B4-BE49-F238E27FC236}">
                    <a16:creationId xmlns="" xmlns:a16="http://schemas.microsoft.com/office/drawing/2014/main" id="{52EBB182-AE3D-4295-AB28-FE90503142AE}"/>
                  </a:ext>
                </a:extLst>
              </p:cNvPr>
              <p:cNvSpPr>
                <a:spLocks/>
              </p:cNvSpPr>
              <p:nvPr/>
            </p:nvSpPr>
            <p:spPr bwMode="auto">
              <a:xfrm>
                <a:off x="-2580" y="14905"/>
                <a:ext cx="157" cy="162"/>
              </a:xfrm>
              <a:custGeom>
                <a:avLst/>
                <a:gdLst>
                  <a:gd name="T0" fmla="*/ 155 w 157"/>
                  <a:gd name="T1" fmla="*/ 42 h 162"/>
                  <a:gd name="T2" fmla="*/ 155 w 157"/>
                  <a:gd name="T3" fmla="*/ 42 h 162"/>
                  <a:gd name="T4" fmla="*/ 70 w 157"/>
                  <a:gd name="T5" fmla="*/ 55 h 162"/>
                  <a:gd name="T6" fmla="*/ 70 w 157"/>
                  <a:gd name="T7" fmla="*/ 55 h 162"/>
                  <a:gd name="T8" fmla="*/ 70 w 157"/>
                  <a:gd name="T9" fmla="*/ 0 h 162"/>
                  <a:gd name="T10" fmla="*/ 70 w 157"/>
                  <a:gd name="T11" fmla="*/ 0 h 162"/>
                  <a:gd name="T12" fmla="*/ 54 w 157"/>
                  <a:gd name="T13" fmla="*/ 0 h 162"/>
                  <a:gd name="T14" fmla="*/ 54 w 157"/>
                  <a:gd name="T15" fmla="*/ 0 h 162"/>
                  <a:gd name="T16" fmla="*/ 54 w 157"/>
                  <a:gd name="T17" fmla="*/ 57 h 162"/>
                  <a:gd name="T18" fmla="*/ 54 w 157"/>
                  <a:gd name="T19" fmla="*/ 57 h 162"/>
                  <a:gd name="T20" fmla="*/ 0 w 157"/>
                  <a:gd name="T21" fmla="*/ 65 h 162"/>
                  <a:gd name="T22" fmla="*/ 0 w 157"/>
                  <a:gd name="T23" fmla="*/ 65 h 162"/>
                  <a:gd name="T24" fmla="*/ 2 w 157"/>
                  <a:gd name="T25" fmla="*/ 79 h 162"/>
                  <a:gd name="T26" fmla="*/ 2 w 157"/>
                  <a:gd name="T27" fmla="*/ 79 h 162"/>
                  <a:gd name="T28" fmla="*/ 54 w 157"/>
                  <a:gd name="T29" fmla="*/ 73 h 162"/>
                  <a:gd name="T30" fmla="*/ 54 w 157"/>
                  <a:gd name="T31" fmla="*/ 73 h 162"/>
                  <a:gd name="T32" fmla="*/ 54 w 157"/>
                  <a:gd name="T33" fmla="*/ 141 h 162"/>
                  <a:gd name="T34" fmla="*/ 54 w 157"/>
                  <a:gd name="T35" fmla="*/ 141 h 162"/>
                  <a:gd name="T36" fmla="*/ 54 w 157"/>
                  <a:gd name="T37" fmla="*/ 148 h 162"/>
                  <a:gd name="T38" fmla="*/ 58 w 157"/>
                  <a:gd name="T39" fmla="*/ 154 h 162"/>
                  <a:gd name="T40" fmla="*/ 58 w 157"/>
                  <a:gd name="T41" fmla="*/ 154 h 162"/>
                  <a:gd name="T42" fmla="*/ 64 w 157"/>
                  <a:gd name="T43" fmla="*/ 158 h 162"/>
                  <a:gd name="T44" fmla="*/ 70 w 157"/>
                  <a:gd name="T45" fmla="*/ 160 h 162"/>
                  <a:gd name="T46" fmla="*/ 70 w 157"/>
                  <a:gd name="T47" fmla="*/ 160 h 162"/>
                  <a:gd name="T48" fmla="*/ 79 w 157"/>
                  <a:gd name="T49" fmla="*/ 162 h 162"/>
                  <a:gd name="T50" fmla="*/ 97 w 157"/>
                  <a:gd name="T51" fmla="*/ 162 h 162"/>
                  <a:gd name="T52" fmla="*/ 97 w 157"/>
                  <a:gd name="T53" fmla="*/ 162 h 162"/>
                  <a:gd name="T54" fmla="*/ 123 w 157"/>
                  <a:gd name="T55" fmla="*/ 162 h 162"/>
                  <a:gd name="T56" fmla="*/ 155 w 157"/>
                  <a:gd name="T57" fmla="*/ 160 h 162"/>
                  <a:gd name="T58" fmla="*/ 155 w 157"/>
                  <a:gd name="T59" fmla="*/ 160 h 162"/>
                  <a:gd name="T60" fmla="*/ 155 w 157"/>
                  <a:gd name="T61" fmla="*/ 144 h 162"/>
                  <a:gd name="T62" fmla="*/ 155 w 157"/>
                  <a:gd name="T63" fmla="*/ 144 h 162"/>
                  <a:gd name="T64" fmla="*/ 125 w 157"/>
                  <a:gd name="T65" fmla="*/ 146 h 162"/>
                  <a:gd name="T66" fmla="*/ 99 w 157"/>
                  <a:gd name="T67" fmla="*/ 146 h 162"/>
                  <a:gd name="T68" fmla="*/ 99 w 157"/>
                  <a:gd name="T69" fmla="*/ 146 h 162"/>
                  <a:gd name="T70" fmla="*/ 77 w 157"/>
                  <a:gd name="T71" fmla="*/ 146 h 162"/>
                  <a:gd name="T72" fmla="*/ 77 w 157"/>
                  <a:gd name="T73" fmla="*/ 146 h 162"/>
                  <a:gd name="T74" fmla="*/ 73 w 157"/>
                  <a:gd name="T75" fmla="*/ 146 h 162"/>
                  <a:gd name="T76" fmla="*/ 73 w 157"/>
                  <a:gd name="T77" fmla="*/ 141 h 162"/>
                  <a:gd name="T78" fmla="*/ 73 w 157"/>
                  <a:gd name="T79" fmla="*/ 141 h 162"/>
                  <a:gd name="T80" fmla="*/ 70 w 157"/>
                  <a:gd name="T81" fmla="*/ 139 h 162"/>
                  <a:gd name="T82" fmla="*/ 70 w 157"/>
                  <a:gd name="T83" fmla="*/ 137 h 162"/>
                  <a:gd name="T84" fmla="*/ 70 w 157"/>
                  <a:gd name="T85" fmla="*/ 137 h 162"/>
                  <a:gd name="T86" fmla="*/ 70 w 157"/>
                  <a:gd name="T87" fmla="*/ 71 h 162"/>
                  <a:gd name="T88" fmla="*/ 70 w 157"/>
                  <a:gd name="T89" fmla="*/ 71 h 162"/>
                  <a:gd name="T90" fmla="*/ 137 w 157"/>
                  <a:gd name="T91" fmla="*/ 61 h 162"/>
                  <a:gd name="T92" fmla="*/ 137 w 157"/>
                  <a:gd name="T93" fmla="*/ 61 h 162"/>
                  <a:gd name="T94" fmla="*/ 119 w 157"/>
                  <a:gd name="T95" fmla="*/ 85 h 162"/>
                  <a:gd name="T96" fmla="*/ 111 w 157"/>
                  <a:gd name="T97" fmla="*/ 95 h 162"/>
                  <a:gd name="T98" fmla="*/ 103 w 157"/>
                  <a:gd name="T99" fmla="*/ 103 h 162"/>
                  <a:gd name="T100" fmla="*/ 103 w 157"/>
                  <a:gd name="T101" fmla="*/ 103 h 162"/>
                  <a:gd name="T102" fmla="*/ 117 w 157"/>
                  <a:gd name="T103" fmla="*/ 113 h 162"/>
                  <a:gd name="T104" fmla="*/ 117 w 157"/>
                  <a:gd name="T105" fmla="*/ 113 h 162"/>
                  <a:gd name="T106" fmla="*/ 127 w 157"/>
                  <a:gd name="T107" fmla="*/ 101 h 162"/>
                  <a:gd name="T108" fmla="*/ 137 w 157"/>
                  <a:gd name="T109" fmla="*/ 87 h 162"/>
                  <a:gd name="T110" fmla="*/ 157 w 157"/>
                  <a:gd name="T111" fmla="*/ 55 h 162"/>
                  <a:gd name="T112" fmla="*/ 157 w 157"/>
                  <a:gd name="T113" fmla="*/ 55 h 162"/>
                  <a:gd name="T114" fmla="*/ 155 w 157"/>
                  <a:gd name="T115" fmla="*/ 42 h 162"/>
                  <a:gd name="T116" fmla="*/ 155 w 157"/>
                  <a:gd name="T117" fmla="*/ 4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57" h="162">
                    <a:moveTo>
                      <a:pt x="155" y="42"/>
                    </a:moveTo>
                    <a:lnTo>
                      <a:pt x="155" y="42"/>
                    </a:lnTo>
                    <a:lnTo>
                      <a:pt x="70" y="55"/>
                    </a:lnTo>
                    <a:lnTo>
                      <a:pt x="70" y="55"/>
                    </a:lnTo>
                    <a:lnTo>
                      <a:pt x="70" y="0"/>
                    </a:lnTo>
                    <a:lnTo>
                      <a:pt x="70" y="0"/>
                    </a:lnTo>
                    <a:lnTo>
                      <a:pt x="54" y="0"/>
                    </a:lnTo>
                    <a:lnTo>
                      <a:pt x="54" y="0"/>
                    </a:lnTo>
                    <a:lnTo>
                      <a:pt x="54" y="57"/>
                    </a:lnTo>
                    <a:lnTo>
                      <a:pt x="54" y="57"/>
                    </a:lnTo>
                    <a:lnTo>
                      <a:pt x="0" y="65"/>
                    </a:lnTo>
                    <a:lnTo>
                      <a:pt x="0" y="65"/>
                    </a:lnTo>
                    <a:lnTo>
                      <a:pt x="2" y="79"/>
                    </a:lnTo>
                    <a:lnTo>
                      <a:pt x="2" y="79"/>
                    </a:lnTo>
                    <a:lnTo>
                      <a:pt x="54" y="73"/>
                    </a:lnTo>
                    <a:lnTo>
                      <a:pt x="54" y="73"/>
                    </a:lnTo>
                    <a:lnTo>
                      <a:pt x="54" y="141"/>
                    </a:lnTo>
                    <a:lnTo>
                      <a:pt x="54" y="141"/>
                    </a:lnTo>
                    <a:lnTo>
                      <a:pt x="54" y="148"/>
                    </a:lnTo>
                    <a:lnTo>
                      <a:pt x="58" y="154"/>
                    </a:lnTo>
                    <a:lnTo>
                      <a:pt x="58" y="154"/>
                    </a:lnTo>
                    <a:lnTo>
                      <a:pt x="64" y="158"/>
                    </a:lnTo>
                    <a:lnTo>
                      <a:pt x="70" y="160"/>
                    </a:lnTo>
                    <a:lnTo>
                      <a:pt x="70" y="160"/>
                    </a:lnTo>
                    <a:lnTo>
                      <a:pt x="79" y="162"/>
                    </a:lnTo>
                    <a:lnTo>
                      <a:pt x="97" y="162"/>
                    </a:lnTo>
                    <a:lnTo>
                      <a:pt x="97" y="162"/>
                    </a:lnTo>
                    <a:lnTo>
                      <a:pt x="123" y="162"/>
                    </a:lnTo>
                    <a:lnTo>
                      <a:pt x="155" y="160"/>
                    </a:lnTo>
                    <a:lnTo>
                      <a:pt x="155" y="160"/>
                    </a:lnTo>
                    <a:lnTo>
                      <a:pt x="155" y="144"/>
                    </a:lnTo>
                    <a:lnTo>
                      <a:pt x="155" y="144"/>
                    </a:lnTo>
                    <a:lnTo>
                      <a:pt x="125" y="146"/>
                    </a:lnTo>
                    <a:lnTo>
                      <a:pt x="99" y="146"/>
                    </a:lnTo>
                    <a:lnTo>
                      <a:pt x="99" y="146"/>
                    </a:lnTo>
                    <a:lnTo>
                      <a:pt x="77" y="146"/>
                    </a:lnTo>
                    <a:lnTo>
                      <a:pt x="77" y="146"/>
                    </a:lnTo>
                    <a:lnTo>
                      <a:pt x="73" y="146"/>
                    </a:lnTo>
                    <a:lnTo>
                      <a:pt x="73" y="141"/>
                    </a:lnTo>
                    <a:lnTo>
                      <a:pt x="73" y="141"/>
                    </a:lnTo>
                    <a:lnTo>
                      <a:pt x="70" y="139"/>
                    </a:lnTo>
                    <a:lnTo>
                      <a:pt x="70" y="137"/>
                    </a:lnTo>
                    <a:lnTo>
                      <a:pt x="70" y="137"/>
                    </a:lnTo>
                    <a:lnTo>
                      <a:pt x="70" y="71"/>
                    </a:lnTo>
                    <a:lnTo>
                      <a:pt x="70" y="71"/>
                    </a:lnTo>
                    <a:lnTo>
                      <a:pt x="137" y="61"/>
                    </a:lnTo>
                    <a:lnTo>
                      <a:pt x="137" y="61"/>
                    </a:lnTo>
                    <a:lnTo>
                      <a:pt x="119" y="85"/>
                    </a:lnTo>
                    <a:lnTo>
                      <a:pt x="111" y="95"/>
                    </a:lnTo>
                    <a:lnTo>
                      <a:pt x="103" y="103"/>
                    </a:lnTo>
                    <a:lnTo>
                      <a:pt x="103" y="103"/>
                    </a:lnTo>
                    <a:lnTo>
                      <a:pt x="117" y="113"/>
                    </a:lnTo>
                    <a:lnTo>
                      <a:pt x="117" y="113"/>
                    </a:lnTo>
                    <a:lnTo>
                      <a:pt x="127" y="101"/>
                    </a:lnTo>
                    <a:lnTo>
                      <a:pt x="137" y="87"/>
                    </a:lnTo>
                    <a:lnTo>
                      <a:pt x="157" y="55"/>
                    </a:lnTo>
                    <a:lnTo>
                      <a:pt x="157" y="55"/>
                    </a:lnTo>
                    <a:lnTo>
                      <a:pt x="155" y="42"/>
                    </a:lnTo>
                    <a:lnTo>
                      <a:pt x="155" y="4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43" name="Freeform 612">
                <a:extLst>
                  <a:ext uri="{FF2B5EF4-FFF2-40B4-BE49-F238E27FC236}">
                    <a16:creationId xmlns="" xmlns:a16="http://schemas.microsoft.com/office/drawing/2014/main" id="{B06C61F5-C1D7-44AC-9B6F-49CEC9E25FB0}"/>
                  </a:ext>
                </a:extLst>
              </p:cNvPr>
              <p:cNvSpPr>
                <a:spLocks noEditPoints="1"/>
              </p:cNvSpPr>
              <p:nvPr/>
            </p:nvSpPr>
            <p:spPr bwMode="auto">
              <a:xfrm>
                <a:off x="-2364" y="14915"/>
                <a:ext cx="148" cy="146"/>
              </a:xfrm>
              <a:custGeom>
                <a:avLst/>
                <a:gdLst>
                  <a:gd name="T0" fmla="*/ 10 w 148"/>
                  <a:gd name="T1" fmla="*/ 0 h 146"/>
                  <a:gd name="T2" fmla="*/ 10 w 148"/>
                  <a:gd name="T3" fmla="*/ 0 h 146"/>
                  <a:gd name="T4" fmla="*/ 2 w 148"/>
                  <a:gd name="T5" fmla="*/ 12 h 146"/>
                  <a:gd name="T6" fmla="*/ 2 w 148"/>
                  <a:gd name="T7" fmla="*/ 12 h 146"/>
                  <a:gd name="T8" fmla="*/ 24 w 148"/>
                  <a:gd name="T9" fmla="*/ 28 h 146"/>
                  <a:gd name="T10" fmla="*/ 47 w 148"/>
                  <a:gd name="T11" fmla="*/ 47 h 146"/>
                  <a:gd name="T12" fmla="*/ 47 w 148"/>
                  <a:gd name="T13" fmla="*/ 47 h 146"/>
                  <a:gd name="T14" fmla="*/ 59 w 148"/>
                  <a:gd name="T15" fmla="*/ 32 h 146"/>
                  <a:gd name="T16" fmla="*/ 59 w 148"/>
                  <a:gd name="T17" fmla="*/ 32 h 146"/>
                  <a:gd name="T18" fmla="*/ 32 w 148"/>
                  <a:gd name="T19" fmla="*/ 14 h 146"/>
                  <a:gd name="T20" fmla="*/ 20 w 148"/>
                  <a:gd name="T21" fmla="*/ 8 h 146"/>
                  <a:gd name="T22" fmla="*/ 10 w 148"/>
                  <a:gd name="T23" fmla="*/ 0 h 146"/>
                  <a:gd name="T24" fmla="*/ 10 w 148"/>
                  <a:gd name="T25" fmla="*/ 0 h 146"/>
                  <a:gd name="T26" fmla="*/ 10 w 148"/>
                  <a:gd name="T27" fmla="*/ 0 h 146"/>
                  <a:gd name="T28" fmla="*/ 133 w 148"/>
                  <a:gd name="T29" fmla="*/ 32 h 146"/>
                  <a:gd name="T30" fmla="*/ 133 w 148"/>
                  <a:gd name="T31" fmla="*/ 32 h 146"/>
                  <a:gd name="T32" fmla="*/ 123 w 148"/>
                  <a:gd name="T33" fmla="*/ 55 h 146"/>
                  <a:gd name="T34" fmla="*/ 111 w 148"/>
                  <a:gd name="T35" fmla="*/ 73 h 146"/>
                  <a:gd name="T36" fmla="*/ 99 w 148"/>
                  <a:gd name="T37" fmla="*/ 87 h 146"/>
                  <a:gd name="T38" fmla="*/ 85 w 148"/>
                  <a:gd name="T39" fmla="*/ 99 h 146"/>
                  <a:gd name="T40" fmla="*/ 85 w 148"/>
                  <a:gd name="T41" fmla="*/ 99 h 146"/>
                  <a:gd name="T42" fmla="*/ 67 w 148"/>
                  <a:gd name="T43" fmla="*/ 109 h 146"/>
                  <a:gd name="T44" fmla="*/ 49 w 148"/>
                  <a:gd name="T45" fmla="*/ 119 h 146"/>
                  <a:gd name="T46" fmla="*/ 24 w 148"/>
                  <a:gd name="T47" fmla="*/ 125 h 146"/>
                  <a:gd name="T48" fmla="*/ 0 w 148"/>
                  <a:gd name="T49" fmla="*/ 131 h 146"/>
                  <a:gd name="T50" fmla="*/ 0 w 148"/>
                  <a:gd name="T51" fmla="*/ 131 h 146"/>
                  <a:gd name="T52" fmla="*/ 6 w 148"/>
                  <a:gd name="T53" fmla="*/ 146 h 146"/>
                  <a:gd name="T54" fmla="*/ 6 w 148"/>
                  <a:gd name="T55" fmla="*/ 146 h 146"/>
                  <a:gd name="T56" fmla="*/ 34 w 148"/>
                  <a:gd name="T57" fmla="*/ 140 h 146"/>
                  <a:gd name="T58" fmla="*/ 59 w 148"/>
                  <a:gd name="T59" fmla="*/ 131 h 146"/>
                  <a:gd name="T60" fmla="*/ 81 w 148"/>
                  <a:gd name="T61" fmla="*/ 121 h 146"/>
                  <a:gd name="T62" fmla="*/ 99 w 148"/>
                  <a:gd name="T63" fmla="*/ 109 h 146"/>
                  <a:gd name="T64" fmla="*/ 99 w 148"/>
                  <a:gd name="T65" fmla="*/ 109 h 146"/>
                  <a:gd name="T66" fmla="*/ 113 w 148"/>
                  <a:gd name="T67" fmla="*/ 95 h 146"/>
                  <a:gd name="T68" fmla="*/ 125 w 148"/>
                  <a:gd name="T69" fmla="*/ 79 h 146"/>
                  <a:gd name="T70" fmla="*/ 137 w 148"/>
                  <a:gd name="T71" fmla="*/ 61 h 146"/>
                  <a:gd name="T72" fmla="*/ 148 w 148"/>
                  <a:gd name="T73" fmla="*/ 39 h 146"/>
                  <a:gd name="T74" fmla="*/ 148 w 148"/>
                  <a:gd name="T75" fmla="*/ 39 h 146"/>
                  <a:gd name="T76" fmla="*/ 133 w 148"/>
                  <a:gd name="T77" fmla="*/ 32 h 146"/>
                  <a:gd name="T78" fmla="*/ 133 w 148"/>
                  <a:gd name="T79" fmla="*/ 3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 h="146">
                    <a:moveTo>
                      <a:pt x="10" y="0"/>
                    </a:moveTo>
                    <a:lnTo>
                      <a:pt x="10" y="0"/>
                    </a:lnTo>
                    <a:lnTo>
                      <a:pt x="2" y="12"/>
                    </a:lnTo>
                    <a:lnTo>
                      <a:pt x="2" y="12"/>
                    </a:lnTo>
                    <a:lnTo>
                      <a:pt x="24" y="28"/>
                    </a:lnTo>
                    <a:lnTo>
                      <a:pt x="47" y="47"/>
                    </a:lnTo>
                    <a:lnTo>
                      <a:pt x="47" y="47"/>
                    </a:lnTo>
                    <a:lnTo>
                      <a:pt x="59" y="32"/>
                    </a:lnTo>
                    <a:lnTo>
                      <a:pt x="59" y="32"/>
                    </a:lnTo>
                    <a:lnTo>
                      <a:pt x="32" y="14"/>
                    </a:lnTo>
                    <a:lnTo>
                      <a:pt x="20" y="8"/>
                    </a:lnTo>
                    <a:lnTo>
                      <a:pt x="10" y="0"/>
                    </a:lnTo>
                    <a:lnTo>
                      <a:pt x="10" y="0"/>
                    </a:lnTo>
                    <a:lnTo>
                      <a:pt x="10" y="0"/>
                    </a:lnTo>
                    <a:close/>
                    <a:moveTo>
                      <a:pt x="133" y="32"/>
                    </a:moveTo>
                    <a:lnTo>
                      <a:pt x="133" y="32"/>
                    </a:lnTo>
                    <a:lnTo>
                      <a:pt x="123" y="55"/>
                    </a:lnTo>
                    <a:lnTo>
                      <a:pt x="111" y="73"/>
                    </a:lnTo>
                    <a:lnTo>
                      <a:pt x="99" y="87"/>
                    </a:lnTo>
                    <a:lnTo>
                      <a:pt x="85" y="99"/>
                    </a:lnTo>
                    <a:lnTo>
                      <a:pt x="85" y="99"/>
                    </a:lnTo>
                    <a:lnTo>
                      <a:pt x="67" y="109"/>
                    </a:lnTo>
                    <a:lnTo>
                      <a:pt x="49" y="119"/>
                    </a:lnTo>
                    <a:lnTo>
                      <a:pt x="24" y="125"/>
                    </a:lnTo>
                    <a:lnTo>
                      <a:pt x="0" y="131"/>
                    </a:lnTo>
                    <a:lnTo>
                      <a:pt x="0" y="131"/>
                    </a:lnTo>
                    <a:lnTo>
                      <a:pt x="6" y="146"/>
                    </a:lnTo>
                    <a:lnTo>
                      <a:pt x="6" y="146"/>
                    </a:lnTo>
                    <a:lnTo>
                      <a:pt x="34" y="140"/>
                    </a:lnTo>
                    <a:lnTo>
                      <a:pt x="59" y="131"/>
                    </a:lnTo>
                    <a:lnTo>
                      <a:pt x="81" y="121"/>
                    </a:lnTo>
                    <a:lnTo>
                      <a:pt x="99" y="109"/>
                    </a:lnTo>
                    <a:lnTo>
                      <a:pt x="99" y="109"/>
                    </a:lnTo>
                    <a:lnTo>
                      <a:pt x="113" y="95"/>
                    </a:lnTo>
                    <a:lnTo>
                      <a:pt x="125" y="79"/>
                    </a:lnTo>
                    <a:lnTo>
                      <a:pt x="137" y="61"/>
                    </a:lnTo>
                    <a:lnTo>
                      <a:pt x="148" y="39"/>
                    </a:lnTo>
                    <a:lnTo>
                      <a:pt x="148" y="39"/>
                    </a:lnTo>
                    <a:lnTo>
                      <a:pt x="133" y="32"/>
                    </a:lnTo>
                    <a:lnTo>
                      <a:pt x="133"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44" name="Freeform 613">
                <a:extLst>
                  <a:ext uri="{FF2B5EF4-FFF2-40B4-BE49-F238E27FC236}">
                    <a16:creationId xmlns="" xmlns:a16="http://schemas.microsoft.com/office/drawing/2014/main" id="{EB76C059-69CE-4BD6-B2D4-EE1C0F12AF71}"/>
                  </a:ext>
                </a:extLst>
              </p:cNvPr>
              <p:cNvSpPr>
                <a:spLocks/>
              </p:cNvSpPr>
              <p:nvPr/>
            </p:nvSpPr>
            <p:spPr bwMode="auto">
              <a:xfrm>
                <a:off x="-2180" y="14901"/>
                <a:ext cx="178" cy="178"/>
              </a:xfrm>
              <a:custGeom>
                <a:avLst/>
                <a:gdLst>
                  <a:gd name="T0" fmla="*/ 178 w 178"/>
                  <a:gd name="T1" fmla="*/ 51 h 178"/>
                  <a:gd name="T2" fmla="*/ 178 w 178"/>
                  <a:gd name="T3" fmla="*/ 51 h 178"/>
                  <a:gd name="T4" fmla="*/ 129 w 178"/>
                  <a:gd name="T5" fmla="*/ 51 h 178"/>
                  <a:gd name="T6" fmla="*/ 129 w 178"/>
                  <a:gd name="T7" fmla="*/ 51 h 178"/>
                  <a:gd name="T8" fmla="*/ 129 w 178"/>
                  <a:gd name="T9" fmla="*/ 0 h 178"/>
                  <a:gd name="T10" fmla="*/ 129 w 178"/>
                  <a:gd name="T11" fmla="*/ 0 h 178"/>
                  <a:gd name="T12" fmla="*/ 115 w 178"/>
                  <a:gd name="T13" fmla="*/ 0 h 178"/>
                  <a:gd name="T14" fmla="*/ 115 w 178"/>
                  <a:gd name="T15" fmla="*/ 0 h 178"/>
                  <a:gd name="T16" fmla="*/ 115 w 178"/>
                  <a:gd name="T17" fmla="*/ 51 h 178"/>
                  <a:gd name="T18" fmla="*/ 115 w 178"/>
                  <a:gd name="T19" fmla="*/ 51 h 178"/>
                  <a:gd name="T20" fmla="*/ 59 w 178"/>
                  <a:gd name="T21" fmla="*/ 51 h 178"/>
                  <a:gd name="T22" fmla="*/ 59 w 178"/>
                  <a:gd name="T23" fmla="*/ 51 h 178"/>
                  <a:gd name="T24" fmla="*/ 59 w 178"/>
                  <a:gd name="T25" fmla="*/ 8 h 178"/>
                  <a:gd name="T26" fmla="*/ 59 w 178"/>
                  <a:gd name="T27" fmla="*/ 8 h 178"/>
                  <a:gd name="T28" fmla="*/ 42 w 178"/>
                  <a:gd name="T29" fmla="*/ 8 h 178"/>
                  <a:gd name="T30" fmla="*/ 42 w 178"/>
                  <a:gd name="T31" fmla="*/ 8 h 178"/>
                  <a:gd name="T32" fmla="*/ 42 w 178"/>
                  <a:gd name="T33" fmla="*/ 51 h 178"/>
                  <a:gd name="T34" fmla="*/ 42 w 178"/>
                  <a:gd name="T35" fmla="*/ 51 h 178"/>
                  <a:gd name="T36" fmla="*/ 0 w 178"/>
                  <a:gd name="T37" fmla="*/ 51 h 178"/>
                  <a:gd name="T38" fmla="*/ 0 w 178"/>
                  <a:gd name="T39" fmla="*/ 51 h 178"/>
                  <a:gd name="T40" fmla="*/ 0 w 178"/>
                  <a:gd name="T41" fmla="*/ 67 h 178"/>
                  <a:gd name="T42" fmla="*/ 0 w 178"/>
                  <a:gd name="T43" fmla="*/ 67 h 178"/>
                  <a:gd name="T44" fmla="*/ 42 w 178"/>
                  <a:gd name="T45" fmla="*/ 67 h 178"/>
                  <a:gd name="T46" fmla="*/ 42 w 178"/>
                  <a:gd name="T47" fmla="*/ 67 h 178"/>
                  <a:gd name="T48" fmla="*/ 42 w 178"/>
                  <a:gd name="T49" fmla="*/ 113 h 178"/>
                  <a:gd name="T50" fmla="*/ 42 w 178"/>
                  <a:gd name="T51" fmla="*/ 113 h 178"/>
                  <a:gd name="T52" fmla="*/ 59 w 178"/>
                  <a:gd name="T53" fmla="*/ 113 h 178"/>
                  <a:gd name="T54" fmla="*/ 59 w 178"/>
                  <a:gd name="T55" fmla="*/ 113 h 178"/>
                  <a:gd name="T56" fmla="*/ 59 w 178"/>
                  <a:gd name="T57" fmla="*/ 67 h 178"/>
                  <a:gd name="T58" fmla="*/ 59 w 178"/>
                  <a:gd name="T59" fmla="*/ 67 h 178"/>
                  <a:gd name="T60" fmla="*/ 113 w 178"/>
                  <a:gd name="T61" fmla="*/ 67 h 178"/>
                  <a:gd name="T62" fmla="*/ 113 w 178"/>
                  <a:gd name="T63" fmla="*/ 67 h 178"/>
                  <a:gd name="T64" fmla="*/ 111 w 178"/>
                  <a:gd name="T65" fmla="*/ 91 h 178"/>
                  <a:gd name="T66" fmla="*/ 111 w 178"/>
                  <a:gd name="T67" fmla="*/ 101 h 178"/>
                  <a:gd name="T68" fmla="*/ 109 w 178"/>
                  <a:gd name="T69" fmla="*/ 109 h 178"/>
                  <a:gd name="T70" fmla="*/ 109 w 178"/>
                  <a:gd name="T71" fmla="*/ 109 h 178"/>
                  <a:gd name="T72" fmla="*/ 105 w 178"/>
                  <a:gd name="T73" fmla="*/ 119 h 178"/>
                  <a:gd name="T74" fmla="*/ 103 w 178"/>
                  <a:gd name="T75" fmla="*/ 125 h 178"/>
                  <a:gd name="T76" fmla="*/ 97 w 178"/>
                  <a:gd name="T77" fmla="*/ 133 h 178"/>
                  <a:gd name="T78" fmla="*/ 91 w 178"/>
                  <a:gd name="T79" fmla="*/ 139 h 178"/>
                  <a:gd name="T80" fmla="*/ 91 w 178"/>
                  <a:gd name="T81" fmla="*/ 139 h 178"/>
                  <a:gd name="T82" fmla="*/ 83 w 178"/>
                  <a:gd name="T83" fmla="*/ 148 h 178"/>
                  <a:gd name="T84" fmla="*/ 75 w 178"/>
                  <a:gd name="T85" fmla="*/ 154 h 178"/>
                  <a:gd name="T86" fmla="*/ 65 w 178"/>
                  <a:gd name="T87" fmla="*/ 160 h 178"/>
                  <a:gd name="T88" fmla="*/ 53 w 178"/>
                  <a:gd name="T89" fmla="*/ 164 h 178"/>
                  <a:gd name="T90" fmla="*/ 53 w 178"/>
                  <a:gd name="T91" fmla="*/ 164 h 178"/>
                  <a:gd name="T92" fmla="*/ 63 w 178"/>
                  <a:gd name="T93" fmla="*/ 178 h 178"/>
                  <a:gd name="T94" fmla="*/ 63 w 178"/>
                  <a:gd name="T95" fmla="*/ 178 h 178"/>
                  <a:gd name="T96" fmla="*/ 79 w 178"/>
                  <a:gd name="T97" fmla="*/ 170 h 178"/>
                  <a:gd name="T98" fmla="*/ 93 w 178"/>
                  <a:gd name="T99" fmla="*/ 158 h 178"/>
                  <a:gd name="T100" fmla="*/ 105 w 178"/>
                  <a:gd name="T101" fmla="*/ 148 h 178"/>
                  <a:gd name="T102" fmla="*/ 115 w 178"/>
                  <a:gd name="T103" fmla="*/ 135 h 178"/>
                  <a:gd name="T104" fmla="*/ 115 w 178"/>
                  <a:gd name="T105" fmla="*/ 135 h 178"/>
                  <a:gd name="T106" fmla="*/ 121 w 178"/>
                  <a:gd name="T107" fmla="*/ 123 h 178"/>
                  <a:gd name="T108" fmla="*/ 125 w 178"/>
                  <a:gd name="T109" fmla="*/ 105 h 178"/>
                  <a:gd name="T110" fmla="*/ 129 w 178"/>
                  <a:gd name="T111" fmla="*/ 87 h 178"/>
                  <a:gd name="T112" fmla="*/ 129 w 178"/>
                  <a:gd name="T113" fmla="*/ 67 h 178"/>
                  <a:gd name="T114" fmla="*/ 129 w 178"/>
                  <a:gd name="T115" fmla="*/ 67 h 178"/>
                  <a:gd name="T116" fmla="*/ 178 w 178"/>
                  <a:gd name="T117" fmla="*/ 67 h 178"/>
                  <a:gd name="T118" fmla="*/ 178 w 178"/>
                  <a:gd name="T119" fmla="*/ 67 h 178"/>
                  <a:gd name="T120" fmla="*/ 178 w 178"/>
                  <a:gd name="T121" fmla="*/ 51 h 178"/>
                  <a:gd name="T122" fmla="*/ 178 w 178"/>
                  <a:gd name="T123" fmla="*/ 5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8" h="178">
                    <a:moveTo>
                      <a:pt x="178" y="51"/>
                    </a:moveTo>
                    <a:lnTo>
                      <a:pt x="178" y="51"/>
                    </a:lnTo>
                    <a:lnTo>
                      <a:pt x="129" y="51"/>
                    </a:lnTo>
                    <a:lnTo>
                      <a:pt x="129" y="51"/>
                    </a:lnTo>
                    <a:lnTo>
                      <a:pt x="129" y="0"/>
                    </a:lnTo>
                    <a:lnTo>
                      <a:pt x="129" y="0"/>
                    </a:lnTo>
                    <a:lnTo>
                      <a:pt x="115" y="0"/>
                    </a:lnTo>
                    <a:lnTo>
                      <a:pt x="115" y="0"/>
                    </a:lnTo>
                    <a:lnTo>
                      <a:pt x="115" y="51"/>
                    </a:lnTo>
                    <a:lnTo>
                      <a:pt x="115" y="51"/>
                    </a:lnTo>
                    <a:lnTo>
                      <a:pt x="59" y="51"/>
                    </a:lnTo>
                    <a:lnTo>
                      <a:pt x="59" y="51"/>
                    </a:lnTo>
                    <a:lnTo>
                      <a:pt x="59" y="8"/>
                    </a:lnTo>
                    <a:lnTo>
                      <a:pt x="59" y="8"/>
                    </a:lnTo>
                    <a:lnTo>
                      <a:pt x="42" y="8"/>
                    </a:lnTo>
                    <a:lnTo>
                      <a:pt x="42" y="8"/>
                    </a:lnTo>
                    <a:lnTo>
                      <a:pt x="42" y="51"/>
                    </a:lnTo>
                    <a:lnTo>
                      <a:pt x="42" y="51"/>
                    </a:lnTo>
                    <a:lnTo>
                      <a:pt x="0" y="51"/>
                    </a:lnTo>
                    <a:lnTo>
                      <a:pt x="0" y="51"/>
                    </a:lnTo>
                    <a:lnTo>
                      <a:pt x="0" y="67"/>
                    </a:lnTo>
                    <a:lnTo>
                      <a:pt x="0" y="67"/>
                    </a:lnTo>
                    <a:lnTo>
                      <a:pt x="42" y="67"/>
                    </a:lnTo>
                    <a:lnTo>
                      <a:pt x="42" y="67"/>
                    </a:lnTo>
                    <a:lnTo>
                      <a:pt x="42" y="113"/>
                    </a:lnTo>
                    <a:lnTo>
                      <a:pt x="42" y="113"/>
                    </a:lnTo>
                    <a:lnTo>
                      <a:pt x="59" y="113"/>
                    </a:lnTo>
                    <a:lnTo>
                      <a:pt x="59" y="113"/>
                    </a:lnTo>
                    <a:lnTo>
                      <a:pt x="59" y="67"/>
                    </a:lnTo>
                    <a:lnTo>
                      <a:pt x="59" y="67"/>
                    </a:lnTo>
                    <a:lnTo>
                      <a:pt x="113" y="67"/>
                    </a:lnTo>
                    <a:lnTo>
                      <a:pt x="113" y="67"/>
                    </a:lnTo>
                    <a:lnTo>
                      <a:pt x="111" y="91"/>
                    </a:lnTo>
                    <a:lnTo>
                      <a:pt x="111" y="101"/>
                    </a:lnTo>
                    <a:lnTo>
                      <a:pt x="109" y="109"/>
                    </a:lnTo>
                    <a:lnTo>
                      <a:pt x="109" y="109"/>
                    </a:lnTo>
                    <a:lnTo>
                      <a:pt x="105" y="119"/>
                    </a:lnTo>
                    <a:lnTo>
                      <a:pt x="103" y="125"/>
                    </a:lnTo>
                    <a:lnTo>
                      <a:pt x="97" y="133"/>
                    </a:lnTo>
                    <a:lnTo>
                      <a:pt x="91" y="139"/>
                    </a:lnTo>
                    <a:lnTo>
                      <a:pt x="91" y="139"/>
                    </a:lnTo>
                    <a:lnTo>
                      <a:pt x="83" y="148"/>
                    </a:lnTo>
                    <a:lnTo>
                      <a:pt x="75" y="154"/>
                    </a:lnTo>
                    <a:lnTo>
                      <a:pt x="65" y="160"/>
                    </a:lnTo>
                    <a:lnTo>
                      <a:pt x="53" y="164"/>
                    </a:lnTo>
                    <a:lnTo>
                      <a:pt x="53" y="164"/>
                    </a:lnTo>
                    <a:lnTo>
                      <a:pt x="63" y="178"/>
                    </a:lnTo>
                    <a:lnTo>
                      <a:pt x="63" y="178"/>
                    </a:lnTo>
                    <a:lnTo>
                      <a:pt x="79" y="170"/>
                    </a:lnTo>
                    <a:lnTo>
                      <a:pt x="93" y="158"/>
                    </a:lnTo>
                    <a:lnTo>
                      <a:pt x="105" y="148"/>
                    </a:lnTo>
                    <a:lnTo>
                      <a:pt x="115" y="135"/>
                    </a:lnTo>
                    <a:lnTo>
                      <a:pt x="115" y="135"/>
                    </a:lnTo>
                    <a:lnTo>
                      <a:pt x="121" y="123"/>
                    </a:lnTo>
                    <a:lnTo>
                      <a:pt x="125" y="105"/>
                    </a:lnTo>
                    <a:lnTo>
                      <a:pt x="129" y="87"/>
                    </a:lnTo>
                    <a:lnTo>
                      <a:pt x="129" y="67"/>
                    </a:lnTo>
                    <a:lnTo>
                      <a:pt x="129" y="67"/>
                    </a:lnTo>
                    <a:lnTo>
                      <a:pt x="178" y="67"/>
                    </a:lnTo>
                    <a:lnTo>
                      <a:pt x="178" y="67"/>
                    </a:lnTo>
                    <a:lnTo>
                      <a:pt x="178" y="51"/>
                    </a:lnTo>
                    <a:lnTo>
                      <a:pt x="178"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45" name="Freeform 614">
                <a:extLst>
                  <a:ext uri="{FF2B5EF4-FFF2-40B4-BE49-F238E27FC236}">
                    <a16:creationId xmlns="" xmlns:a16="http://schemas.microsoft.com/office/drawing/2014/main" id="{2783064A-D685-496F-AD87-2CF34ECF8801}"/>
                  </a:ext>
                </a:extLst>
              </p:cNvPr>
              <p:cNvSpPr>
                <a:spLocks noEditPoints="1"/>
              </p:cNvSpPr>
              <p:nvPr/>
            </p:nvSpPr>
            <p:spPr bwMode="auto">
              <a:xfrm>
                <a:off x="-1968" y="14915"/>
                <a:ext cx="162" cy="156"/>
              </a:xfrm>
              <a:custGeom>
                <a:avLst/>
                <a:gdLst>
                  <a:gd name="T0" fmla="*/ 162 w 162"/>
                  <a:gd name="T1" fmla="*/ 0 h 156"/>
                  <a:gd name="T2" fmla="*/ 162 w 162"/>
                  <a:gd name="T3" fmla="*/ 0 h 156"/>
                  <a:gd name="T4" fmla="*/ 0 w 162"/>
                  <a:gd name="T5" fmla="*/ 0 h 156"/>
                  <a:gd name="T6" fmla="*/ 0 w 162"/>
                  <a:gd name="T7" fmla="*/ 0 h 156"/>
                  <a:gd name="T8" fmla="*/ 0 w 162"/>
                  <a:gd name="T9" fmla="*/ 16 h 156"/>
                  <a:gd name="T10" fmla="*/ 0 w 162"/>
                  <a:gd name="T11" fmla="*/ 16 h 156"/>
                  <a:gd name="T12" fmla="*/ 142 w 162"/>
                  <a:gd name="T13" fmla="*/ 16 h 156"/>
                  <a:gd name="T14" fmla="*/ 142 w 162"/>
                  <a:gd name="T15" fmla="*/ 16 h 156"/>
                  <a:gd name="T16" fmla="*/ 128 w 162"/>
                  <a:gd name="T17" fmla="*/ 30 h 156"/>
                  <a:gd name="T18" fmla="*/ 115 w 162"/>
                  <a:gd name="T19" fmla="*/ 45 h 156"/>
                  <a:gd name="T20" fmla="*/ 103 w 162"/>
                  <a:gd name="T21" fmla="*/ 55 h 156"/>
                  <a:gd name="T22" fmla="*/ 91 w 162"/>
                  <a:gd name="T23" fmla="*/ 63 h 156"/>
                  <a:gd name="T24" fmla="*/ 91 w 162"/>
                  <a:gd name="T25" fmla="*/ 63 h 156"/>
                  <a:gd name="T26" fmla="*/ 103 w 162"/>
                  <a:gd name="T27" fmla="*/ 75 h 156"/>
                  <a:gd name="T28" fmla="*/ 103 w 162"/>
                  <a:gd name="T29" fmla="*/ 75 h 156"/>
                  <a:gd name="T30" fmla="*/ 117 w 162"/>
                  <a:gd name="T31" fmla="*/ 65 h 156"/>
                  <a:gd name="T32" fmla="*/ 132 w 162"/>
                  <a:gd name="T33" fmla="*/ 51 h 156"/>
                  <a:gd name="T34" fmla="*/ 146 w 162"/>
                  <a:gd name="T35" fmla="*/ 34 h 156"/>
                  <a:gd name="T36" fmla="*/ 162 w 162"/>
                  <a:gd name="T37" fmla="*/ 16 h 156"/>
                  <a:gd name="T38" fmla="*/ 162 w 162"/>
                  <a:gd name="T39" fmla="*/ 16 h 156"/>
                  <a:gd name="T40" fmla="*/ 162 w 162"/>
                  <a:gd name="T41" fmla="*/ 0 h 156"/>
                  <a:gd name="T42" fmla="*/ 162 w 162"/>
                  <a:gd name="T43" fmla="*/ 0 h 156"/>
                  <a:gd name="T44" fmla="*/ 71 w 162"/>
                  <a:gd name="T45" fmla="*/ 32 h 156"/>
                  <a:gd name="T46" fmla="*/ 71 w 162"/>
                  <a:gd name="T47" fmla="*/ 32 h 156"/>
                  <a:gd name="T48" fmla="*/ 69 w 162"/>
                  <a:gd name="T49" fmla="*/ 65 h 156"/>
                  <a:gd name="T50" fmla="*/ 69 w 162"/>
                  <a:gd name="T51" fmla="*/ 87 h 156"/>
                  <a:gd name="T52" fmla="*/ 69 w 162"/>
                  <a:gd name="T53" fmla="*/ 87 h 156"/>
                  <a:gd name="T54" fmla="*/ 61 w 162"/>
                  <a:gd name="T55" fmla="*/ 105 h 156"/>
                  <a:gd name="T56" fmla="*/ 51 w 162"/>
                  <a:gd name="T57" fmla="*/ 119 h 156"/>
                  <a:gd name="T58" fmla="*/ 51 w 162"/>
                  <a:gd name="T59" fmla="*/ 119 h 156"/>
                  <a:gd name="T60" fmla="*/ 33 w 162"/>
                  <a:gd name="T61" fmla="*/ 134 h 156"/>
                  <a:gd name="T62" fmla="*/ 16 w 162"/>
                  <a:gd name="T63" fmla="*/ 144 h 156"/>
                  <a:gd name="T64" fmla="*/ 16 w 162"/>
                  <a:gd name="T65" fmla="*/ 144 h 156"/>
                  <a:gd name="T66" fmla="*/ 28 w 162"/>
                  <a:gd name="T67" fmla="*/ 156 h 156"/>
                  <a:gd name="T68" fmla="*/ 28 w 162"/>
                  <a:gd name="T69" fmla="*/ 156 h 156"/>
                  <a:gd name="T70" fmla="*/ 43 w 162"/>
                  <a:gd name="T71" fmla="*/ 148 h 156"/>
                  <a:gd name="T72" fmla="*/ 55 w 162"/>
                  <a:gd name="T73" fmla="*/ 136 h 156"/>
                  <a:gd name="T74" fmla="*/ 65 w 162"/>
                  <a:gd name="T75" fmla="*/ 125 h 156"/>
                  <a:gd name="T76" fmla="*/ 75 w 162"/>
                  <a:gd name="T77" fmla="*/ 113 h 156"/>
                  <a:gd name="T78" fmla="*/ 75 w 162"/>
                  <a:gd name="T79" fmla="*/ 113 h 156"/>
                  <a:gd name="T80" fmla="*/ 81 w 162"/>
                  <a:gd name="T81" fmla="*/ 99 h 156"/>
                  <a:gd name="T82" fmla="*/ 85 w 162"/>
                  <a:gd name="T83" fmla="*/ 81 h 156"/>
                  <a:gd name="T84" fmla="*/ 87 w 162"/>
                  <a:gd name="T85" fmla="*/ 59 h 156"/>
                  <a:gd name="T86" fmla="*/ 87 w 162"/>
                  <a:gd name="T87" fmla="*/ 32 h 156"/>
                  <a:gd name="T88" fmla="*/ 87 w 162"/>
                  <a:gd name="T89" fmla="*/ 32 h 156"/>
                  <a:gd name="T90" fmla="*/ 71 w 162"/>
                  <a:gd name="T91" fmla="*/ 32 h 156"/>
                  <a:gd name="T92" fmla="*/ 71 w 162"/>
                  <a:gd name="T93" fmla="*/ 32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2" h="156">
                    <a:moveTo>
                      <a:pt x="162" y="0"/>
                    </a:moveTo>
                    <a:lnTo>
                      <a:pt x="162" y="0"/>
                    </a:lnTo>
                    <a:lnTo>
                      <a:pt x="0" y="0"/>
                    </a:lnTo>
                    <a:lnTo>
                      <a:pt x="0" y="0"/>
                    </a:lnTo>
                    <a:lnTo>
                      <a:pt x="0" y="16"/>
                    </a:lnTo>
                    <a:lnTo>
                      <a:pt x="0" y="16"/>
                    </a:lnTo>
                    <a:lnTo>
                      <a:pt x="142" y="16"/>
                    </a:lnTo>
                    <a:lnTo>
                      <a:pt x="142" y="16"/>
                    </a:lnTo>
                    <a:lnTo>
                      <a:pt x="128" y="30"/>
                    </a:lnTo>
                    <a:lnTo>
                      <a:pt x="115" y="45"/>
                    </a:lnTo>
                    <a:lnTo>
                      <a:pt x="103" y="55"/>
                    </a:lnTo>
                    <a:lnTo>
                      <a:pt x="91" y="63"/>
                    </a:lnTo>
                    <a:lnTo>
                      <a:pt x="91" y="63"/>
                    </a:lnTo>
                    <a:lnTo>
                      <a:pt x="103" y="75"/>
                    </a:lnTo>
                    <a:lnTo>
                      <a:pt x="103" y="75"/>
                    </a:lnTo>
                    <a:lnTo>
                      <a:pt x="117" y="65"/>
                    </a:lnTo>
                    <a:lnTo>
                      <a:pt x="132" y="51"/>
                    </a:lnTo>
                    <a:lnTo>
                      <a:pt x="146" y="34"/>
                    </a:lnTo>
                    <a:lnTo>
                      <a:pt x="162" y="16"/>
                    </a:lnTo>
                    <a:lnTo>
                      <a:pt x="162" y="16"/>
                    </a:lnTo>
                    <a:lnTo>
                      <a:pt x="162" y="0"/>
                    </a:lnTo>
                    <a:lnTo>
                      <a:pt x="162" y="0"/>
                    </a:lnTo>
                    <a:close/>
                    <a:moveTo>
                      <a:pt x="71" y="32"/>
                    </a:moveTo>
                    <a:lnTo>
                      <a:pt x="71" y="32"/>
                    </a:lnTo>
                    <a:lnTo>
                      <a:pt x="69" y="65"/>
                    </a:lnTo>
                    <a:lnTo>
                      <a:pt x="69" y="87"/>
                    </a:lnTo>
                    <a:lnTo>
                      <a:pt x="69" y="87"/>
                    </a:lnTo>
                    <a:lnTo>
                      <a:pt x="61" y="105"/>
                    </a:lnTo>
                    <a:lnTo>
                      <a:pt x="51" y="119"/>
                    </a:lnTo>
                    <a:lnTo>
                      <a:pt x="51" y="119"/>
                    </a:lnTo>
                    <a:lnTo>
                      <a:pt x="33" y="134"/>
                    </a:lnTo>
                    <a:lnTo>
                      <a:pt x="16" y="144"/>
                    </a:lnTo>
                    <a:lnTo>
                      <a:pt x="16" y="144"/>
                    </a:lnTo>
                    <a:lnTo>
                      <a:pt x="28" y="156"/>
                    </a:lnTo>
                    <a:lnTo>
                      <a:pt x="28" y="156"/>
                    </a:lnTo>
                    <a:lnTo>
                      <a:pt x="43" y="148"/>
                    </a:lnTo>
                    <a:lnTo>
                      <a:pt x="55" y="136"/>
                    </a:lnTo>
                    <a:lnTo>
                      <a:pt x="65" y="125"/>
                    </a:lnTo>
                    <a:lnTo>
                      <a:pt x="75" y="113"/>
                    </a:lnTo>
                    <a:lnTo>
                      <a:pt x="75" y="113"/>
                    </a:lnTo>
                    <a:lnTo>
                      <a:pt x="81" y="99"/>
                    </a:lnTo>
                    <a:lnTo>
                      <a:pt x="85" y="81"/>
                    </a:lnTo>
                    <a:lnTo>
                      <a:pt x="87" y="59"/>
                    </a:lnTo>
                    <a:lnTo>
                      <a:pt x="87" y="32"/>
                    </a:lnTo>
                    <a:lnTo>
                      <a:pt x="87" y="32"/>
                    </a:lnTo>
                    <a:lnTo>
                      <a:pt x="71" y="32"/>
                    </a:lnTo>
                    <a:lnTo>
                      <a:pt x="71"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46" name="Freeform 615">
                <a:extLst>
                  <a:ext uri="{FF2B5EF4-FFF2-40B4-BE49-F238E27FC236}">
                    <a16:creationId xmlns="" xmlns:a16="http://schemas.microsoft.com/office/drawing/2014/main" id="{7AF06A21-C4EA-4282-B217-44F2F8C95612}"/>
                  </a:ext>
                </a:extLst>
              </p:cNvPr>
              <p:cNvSpPr>
                <a:spLocks/>
              </p:cNvSpPr>
              <p:nvPr/>
            </p:nvSpPr>
            <p:spPr bwMode="auto">
              <a:xfrm>
                <a:off x="-1747" y="14913"/>
                <a:ext cx="135" cy="146"/>
              </a:xfrm>
              <a:custGeom>
                <a:avLst/>
                <a:gdLst>
                  <a:gd name="T0" fmla="*/ 123 w 135"/>
                  <a:gd name="T1" fmla="*/ 53 h 146"/>
                  <a:gd name="T2" fmla="*/ 123 w 135"/>
                  <a:gd name="T3" fmla="*/ 53 h 146"/>
                  <a:gd name="T4" fmla="*/ 99 w 135"/>
                  <a:gd name="T5" fmla="*/ 81 h 146"/>
                  <a:gd name="T6" fmla="*/ 86 w 135"/>
                  <a:gd name="T7" fmla="*/ 93 h 146"/>
                  <a:gd name="T8" fmla="*/ 76 w 135"/>
                  <a:gd name="T9" fmla="*/ 101 h 146"/>
                  <a:gd name="T10" fmla="*/ 76 w 135"/>
                  <a:gd name="T11" fmla="*/ 101 h 146"/>
                  <a:gd name="T12" fmla="*/ 62 w 135"/>
                  <a:gd name="T13" fmla="*/ 109 h 146"/>
                  <a:gd name="T14" fmla="*/ 48 w 135"/>
                  <a:gd name="T15" fmla="*/ 117 h 146"/>
                  <a:gd name="T16" fmla="*/ 32 w 135"/>
                  <a:gd name="T17" fmla="*/ 121 h 146"/>
                  <a:gd name="T18" fmla="*/ 16 w 135"/>
                  <a:gd name="T19" fmla="*/ 125 h 146"/>
                  <a:gd name="T20" fmla="*/ 16 w 135"/>
                  <a:gd name="T21" fmla="*/ 125 h 146"/>
                  <a:gd name="T22" fmla="*/ 16 w 135"/>
                  <a:gd name="T23" fmla="*/ 0 h 146"/>
                  <a:gd name="T24" fmla="*/ 16 w 135"/>
                  <a:gd name="T25" fmla="*/ 0 h 146"/>
                  <a:gd name="T26" fmla="*/ 0 w 135"/>
                  <a:gd name="T27" fmla="*/ 0 h 146"/>
                  <a:gd name="T28" fmla="*/ 0 w 135"/>
                  <a:gd name="T29" fmla="*/ 0 h 146"/>
                  <a:gd name="T30" fmla="*/ 0 w 135"/>
                  <a:gd name="T31" fmla="*/ 146 h 146"/>
                  <a:gd name="T32" fmla="*/ 0 w 135"/>
                  <a:gd name="T33" fmla="*/ 146 h 146"/>
                  <a:gd name="T34" fmla="*/ 22 w 135"/>
                  <a:gd name="T35" fmla="*/ 142 h 146"/>
                  <a:gd name="T36" fmla="*/ 42 w 135"/>
                  <a:gd name="T37" fmla="*/ 138 h 146"/>
                  <a:gd name="T38" fmla="*/ 62 w 135"/>
                  <a:gd name="T39" fmla="*/ 129 h 146"/>
                  <a:gd name="T40" fmla="*/ 78 w 135"/>
                  <a:gd name="T41" fmla="*/ 121 h 146"/>
                  <a:gd name="T42" fmla="*/ 78 w 135"/>
                  <a:gd name="T43" fmla="*/ 121 h 146"/>
                  <a:gd name="T44" fmla="*/ 92 w 135"/>
                  <a:gd name="T45" fmla="*/ 111 h 146"/>
                  <a:gd name="T46" fmla="*/ 107 w 135"/>
                  <a:gd name="T47" fmla="*/ 97 h 146"/>
                  <a:gd name="T48" fmla="*/ 121 w 135"/>
                  <a:gd name="T49" fmla="*/ 81 h 146"/>
                  <a:gd name="T50" fmla="*/ 135 w 135"/>
                  <a:gd name="T51" fmla="*/ 63 h 146"/>
                  <a:gd name="T52" fmla="*/ 135 w 135"/>
                  <a:gd name="T53" fmla="*/ 63 h 146"/>
                  <a:gd name="T54" fmla="*/ 123 w 135"/>
                  <a:gd name="T55" fmla="*/ 53 h 146"/>
                  <a:gd name="T56" fmla="*/ 123 w 135"/>
                  <a:gd name="T57" fmla="*/ 53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35" h="146">
                    <a:moveTo>
                      <a:pt x="123" y="53"/>
                    </a:moveTo>
                    <a:lnTo>
                      <a:pt x="123" y="53"/>
                    </a:lnTo>
                    <a:lnTo>
                      <a:pt x="99" y="81"/>
                    </a:lnTo>
                    <a:lnTo>
                      <a:pt x="86" y="93"/>
                    </a:lnTo>
                    <a:lnTo>
                      <a:pt x="76" y="101"/>
                    </a:lnTo>
                    <a:lnTo>
                      <a:pt x="76" y="101"/>
                    </a:lnTo>
                    <a:lnTo>
                      <a:pt x="62" y="109"/>
                    </a:lnTo>
                    <a:lnTo>
                      <a:pt x="48" y="117"/>
                    </a:lnTo>
                    <a:lnTo>
                      <a:pt x="32" y="121"/>
                    </a:lnTo>
                    <a:lnTo>
                      <a:pt x="16" y="125"/>
                    </a:lnTo>
                    <a:lnTo>
                      <a:pt x="16" y="125"/>
                    </a:lnTo>
                    <a:lnTo>
                      <a:pt x="16" y="0"/>
                    </a:lnTo>
                    <a:lnTo>
                      <a:pt x="16" y="0"/>
                    </a:lnTo>
                    <a:lnTo>
                      <a:pt x="0" y="0"/>
                    </a:lnTo>
                    <a:lnTo>
                      <a:pt x="0" y="0"/>
                    </a:lnTo>
                    <a:lnTo>
                      <a:pt x="0" y="146"/>
                    </a:lnTo>
                    <a:lnTo>
                      <a:pt x="0" y="146"/>
                    </a:lnTo>
                    <a:lnTo>
                      <a:pt x="22" y="142"/>
                    </a:lnTo>
                    <a:lnTo>
                      <a:pt x="42" y="138"/>
                    </a:lnTo>
                    <a:lnTo>
                      <a:pt x="62" y="129"/>
                    </a:lnTo>
                    <a:lnTo>
                      <a:pt x="78" y="121"/>
                    </a:lnTo>
                    <a:lnTo>
                      <a:pt x="78" y="121"/>
                    </a:lnTo>
                    <a:lnTo>
                      <a:pt x="92" y="111"/>
                    </a:lnTo>
                    <a:lnTo>
                      <a:pt x="107" y="97"/>
                    </a:lnTo>
                    <a:lnTo>
                      <a:pt x="121" y="81"/>
                    </a:lnTo>
                    <a:lnTo>
                      <a:pt x="135" y="63"/>
                    </a:lnTo>
                    <a:lnTo>
                      <a:pt x="135" y="63"/>
                    </a:lnTo>
                    <a:lnTo>
                      <a:pt x="123" y="53"/>
                    </a:lnTo>
                    <a:lnTo>
                      <a:pt x="123"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47" name="Freeform 616">
                <a:extLst>
                  <a:ext uri="{FF2B5EF4-FFF2-40B4-BE49-F238E27FC236}">
                    <a16:creationId xmlns="" xmlns:a16="http://schemas.microsoft.com/office/drawing/2014/main" id="{2E4AFA0C-F9A2-40C4-A7C1-E778BB238C63}"/>
                  </a:ext>
                </a:extLst>
              </p:cNvPr>
              <p:cNvSpPr>
                <a:spLocks/>
              </p:cNvSpPr>
              <p:nvPr/>
            </p:nvSpPr>
            <p:spPr bwMode="auto">
              <a:xfrm>
                <a:off x="-1570" y="14903"/>
                <a:ext cx="142" cy="172"/>
              </a:xfrm>
              <a:custGeom>
                <a:avLst/>
                <a:gdLst>
                  <a:gd name="T0" fmla="*/ 130 w 142"/>
                  <a:gd name="T1" fmla="*/ 0 h 172"/>
                  <a:gd name="T2" fmla="*/ 130 w 142"/>
                  <a:gd name="T3" fmla="*/ 0 h 172"/>
                  <a:gd name="T4" fmla="*/ 118 w 142"/>
                  <a:gd name="T5" fmla="*/ 16 h 172"/>
                  <a:gd name="T6" fmla="*/ 105 w 142"/>
                  <a:gd name="T7" fmla="*/ 28 h 172"/>
                  <a:gd name="T8" fmla="*/ 91 w 142"/>
                  <a:gd name="T9" fmla="*/ 42 h 172"/>
                  <a:gd name="T10" fmla="*/ 75 w 142"/>
                  <a:gd name="T11" fmla="*/ 55 h 172"/>
                  <a:gd name="T12" fmla="*/ 59 w 142"/>
                  <a:gd name="T13" fmla="*/ 67 h 172"/>
                  <a:gd name="T14" fmla="*/ 41 w 142"/>
                  <a:gd name="T15" fmla="*/ 77 h 172"/>
                  <a:gd name="T16" fmla="*/ 21 w 142"/>
                  <a:gd name="T17" fmla="*/ 89 h 172"/>
                  <a:gd name="T18" fmla="*/ 0 w 142"/>
                  <a:gd name="T19" fmla="*/ 97 h 172"/>
                  <a:gd name="T20" fmla="*/ 0 w 142"/>
                  <a:gd name="T21" fmla="*/ 97 h 172"/>
                  <a:gd name="T22" fmla="*/ 10 w 142"/>
                  <a:gd name="T23" fmla="*/ 111 h 172"/>
                  <a:gd name="T24" fmla="*/ 10 w 142"/>
                  <a:gd name="T25" fmla="*/ 111 h 172"/>
                  <a:gd name="T26" fmla="*/ 25 w 142"/>
                  <a:gd name="T27" fmla="*/ 105 h 172"/>
                  <a:gd name="T28" fmla="*/ 43 w 142"/>
                  <a:gd name="T29" fmla="*/ 95 h 172"/>
                  <a:gd name="T30" fmla="*/ 79 w 142"/>
                  <a:gd name="T31" fmla="*/ 73 h 172"/>
                  <a:gd name="T32" fmla="*/ 79 w 142"/>
                  <a:gd name="T33" fmla="*/ 73 h 172"/>
                  <a:gd name="T34" fmla="*/ 79 w 142"/>
                  <a:gd name="T35" fmla="*/ 172 h 172"/>
                  <a:gd name="T36" fmla="*/ 79 w 142"/>
                  <a:gd name="T37" fmla="*/ 172 h 172"/>
                  <a:gd name="T38" fmla="*/ 95 w 142"/>
                  <a:gd name="T39" fmla="*/ 172 h 172"/>
                  <a:gd name="T40" fmla="*/ 95 w 142"/>
                  <a:gd name="T41" fmla="*/ 172 h 172"/>
                  <a:gd name="T42" fmla="*/ 95 w 142"/>
                  <a:gd name="T43" fmla="*/ 59 h 172"/>
                  <a:gd name="T44" fmla="*/ 95 w 142"/>
                  <a:gd name="T45" fmla="*/ 59 h 172"/>
                  <a:gd name="T46" fmla="*/ 110 w 142"/>
                  <a:gd name="T47" fmla="*/ 46 h 172"/>
                  <a:gd name="T48" fmla="*/ 122 w 142"/>
                  <a:gd name="T49" fmla="*/ 34 h 172"/>
                  <a:gd name="T50" fmla="*/ 132 w 142"/>
                  <a:gd name="T51" fmla="*/ 22 h 172"/>
                  <a:gd name="T52" fmla="*/ 142 w 142"/>
                  <a:gd name="T53" fmla="*/ 8 h 172"/>
                  <a:gd name="T54" fmla="*/ 142 w 142"/>
                  <a:gd name="T55" fmla="*/ 8 h 172"/>
                  <a:gd name="T56" fmla="*/ 130 w 142"/>
                  <a:gd name="T57" fmla="*/ 0 h 172"/>
                  <a:gd name="T58" fmla="*/ 130 w 142"/>
                  <a:gd name="T59"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2" h="172">
                    <a:moveTo>
                      <a:pt x="130" y="0"/>
                    </a:moveTo>
                    <a:lnTo>
                      <a:pt x="130" y="0"/>
                    </a:lnTo>
                    <a:lnTo>
                      <a:pt x="118" y="16"/>
                    </a:lnTo>
                    <a:lnTo>
                      <a:pt x="105" y="28"/>
                    </a:lnTo>
                    <a:lnTo>
                      <a:pt x="91" y="42"/>
                    </a:lnTo>
                    <a:lnTo>
                      <a:pt x="75" y="55"/>
                    </a:lnTo>
                    <a:lnTo>
                      <a:pt x="59" y="67"/>
                    </a:lnTo>
                    <a:lnTo>
                      <a:pt x="41" y="77"/>
                    </a:lnTo>
                    <a:lnTo>
                      <a:pt x="21" y="89"/>
                    </a:lnTo>
                    <a:lnTo>
                      <a:pt x="0" y="97"/>
                    </a:lnTo>
                    <a:lnTo>
                      <a:pt x="0" y="97"/>
                    </a:lnTo>
                    <a:lnTo>
                      <a:pt x="10" y="111"/>
                    </a:lnTo>
                    <a:lnTo>
                      <a:pt x="10" y="111"/>
                    </a:lnTo>
                    <a:lnTo>
                      <a:pt x="25" y="105"/>
                    </a:lnTo>
                    <a:lnTo>
                      <a:pt x="43" y="95"/>
                    </a:lnTo>
                    <a:lnTo>
                      <a:pt x="79" y="73"/>
                    </a:lnTo>
                    <a:lnTo>
                      <a:pt x="79" y="73"/>
                    </a:lnTo>
                    <a:lnTo>
                      <a:pt x="79" y="172"/>
                    </a:lnTo>
                    <a:lnTo>
                      <a:pt x="79" y="172"/>
                    </a:lnTo>
                    <a:lnTo>
                      <a:pt x="95" y="172"/>
                    </a:lnTo>
                    <a:lnTo>
                      <a:pt x="95" y="172"/>
                    </a:lnTo>
                    <a:lnTo>
                      <a:pt x="95" y="59"/>
                    </a:lnTo>
                    <a:lnTo>
                      <a:pt x="95" y="59"/>
                    </a:lnTo>
                    <a:lnTo>
                      <a:pt x="110" y="46"/>
                    </a:lnTo>
                    <a:lnTo>
                      <a:pt x="122" y="34"/>
                    </a:lnTo>
                    <a:lnTo>
                      <a:pt x="132" y="22"/>
                    </a:lnTo>
                    <a:lnTo>
                      <a:pt x="142" y="8"/>
                    </a:lnTo>
                    <a:lnTo>
                      <a:pt x="142" y="8"/>
                    </a:lnTo>
                    <a:lnTo>
                      <a:pt x="130" y="0"/>
                    </a:lnTo>
                    <a:lnTo>
                      <a:pt x="1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48" name="Freeform 617">
                <a:extLst>
                  <a:ext uri="{FF2B5EF4-FFF2-40B4-BE49-F238E27FC236}">
                    <a16:creationId xmlns="" xmlns:a16="http://schemas.microsoft.com/office/drawing/2014/main" id="{60B34637-266B-49CC-A05E-E113DE19C975}"/>
                  </a:ext>
                </a:extLst>
              </p:cNvPr>
              <p:cNvSpPr>
                <a:spLocks/>
              </p:cNvSpPr>
              <p:nvPr/>
            </p:nvSpPr>
            <p:spPr bwMode="auto">
              <a:xfrm>
                <a:off x="-1355" y="14895"/>
                <a:ext cx="151" cy="184"/>
              </a:xfrm>
              <a:custGeom>
                <a:avLst/>
                <a:gdLst>
                  <a:gd name="T0" fmla="*/ 145 w 151"/>
                  <a:gd name="T1" fmla="*/ 81 h 184"/>
                  <a:gd name="T2" fmla="*/ 93 w 151"/>
                  <a:gd name="T3" fmla="*/ 97 h 184"/>
                  <a:gd name="T4" fmla="*/ 91 w 151"/>
                  <a:gd name="T5" fmla="*/ 89 h 184"/>
                  <a:gd name="T6" fmla="*/ 76 w 151"/>
                  <a:gd name="T7" fmla="*/ 77 h 184"/>
                  <a:gd name="T8" fmla="*/ 68 w 151"/>
                  <a:gd name="T9" fmla="*/ 75 h 184"/>
                  <a:gd name="T10" fmla="*/ 48 w 151"/>
                  <a:gd name="T11" fmla="*/ 79 h 184"/>
                  <a:gd name="T12" fmla="*/ 64 w 151"/>
                  <a:gd name="T13" fmla="*/ 48 h 184"/>
                  <a:gd name="T14" fmla="*/ 131 w 151"/>
                  <a:gd name="T15" fmla="*/ 42 h 184"/>
                  <a:gd name="T16" fmla="*/ 129 w 151"/>
                  <a:gd name="T17" fmla="*/ 26 h 184"/>
                  <a:gd name="T18" fmla="*/ 99 w 151"/>
                  <a:gd name="T19" fmla="*/ 30 h 184"/>
                  <a:gd name="T20" fmla="*/ 70 w 151"/>
                  <a:gd name="T21" fmla="*/ 32 h 184"/>
                  <a:gd name="T22" fmla="*/ 81 w 151"/>
                  <a:gd name="T23" fmla="*/ 6 h 184"/>
                  <a:gd name="T24" fmla="*/ 66 w 151"/>
                  <a:gd name="T25" fmla="*/ 0 h 184"/>
                  <a:gd name="T26" fmla="*/ 58 w 151"/>
                  <a:gd name="T27" fmla="*/ 18 h 184"/>
                  <a:gd name="T28" fmla="*/ 52 w 151"/>
                  <a:gd name="T29" fmla="*/ 34 h 184"/>
                  <a:gd name="T30" fmla="*/ 0 w 151"/>
                  <a:gd name="T31" fmla="*/ 34 h 184"/>
                  <a:gd name="T32" fmla="*/ 2 w 151"/>
                  <a:gd name="T33" fmla="*/ 50 h 184"/>
                  <a:gd name="T34" fmla="*/ 46 w 151"/>
                  <a:gd name="T35" fmla="*/ 48 h 184"/>
                  <a:gd name="T36" fmla="*/ 36 w 151"/>
                  <a:gd name="T37" fmla="*/ 67 h 184"/>
                  <a:gd name="T38" fmla="*/ 14 w 151"/>
                  <a:gd name="T39" fmla="*/ 97 h 184"/>
                  <a:gd name="T40" fmla="*/ 2 w 151"/>
                  <a:gd name="T41" fmla="*/ 107 h 184"/>
                  <a:gd name="T42" fmla="*/ 12 w 151"/>
                  <a:gd name="T43" fmla="*/ 121 h 184"/>
                  <a:gd name="T44" fmla="*/ 34 w 151"/>
                  <a:gd name="T45" fmla="*/ 101 h 184"/>
                  <a:gd name="T46" fmla="*/ 42 w 151"/>
                  <a:gd name="T47" fmla="*/ 97 h 184"/>
                  <a:gd name="T48" fmla="*/ 66 w 151"/>
                  <a:gd name="T49" fmla="*/ 89 h 184"/>
                  <a:gd name="T50" fmla="*/ 70 w 151"/>
                  <a:gd name="T51" fmla="*/ 91 h 184"/>
                  <a:gd name="T52" fmla="*/ 76 w 151"/>
                  <a:gd name="T53" fmla="*/ 95 h 184"/>
                  <a:gd name="T54" fmla="*/ 78 w 151"/>
                  <a:gd name="T55" fmla="*/ 99 h 184"/>
                  <a:gd name="T56" fmla="*/ 76 w 151"/>
                  <a:gd name="T57" fmla="*/ 103 h 184"/>
                  <a:gd name="T58" fmla="*/ 46 w 151"/>
                  <a:gd name="T59" fmla="*/ 119 h 184"/>
                  <a:gd name="T60" fmla="*/ 32 w 151"/>
                  <a:gd name="T61" fmla="*/ 131 h 184"/>
                  <a:gd name="T62" fmla="*/ 26 w 151"/>
                  <a:gd name="T63" fmla="*/ 137 h 184"/>
                  <a:gd name="T64" fmla="*/ 22 w 151"/>
                  <a:gd name="T65" fmla="*/ 154 h 184"/>
                  <a:gd name="T66" fmla="*/ 22 w 151"/>
                  <a:gd name="T67" fmla="*/ 160 h 184"/>
                  <a:gd name="T68" fmla="*/ 32 w 151"/>
                  <a:gd name="T69" fmla="*/ 174 h 184"/>
                  <a:gd name="T70" fmla="*/ 38 w 151"/>
                  <a:gd name="T71" fmla="*/ 178 h 184"/>
                  <a:gd name="T72" fmla="*/ 60 w 151"/>
                  <a:gd name="T73" fmla="*/ 184 h 184"/>
                  <a:gd name="T74" fmla="*/ 76 w 151"/>
                  <a:gd name="T75" fmla="*/ 184 h 184"/>
                  <a:gd name="T76" fmla="*/ 135 w 151"/>
                  <a:gd name="T77" fmla="*/ 178 h 184"/>
                  <a:gd name="T78" fmla="*/ 135 w 151"/>
                  <a:gd name="T79" fmla="*/ 164 h 184"/>
                  <a:gd name="T80" fmla="*/ 103 w 151"/>
                  <a:gd name="T81" fmla="*/ 168 h 184"/>
                  <a:gd name="T82" fmla="*/ 76 w 151"/>
                  <a:gd name="T83" fmla="*/ 168 h 184"/>
                  <a:gd name="T84" fmla="*/ 48 w 151"/>
                  <a:gd name="T85" fmla="*/ 166 h 184"/>
                  <a:gd name="T86" fmla="*/ 44 w 151"/>
                  <a:gd name="T87" fmla="*/ 164 h 184"/>
                  <a:gd name="T88" fmla="*/ 38 w 151"/>
                  <a:gd name="T89" fmla="*/ 154 h 184"/>
                  <a:gd name="T90" fmla="*/ 40 w 151"/>
                  <a:gd name="T91" fmla="*/ 147 h 184"/>
                  <a:gd name="T92" fmla="*/ 48 w 151"/>
                  <a:gd name="T93" fmla="*/ 137 h 184"/>
                  <a:gd name="T94" fmla="*/ 58 w 151"/>
                  <a:gd name="T95" fmla="*/ 129 h 184"/>
                  <a:gd name="T96" fmla="*/ 76 w 151"/>
                  <a:gd name="T97" fmla="*/ 119 h 184"/>
                  <a:gd name="T98" fmla="*/ 76 w 151"/>
                  <a:gd name="T99" fmla="*/ 149 h 184"/>
                  <a:gd name="T100" fmla="*/ 93 w 151"/>
                  <a:gd name="T101" fmla="*/ 149 h 184"/>
                  <a:gd name="T102" fmla="*/ 93 w 151"/>
                  <a:gd name="T103" fmla="*/ 113 h 184"/>
                  <a:gd name="T104" fmla="*/ 151 w 151"/>
                  <a:gd name="T105" fmla="*/ 95 h 184"/>
                  <a:gd name="T106" fmla="*/ 145 w 151"/>
                  <a:gd name="T107" fmla="*/ 81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51" h="184">
                    <a:moveTo>
                      <a:pt x="145" y="81"/>
                    </a:moveTo>
                    <a:lnTo>
                      <a:pt x="145" y="81"/>
                    </a:lnTo>
                    <a:lnTo>
                      <a:pt x="117" y="89"/>
                    </a:lnTo>
                    <a:lnTo>
                      <a:pt x="93" y="97"/>
                    </a:lnTo>
                    <a:lnTo>
                      <a:pt x="93" y="97"/>
                    </a:lnTo>
                    <a:lnTo>
                      <a:pt x="91" y="89"/>
                    </a:lnTo>
                    <a:lnTo>
                      <a:pt x="85" y="81"/>
                    </a:lnTo>
                    <a:lnTo>
                      <a:pt x="76" y="77"/>
                    </a:lnTo>
                    <a:lnTo>
                      <a:pt x="68" y="75"/>
                    </a:lnTo>
                    <a:lnTo>
                      <a:pt x="68" y="75"/>
                    </a:lnTo>
                    <a:lnTo>
                      <a:pt x="58" y="77"/>
                    </a:lnTo>
                    <a:lnTo>
                      <a:pt x="48" y="79"/>
                    </a:lnTo>
                    <a:lnTo>
                      <a:pt x="48" y="79"/>
                    </a:lnTo>
                    <a:lnTo>
                      <a:pt x="64" y="48"/>
                    </a:lnTo>
                    <a:lnTo>
                      <a:pt x="64" y="48"/>
                    </a:lnTo>
                    <a:lnTo>
                      <a:pt x="131" y="42"/>
                    </a:lnTo>
                    <a:lnTo>
                      <a:pt x="131" y="42"/>
                    </a:lnTo>
                    <a:lnTo>
                      <a:pt x="129" y="26"/>
                    </a:lnTo>
                    <a:lnTo>
                      <a:pt x="129" y="26"/>
                    </a:lnTo>
                    <a:lnTo>
                      <a:pt x="99" y="30"/>
                    </a:lnTo>
                    <a:lnTo>
                      <a:pt x="70" y="32"/>
                    </a:lnTo>
                    <a:lnTo>
                      <a:pt x="70" y="32"/>
                    </a:lnTo>
                    <a:lnTo>
                      <a:pt x="74" y="20"/>
                    </a:lnTo>
                    <a:lnTo>
                      <a:pt x="81" y="6"/>
                    </a:lnTo>
                    <a:lnTo>
                      <a:pt x="81" y="6"/>
                    </a:lnTo>
                    <a:lnTo>
                      <a:pt x="66" y="0"/>
                    </a:lnTo>
                    <a:lnTo>
                      <a:pt x="66" y="0"/>
                    </a:lnTo>
                    <a:lnTo>
                      <a:pt x="58" y="18"/>
                    </a:lnTo>
                    <a:lnTo>
                      <a:pt x="52" y="34"/>
                    </a:lnTo>
                    <a:lnTo>
                      <a:pt x="52" y="34"/>
                    </a:lnTo>
                    <a:lnTo>
                      <a:pt x="0" y="34"/>
                    </a:lnTo>
                    <a:lnTo>
                      <a:pt x="0" y="34"/>
                    </a:lnTo>
                    <a:lnTo>
                      <a:pt x="2" y="50"/>
                    </a:lnTo>
                    <a:lnTo>
                      <a:pt x="2" y="50"/>
                    </a:lnTo>
                    <a:lnTo>
                      <a:pt x="16" y="50"/>
                    </a:lnTo>
                    <a:lnTo>
                      <a:pt x="46" y="48"/>
                    </a:lnTo>
                    <a:lnTo>
                      <a:pt x="46" y="48"/>
                    </a:lnTo>
                    <a:lnTo>
                      <a:pt x="36" y="67"/>
                    </a:lnTo>
                    <a:lnTo>
                      <a:pt x="26" y="83"/>
                    </a:lnTo>
                    <a:lnTo>
                      <a:pt x="14" y="97"/>
                    </a:lnTo>
                    <a:lnTo>
                      <a:pt x="2" y="107"/>
                    </a:lnTo>
                    <a:lnTo>
                      <a:pt x="2" y="107"/>
                    </a:lnTo>
                    <a:lnTo>
                      <a:pt x="12" y="121"/>
                    </a:lnTo>
                    <a:lnTo>
                      <a:pt x="12" y="121"/>
                    </a:lnTo>
                    <a:lnTo>
                      <a:pt x="26" y="107"/>
                    </a:lnTo>
                    <a:lnTo>
                      <a:pt x="34" y="101"/>
                    </a:lnTo>
                    <a:lnTo>
                      <a:pt x="42" y="97"/>
                    </a:lnTo>
                    <a:lnTo>
                      <a:pt x="42" y="97"/>
                    </a:lnTo>
                    <a:lnTo>
                      <a:pt x="54" y="91"/>
                    </a:lnTo>
                    <a:lnTo>
                      <a:pt x="66" y="89"/>
                    </a:lnTo>
                    <a:lnTo>
                      <a:pt x="66" y="89"/>
                    </a:lnTo>
                    <a:lnTo>
                      <a:pt x="70" y="91"/>
                    </a:lnTo>
                    <a:lnTo>
                      <a:pt x="74" y="93"/>
                    </a:lnTo>
                    <a:lnTo>
                      <a:pt x="76" y="95"/>
                    </a:lnTo>
                    <a:lnTo>
                      <a:pt x="78" y="99"/>
                    </a:lnTo>
                    <a:lnTo>
                      <a:pt x="78" y="99"/>
                    </a:lnTo>
                    <a:lnTo>
                      <a:pt x="76" y="103"/>
                    </a:lnTo>
                    <a:lnTo>
                      <a:pt x="76" y="103"/>
                    </a:lnTo>
                    <a:lnTo>
                      <a:pt x="76" y="103"/>
                    </a:lnTo>
                    <a:lnTo>
                      <a:pt x="46" y="119"/>
                    </a:lnTo>
                    <a:lnTo>
                      <a:pt x="38" y="125"/>
                    </a:lnTo>
                    <a:lnTo>
                      <a:pt x="32" y="131"/>
                    </a:lnTo>
                    <a:lnTo>
                      <a:pt x="32" y="131"/>
                    </a:lnTo>
                    <a:lnTo>
                      <a:pt x="26" y="137"/>
                    </a:lnTo>
                    <a:lnTo>
                      <a:pt x="24" y="143"/>
                    </a:lnTo>
                    <a:lnTo>
                      <a:pt x="22" y="154"/>
                    </a:lnTo>
                    <a:lnTo>
                      <a:pt x="22" y="154"/>
                    </a:lnTo>
                    <a:lnTo>
                      <a:pt x="22" y="160"/>
                    </a:lnTo>
                    <a:lnTo>
                      <a:pt x="24" y="166"/>
                    </a:lnTo>
                    <a:lnTo>
                      <a:pt x="32" y="174"/>
                    </a:lnTo>
                    <a:lnTo>
                      <a:pt x="32" y="174"/>
                    </a:lnTo>
                    <a:lnTo>
                      <a:pt x="38" y="178"/>
                    </a:lnTo>
                    <a:lnTo>
                      <a:pt x="48" y="182"/>
                    </a:lnTo>
                    <a:lnTo>
                      <a:pt x="60" y="184"/>
                    </a:lnTo>
                    <a:lnTo>
                      <a:pt x="76" y="184"/>
                    </a:lnTo>
                    <a:lnTo>
                      <a:pt x="76" y="184"/>
                    </a:lnTo>
                    <a:lnTo>
                      <a:pt x="103" y="182"/>
                    </a:lnTo>
                    <a:lnTo>
                      <a:pt x="135" y="178"/>
                    </a:lnTo>
                    <a:lnTo>
                      <a:pt x="135" y="178"/>
                    </a:lnTo>
                    <a:lnTo>
                      <a:pt x="135" y="164"/>
                    </a:lnTo>
                    <a:lnTo>
                      <a:pt x="135" y="164"/>
                    </a:lnTo>
                    <a:lnTo>
                      <a:pt x="103" y="168"/>
                    </a:lnTo>
                    <a:lnTo>
                      <a:pt x="76" y="168"/>
                    </a:lnTo>
                    <a:lnTo>
                      <a:pt x="76" y="168"/>
                    </a:lnTo>
                    <a:lnTo>
                      <a:pt x="54" y="168"/>
                    </a:lnTo>
                    <a:lnTo>
                      <a:pt x="48" y="166"/>
                    </a:lnTo>
                    <a:lnTo>
                      <a:pt x="44" y="164"/>
                    </a:lnTo>
                    <a:lnTo>
                      <a:pt x="44" y="164"/>
                    </a:lnTo>
                    <a:lnTo>
                      <a:pt x="38" y="160"/>
                    </a:lnTo>
                    <a:lnTo>
                      <a:pt x="38" y="154"/>
                    </a:lnTo>
                    <a:lnTo>
                      <a:pt x="38" y="154"/>
                    </a:lnTo>
                    <a:lnTo>
                      <a:pt x="40" y="147"/>
                    </a:lnTo>
                    <a:lnTo>
                      <a:pt x="42" y="141"/>
                    </a:lnTo>
                    <a:lnTo>
                      <a:pt x="48" y="137"/>
                    </a:lnTo>
                    <a:lnTo>
                      <a:pt x="48" y="137"/>
                    </a:lnTo>
                    <a:lnTo>
                      <a:pt x="58" y="129"/>
                    </a:lnTo>
                    <a:lnTo>
                      <a:pt x="76" y="119"/>
                    </a:lnTo>
                    <a:lnTo>
                      <a:pt x="76" y="119"/>
                    </a:lnTo>
                    <a:lnTo>
                      <a:pt x="76" y="149"/>
                    </a:lnTo>
                    <a:lnTo>
                      <a:pt x="76" y="149"/>
                    </a:lnTo>
                    <a:lnTo>
                      <a:pt x="93" y="149"/>
                    </a:lnTo>
                    <a:lnTo>
                      <a:pt x="93" y="149"/>
                    </a:lnTo>
                    <a:lnTo>
                      <a:pt x="93" y="113"/>
                    </a:lnTo>
                    <a:lnTo>
                      <a:pt x="93" y="113"/>
                    </a:lnTo>
                    <a:lnTo>
                      <a:pt x="117" y="105"/>
                    </a:lnTo>
                    <a:lnTo>
                      <a:pt x="151" y="95"/>
                    </a:lnTo>
                    <a:lnTo>
                      <a:pt x="151" y="95"/>
                    </a:lnTo>
                    <a:lnTo>
                      <a:pt x="145" y="81"/>
                    </a:lnTo>
                    <a:lnTo>
                      <a:pt x="145" y="8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49" name="Freeform 618">
                <a:extLst>
                  <a:ext uri="{FF2B5EF4-FFF2-40B4-BE49-F238E27FC236}">
                    <a16:creationId xmlns="" xmlns:a16="http://schemas.microsoft.com/office/drawing/2014/main" id="{D0CF18A7-4720-49FC-BC9E-49D30ADEADC3}"/>
                  </a:ext>
                </a:extLst>
              </p:cNvPr>
              <p:cNvSpPr>
                <a:spLocks noEditPoints="1"/>
              </p:cNvSpPr>
              <p:nvPr/>
            </p:nvSpPr>
            <p:spPr bwMode="auto">
              <a:xfrm>
                <a:off x="-1177" y="14891"/>
                <a:ext cx="198" cy="200"/>
              </a:xfrm>
              <a:custGeom>
                <a:avLst/>
                <a:gdLst>
                  <a:gd name="T0" fmla="*/ 70 w 198"/>
                  <a:gd name="T1" fmla="*/ 153 h 200"/>
                  <a:gd name="T2" fmla="*/ 113 w 198"/>
                  <a:gd name="T3" fmla="*/ 158 h 200"/>
                  <a:gd name="T4" fmla="*/ 157 w 198"/>
                  <a:gd name="T5" fmla="*/ 188 h 200"/>
                  <a:gd name="T6" fmla="*/ 194 w 198"/>
                  <a:gd name="T7" fmla="*/ 184 h 200"/>
                  <a:gd name="T8" fmla="*/ 155 w 198"/>
                  <a:gd name="T9" fmla="*/ 170 h 200"/>
                  <a:gd name="T10" fmla="*/ 179 w 198"/>
                  <a:gd name="T11" fmla="*/ 145 h 200"/>
                  <a:gd name="T12" fmla="*/ 196 w 198"/>
                  <a:gd name="T13" fmla="*/ 133 h 200"/>
                  <a:gd name="T14" fmla="*/ 113 w 198"/>
                  <a:gd name="T15" fmla="*/ 121 h 200"/>
                  <a:gd name="T16" fmla="*/ 90 w 198"/>
                  <a:gd name="T17" fmla="*/ 111 h 200"/>
                  <a:gd name="T18" fmla="*/ 4 w 198"/>
                  <a:gd name="T19" fmla="*/ 121 h 200"/>
                  <a:gd name="T20" fmla="*/ 76 w 198"/>
                  <a:gd name="T21" fmla="*/ 133 h 200"/>
                  <a:gd name="T22" fmla="*/ 0 w 198"/>
                  <a:gd name="T23" fmla="*/ 170 h 200"/>
                  <a:gd name="T24" fmla="*/ 20 w 198"/>
                  <a:gd name="T25" fmla="*/ 178 h 200"/>
                  <a:gd name="T26" fmla="*/ 56 w 198"/>
                  <a:gd name="T27" fmla="*/ 172 h 200"/>
                  <a:gd name="T28" fmla="*/ 50 w 198"/>
                  <a:gd name="T29" fmla="*/ 188 h 200"/>
                  <a:gd name="T30" fmla="*/ 90 w 198"/>
                  <a:gd name="T31" fmla="*/ 186 h 200"/>
                  <a:gd name="T32" fmla="*/ 111 w 198"/>
                  <a:gd name="T33" fmla="*/ 164 h 200"/>
                  <a:gd name="T34" fmla="*/ 60 w 198"/>
                  <a:gd name="T35" fmla="*/ 16 h 200"/>
                  <a:gd name="T36" fmla="*/ 42 w 198"/>
                  <a:gd name="T37" fmla="*/ 6 h 200"/>
                  <a:gd name="T38" fmla="*/ 20 w 198"/>
                  <a:gd name="T39" fmla="*/ 18 h 200"/>
                  <a:gd name="T40" fmla="*/ 24 w 198"/>
                  <a:gd name="T41" fmla="*/ 40 h 200"/>
                  <a:gd name="T42" fmla="*/ 60 w 198"/>
                  <a:gd name="T43" fmla="*/ 28 h 200"/>
                  <a:gd name="T44" fmla="*/ 6 w 198"/>
                  <a:gd name="T45" fmla="*/ 42 h 200"/>
                  <a:gd name="T46" fmla="*/ 60 w 198"/>
                  <a:gd name="T47" fmla="*/ 54 h 200"/>
                  <a:gd name="T48" fmla="*/ 16 w 198"/>
                  <a:gd name="T49" fmla="*/ 67 h 200"/>
                  <a:gd name="T50" fmla="*/ 30 w 198"/>
                  <a:gd name="T51" fmla="*/ 105 h 200"/>
                  <a:gd name="T52" fmla="*/ 60 w 198"/>
                  <a:gd name="T53" fmla="*/ 79 h 200"/>
                  <a:gd name="T54" fmla="*/ 74 w 198"/>
                  <a:gd name="T55" fmla="*/ 115 h 200"/>
                  <a:gd name="T56" fmla="*/ 107 w 198"/>
                  <a:gd name="T57" fmla="*/ 79 h 200"/>
                  <a:gd name="T58" fmla="*/ 105 w 198"/>
                  <a:gd name="T59" fmla="*/ 89 h 200"/>
                  <a:gd name="T60" fmla="*/ 97 w 198"/>
                  <a:gd name="T61" fmla="*/ 93 h 200"/>
                  <a:gd name="T62" fmla="*/ 86 w 198"/>
                  <a:gd name="T63" fmla="*/ 105 h 200"/>
                  <a:gd name="T64" fmla="*/ 115 w 198"/>
                  <a:gd name="T65" fmla="*/ 101 h 200"/>
                  <a:gd name="T66" fmla="*/ 121 w 198"/>
                  <a:gd name="T67" fmla="*/ 67 h 200"/>
                  <a:gd name="T68" fmla="*/ 74 w 198"/>
                  <a:gd name="T69" fmla="*/ 54 h 200"/>
                  <a:gd name="T70" fmla="*/ 125 w 198"/>
                  <a:gd name="T71" fmla="*/ 42 h 200"/>
                  <a:gd name="T72" fmla="*/ 74 w 198"/>
                  <a:gd name="T73" fmla="*/ 28 h 200"/>
                  <a:gd name="T74" fmla="*/ 117 w 198"/>
                  <a:gd name="T75" fmla="*/ 16 h 200"/>
                  <a:gd name="T76" fmla="*/ 74 w 198"/>
                  <a:gd name="T77" fmla="*/ 0 h 200"/>
                  <a:gd name="T78" fmla="*/ 60 w 198"/>
                  <a:gd name="T79" fmla="*/ 16 h 200"/>
                  <a:gd name="T80" fmla="*/ 169 w 198"/>
                  <a:gd name="T81" fmla="*/ 89 h 200"/>
                  <a:gd name="T82" fmla="*/ 157 w 198"/>
                  <a:gd name="T83" fmla="*/ 97 h 200"/>
                  <a:gd name="T84" fmla="*/ 137 w 198"/>
                  <a:gd name="T85" fmla="*/ 111 h 200"/>
                  <a:gd name="T86" fmla="*/ 179 w 198"/>
                  <a:gd name="T87" fmla="*/ 105 h 200"/>
                  <a:gd name="T88" fmla="*/ 185 w 198"/>
                  <a:gd name="T89" fmla="*/ 0 h 200"/>
                  <a:gd name="T90" fmla="*/ 171 w 198"/>
                  <a:gd name="T91" fmla="*/ 83 h 200"/>
                  <a:gd name="T92" fmla="*/ 133 w 198"/>
                  <a:gd name="T93" fmla="*/ 10 h 200"/>
                  <a:gd name="T94" fmla="*/ 149 w 198"/>
                  <a:gd name="T95" fmla="*/ 81 h 200"/>
                  <a:gd name="T96" fmla="*/ 131 w 198"/>
                  <a:gd name="T97" fmla="*/ 155 h 200"/>
                  <a:gd name="T98" fmla="*/ 113 w 198"/>
                  <a:gd name="T99" fmla="*/ 133 h 200"/>
                  <a:gd name="T100" fmla="*/ 131 w 198"/>
                  <a:gd name="T101" fmla="*/ 155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 h="200">
                    <a:moveTo>
                      <a:pt x="70" y="178"/>
                    </a:moveTo>
                    <a:lnTo>
                      <a:pt x="70" y="178"/>
                    </a:lnTo>
                    <a:lnTo>
                      <a:pt x="70" y="153"/>
                    </a:lnTo>
                    <a:lnTo>
                      <a:pt x="70" y="153"/>
                    </a:lnTo>
                    <a:lnTo>
                      <a:pt x="99" y="135"/>
                    </a:lnTo>
                    <a:lnTo>
                      <a:pt x="99" y="135"/>
                    </a:lnTo>
                    <a:lnTo>
                      <a:pt x="105" y="147"/>
                    </a:lnTo>
                    <a:lnTo>
                      <a:pt x="113" y="158"/>
                    </a:lnTo>
                    <a:lnTo>
                      <a:pt x="121" y="168"/>
                    </a:lnTo>
                    <a:lnTo>
                      <a:pt x="133" y="176"/>
                    </a:lnTo>
                    <a:lnTo>
                      <a:pt x="143" y="182"/>
                    </a:lnTo>
                    <a:lnTo>
                      <a:pt x="157" y="188"/>
                    </a:lnTo>
                    <a:lnTo>
                      <a:pt x="169" y="192"/>
                    </a:lnTo>
                    <a:lnTo>
                      <a:pt x="185" y="194"/>
                    </a:lnTo>
                    <a:lnTo>
                      <a:pt x="185" y="194"/>
                    </a:lnTo>
                    <a:lnTo>
                      <a:pt x="194" y="184"/>
                    </a:lnTo>
                    <a:lnTo>
                      <a:pt x="198" y="180"/>
                    </a:lnTo>
                    <a:lnTo>
                      <a:pt x="198" y="180"/>
                    </a:lnTo>
                    <a:lnTo>
                      <a:pt x="167" y="174"/>
                    </a:lnTo>
                    <a:lnTo>
                      <a:pt x="155" y="170"/>
                    </a:lnTo>
                    <a:lnTo>
                      <a:pt x="145" y="164"/>
                    </a:lnTo>
                    <a:lnTo>
                      <a:pt x="145" y="164"/>
                    </a:lnTo>
                    <a:lnTo>
                      <a:pt x="179" y="145"/>
                    </a:lnTo>
                    <a:lnTo>
                      <a:pt x="179" y="145"/>
                    </a:lnTo>
                    <a:lnTo>
                      <a:pt x="171" y="133"/>
                    </a:lnTo>
                    <a:lnTo>
                      <a:pt x="171" y="133"/>
                    </a:lnTo>
                    <a:lnTo>
                      <a:pt x="196" y="133"/>
                    </a:lnTo>
                    <a:lnTo>
                      <a:pt x="196" y="133"/>
                    </a:lnTo>
                    <a:lnTo>
                      <a:pt x="196" y="121"/>
                    </a:lnTo>
                    <a:lnTo>
                      <a:pt x="196" y="121"/>
                    </a:lnTo>
                    <a:lnTo>
                      <a:pt x="113" y="121"/>
                    </a:lnTo>
                    <a:lnTo>
                      <a:pt x="113" y="121"/>
                    </a:lnTo>
                    <a:lnTo>
                      <a:pt x="107" y="107"/>
                    </a:lnTo>
                    <a:lnTo>
                      <a:pt x="107" y="107"/>
                    </a:lnTo>
                    <a:lnTo>
                      <a:pt x="90" y="111"/>
                    </a:lnTo>
                    <a:lnTo>
                      <a:pt x="90" y="111"/>
                    </a:lnTo>
                    <a:lnTo>
                      <a:pt x="97" y="121"/>
                    </a:lnTo>
                    <a:lnTo>
                      <a:pt x="97" y="121"/>
                    </a:lnTo>
                    <a:lnTo>
                      <a:pt x="4" y="121"/>
                    </a:lnTo>
                    <a:lnTo>
                      <a:pt x="4" y="121"/>
                    </a:lnTo>
                    <a:lnTo>
                      <a:pt x="4" y="133"/>
                    </a:lnTo>
                    <a:lnTo>
                      <a:pt x="4" y="133"/>
                    </a:lnTo>
                    <a:lnTo>
                      <a:pt x="76" y="133"/>
                    </a:lnTo>
                    <a:lnTo>
                      <a:pt x="76" y="133"/>
                    </a:lnTo>
                    <a:lnTo>
                      <a:pt x="58" y="145"/>
                    </a:lnTo>
                    <a:lnTo>
                      <a:pt x="38" y="155"/>
                    </a:lnTo>
                    <a:lnTo>
                      <a:pt x="20" y="164"/>
                    </a:lnTo>
                    <a:lnTo>
                      <a:pt x="0" y="170"/>
                    </a:lnTo>
                    <a:lnTo>
                      <a:pt x="0" y="170"/>
                    </a:lnTo>
                    <a:lnTo>
                      <a:pt x="10" y="182"/>
                    </a:lnTo>
                    <a:lnTo>
                      <a:pt x="10" y="182"/>
                    </a:lnTo>
                    <a:lnTo>
                      <a:pt x="20" y="178"/>
                    </a:lnTo>
                    <a:lnTo>
                      <a:pt x="32" y="174"/>
                    </a:lnTo>
                    <a:lnTo>
                      <a:pt x="56" y="162"/>
                    </a:lnTo>
                    <a:lnTo>
                      <a:pt x="56" y="162"/>
                    </a:lnTo>
                    <a:lnTo>
                      <a:pt x="56" y="172"/>
                    </a:lnTo>
                    <a:lnTo>
                      <a:pt x="56" y="172"/>
                    </a:lnTo>
                    <a:lnTo>
                      <a:pt x="54" y="182"/>
                    </a:lnTo>
                    <a:lnTo>
                      <a:pt x="50" y="188"/>
                    </a:lnTo>
                    <a:lnTo>
                      <a:pt x="50" y="188"/>
                    </a:lnTo>
                    <a:lnTo>
                      <a:pt x="58" y="200"/>
                    </a:lnTo>
                    <a:lnTo>
                      <a:pt x="58" y="200"/>
                    </a:lnTo>
                    <a:lnTo>
                      <a:pt x="74" y="192"/>
                    </a:lnTo>
                    <a:lnTo>
                      <a:pt x="90" y="186"/>
                    </a:lnTo>
                    <a:lnTo>
                      <a:pt x="111" y="180"/>
                    </a:lnTo>
                    <a:lnTo>
                      <a:pt x="111" y="180"/>
                    </a:lnTo>
                    <a:lnTo>
                      <a:pt x="111" y="164"/>
                    </a:lnTo>
                    <a:lnTo>
                      <a:pt x="111" y="164"/>
                    </a:lnTo>
                    <a:lnTo>
                      <a:pt x="70" y="178"/>
                    </a:lnTo>
                    <a:lnTo>
                      <a:pt x="70" y="178"/>
                    </a:lnTo>
                    <a:lnTo>
                      <a:pt x="70" y="178"/>
                    </a:lnTo>
                    <a:close/>
                    <a:moveTo>
                      <a:pt x="60" y="16"/>
                    </a:moveTo>
                    <a:lnTo>
                      <a:pt x="60" y="16"/>
                    </a:lnTo>
                    <a:lnTo>
                      <a:pt x="36" y="16"/>
                    </a:lnTo>
                    <a:lnTo>
                      <a:pt x="36" y="16"/>
                    </a:lnTo>
                    <a:lnTo>
                      <a:pt x="42" y="6"/>
                    </a:lnTo>
                    <a:lnTo>
                      <a:pt x="42" y="6"/>
                    </a:lnTo>
                    <a:lnTo>
                      <a:pt x="28" y="2"/>
                    </a:lnTo>
                    <a:lnTo>
                      <a:pt x="28" y="2"/>
                    </a:lnTo>
                    <a:lnTo>
                      <a:pt x="20" y="18"/>
                    </a:lnTo>
                    <a:lnTo>
                      <a:pt x="10" y="34"/>
                    </a:lnTo>
                    <a:lnTo>
                      <a:pt x="10" y="34"/>
                    </a:lnTo>
                    <a:lnTo>
                      <a:pt x="16" y="36"/>
                    </a:lnTo>
                    <a:lnTo>
                      <a:pt x="24" y="40"/>
                    </a:lnTo>
                    <a:lnTo>
                      <a:pt x="24" y="40"/>
                    </a:lnTo>
                    <a:lnTo>
                      <a:pt x="30" y="28"/>
                    </a:lnTo>
                    <a:lnTo>
                      <a:pt x="30" y="28"/>
                    </a:lnTo>
                    <a:lnTo>
                      <a:pt x="60" y="28"/>
                    </a:lnTo>
                    <a:lnTo>
                      <a:pt x="60" y="28"/>
                    </a:lnTo>
                    <a:lnTo>
                      <a:pt x="60" y="42"/>
                    </a:lnTo>
                    <a:lnTo>
                      <a:pt x="60" y="42"/>
                    </a:lnTo>
                    <a:lnTo>
                      <a:pt x="6" y="42"/>
                    </a:lnTo>
                    <a:lnTo>
                      <a:pt x="6" y="42"/>
                    </a:lnTo>
                    <a:lnTo>
                      <a:pt x="6" y="54"/>
                    </a:lnTo>
                    <a:lnTo>
                      <a:pt x="6" y="54"/>
                    </a:lnTo>
                    <a:lnTo>
                      <a:pt x="60" y="54"/>
                    </a:lnTo>
                    <a:lnTo>
                      <a:pt x="60" y="54"/>
                    </a:lnTo>
                    <a:lnTo>
                      <a:pt x="60" y="67"/>
                    </a:lnTo>
                    <a:lnTo>
                      <a:pt x="60" y="67"/>
                    </a:lnTo>
                    <a:lnTo>
                      <a:pt x="16" y="67"/>
                    </a:lnTo>
                    <a:lnTo>
                      <a:pt x="16" y="67"/>
                    </a:lnTo>
                    <a:lnTo>
                      <a:pt x="16" y="105"/>
                    </a:lnTo>
                    <a:lnTo>
                      <a:pt x="16" y="105"/>
                    </a:lnTo>
                    <a:lnTo>
                      <a:pt x="30" y="105"/>
                    </a:lnTo>
                    <a:lnTo>
                      <a:pt x="30" y="105"/>
                    </a:lnTo>
                    <a:lnTo>
                      <a:pt x="30" y="79"/>
                    </a:lnTo>
                    <a:lnTo>
                      <a:pt x="30" y="79"/>
                    </a:lnTo>
                    <a:lnTo>
                      <a:pt x="60" y="79"/>
                    </a:lnTo>
                    <a:lnTo>
                      <a:pt x="60" y="79"/>
                    </a:lnTo>
                    <a:lnTo>
                      <a:pt x="60" y="115"/>
                    </a:lnTo>
                    <a:lnTo>
                      <a:pt x="60" y="115"/>
                    </a:lnTo>
                    <a:lnTo>
                      <a:pt x="74" y="115"/>
                    </a:lnTo>
                    <a:lnTo>
                      <a:pt x="74" y="115"/>
                    </a:lnTo>
                    <a:lnTo>
                      <a:pt x="74" y="79"/>
                    </a:lnTo>
                    <a:lnTo>
                      <a:pt x="74" y="79"/>
                    </a:lnTo>
                    <a:lnTo>
                      <a:pt x="107" y="79"/>
                    </a:lnTo>
                    <a:lnTo>
                      <a:pt x="107" y="79"/>
                    </a:lnTo>
                    <a:lnTo>
                      <a:pt x="107" y="85"/>
                    </a:lnTo>
                    <a:lnTo>
                      <a:pt x="107" y="85"/>
                    </a:lnTo>
                    <a:lnTo>
                      <a:pt x="105" y="89"/>
                    </a:lnTo>
                    <a:lnTo>
                      <a:pt x="103" y="91"/>
                    </a:lnTo>
                    <a:lnTo>
                      <a:pt x="101" y="93"/>
                    </a:lnTo>
                    <a:lnTo>
                      <a:pt x="97" y="93"/>
                    </a:lnTo>
                    <a:lnTo>
                      <a:pt x="97" y="93"/>
                    </a:lnTo>
                    <a:lnTo>
                      <a:pt x="82" y="93"/>
                    </a:lnTo>
                    <a:lnTo>
                      <a:pt x="82" y="93"/>
                    </a:lnTo>
                    <a:lnTo>
                      <a:pt x="86" y="105"/>
                    </a:lnTo>
                    <a:lnTo>
                      <a:pt x="86" y="105"/>
                    </a:lnTo>
                    <a:lnTo>
                      <a:pt x="101" y="105"/>
                    </a:lnTo>
                    <a:lnTo>
                      <a:pt x="101" y="105"/>
                    </a:lnTo>
                    <a:lnTo>
                      <a:pt x="109" y="105"/>
                    </a:lnTo>
                    <a:lnTo>
                      <a:pt x="115" y="101"/>
                    </a:lnTo>
                    <a:lnTo>
                      <a:pt x="119" y="95"/>
                    </a:lnTo>
                    <a:lnTo>
                      <a:pt x="121" y="85"/>
                    </a:lnTo>
                    <a:lnTo>
                      <a:pt x="121" y="85"/>
                    </a:lnTo>
                    <a:lnTo>
                      <a:pt x="121" y="67"/>
                    </a:lnTo>
                    <a:lnTo>
                      <a:pt x="121" y="67"/>
                    </a:lnTo>
                    <a:lnTo>
                      <a:pt x="74" y="67"/>
                    </a:lnTo>
                    <a:lnTo>
                      <a:pt x="74" y="67"/>
                    </a:lnTo>
                    <a:lnTo>
                      <a:pt x="74" y="54"/>
                    </a:lnTo>
                    <a:lnTo>
                      <a:pt x="74" y="54"/>
                    </a:lnTo>
                    <a:lnTo>
                      <a:pt x="125" y="54"/>
                    </a:lnTo>
                    <a:lnTo>
                      <a:pt x="125" y="54"/>
                    </a:lnTo>
                    <a:lnTo>
                      <a:pt x="125" y="42"/>
                    </a:lnTo>
                    <a:lnTo>
                      <a:pt x="125" y="42"/>
                    </a:lnTo>
                    <a:lnTo>
                      <a:pt x="74" y="42"/>
                    </a:lnTo>
                    <a:lnTo>
                      <a:pt x="74" y="42"/>
                    </a:lnTo>
                    <a:lnTo>
                      <a:pt x="74" y="28"/>
                    </a:lnTo>
                    <a:lnTo>
                      <a:pt x="74" y="28"/>
                    </a:lnTo>
                    <a:lnTo>
                      <a:pt x="117" y="28"/>
                    </a:lnTo>
                    <a:lnTo>
                      <a:pt x="117" y="28"/>
                    </a:lnTo>
                    <a:lnTo>
                      <a:pt x="117" y="16"/>
                    </a:lnTo>
                    <a:lnTo>
                      <a:pt x="117" y="16"/>
                    </a:lnTo>
                    <a:lnTo>
                      <a:pt x="74" y="16"/>
                    </a:lnTo>
                    <a:lnTo>
                      <a:pt x="74" y="16"/>
                    </a:lnTo>
                    <a:lnTo>
                      <a:pt x="74" y="0"/>
                    </a:lnTo>
                    <a:lnTo>
                      <a:pt x="74" y="0"/>
                    </a:lnTo>
                    <a:lnTo>
                      <a:pt x="60" y="0"/>
                    </a:lnTo>
                    <a:lnTo>
                      <a:pt x="60" y="0"/>
                    </a:lnTo>
                    <a:lnTo>
                      <a:pt x="60" y="16"/>
                    </a:lnTo>
                    <a:lnTo>
                      <a:pt x="60" y="16"/>
                    </a:lnTo>
                    <a:close/>
                    <a:moveTo>
                      <a:pt x="171" y="83"/>
                    </a:moveTo>
                    <a:lnTo>
                      <a:pt x="171" y="83"/>
                    </a:lnTo>
                    <a:lnTo>
                      <a:pt x="169" y="89"/>
                    </a:lnTo>
                    <a:lnTo>
                      <a:pt x="167" y="95"/>
                    </a:lnTo>
                    <a:lnTo>
                      <a:pt x="161" y="97"/>
                    </a:lnTo>
                    <a:lnTo>
                      <a:pt x="157" y="97"/>
                    </a:lnTo>
                    <a:lnTo>
                      <a:pt x="157" y="97"/>
                    </a:lnTo>
                    <a:lnTo>
                      <a:pt x="135" y="97"/>
                    </a:lnTo>
                    <a:lnTo>
                      <a:pt x="135" y="97"/>
                    </a:lnTo>
                    <a:lnTo>
                      <a:pt x="137" y="111"/>
                    </a:lnTo>
                    <a:lnTo>
                      <a:pt x="137" y="111"/>
                    </a:lnTo>
                    <a:lnTo>
                      <a:pt x="161" y="111"/>
                    </a:lnTo>
                    <a:lnTo>
                      <a:pt x="161" y="111"/>
                    </a:lnTo>
                    <a:lnTo>
                      <a:pt x="171" y="109"/>
                    </a:lnTo>
                    <a:lnTo>
                      <a:pt x="179" y="105"/>
                    </a:lnTo>
                    <a:lnTo>
                      <a:pt x="183" y="97"/>
                    </a:lnTo>
                    <a:lnTo>
                      <a:pt x="185" y="87"/>
                    </a:lnTo>
                    <a:lnTo>
                      <a:pt x="185" y="87"/>
                    </a:lnTo>
                    <a:lnTo>
                      <a:pt x="185" y="0"/>
                    </a:lnTo>
                    <a:lnTo>
                      <a:pt x="185" y="0"/>
                    </a:lnTo>
                    <a:lnTo>
                      <a:pt x="171" y="0"/>
                    </a:lnTo>
                    <a:lnTo>
                      <a:pt x="171" y="0"/>
                    </a:lnTo>
                    <a:lnTo>
                      <a:pt x="171" y="83"/>
                    </a:lnTo>
                    <a:lnTo>
                      <a:pt x="171" y="83"/>
                    </a:lnTo>
                    <a:close/>
                    <a:moveTo>
                      <a:pt x="149" y="10"/>
                    </a:moveTo>
                    <a:lnTo>
                      <a:pt x="149" y="10"/>
                    </a:lnTo>
                    <a:lnTo>
                      <a:pt x="133" y="10"/>
                    </a:lnTo>
                    <a:lnTo>
                      <a:pt x="133" y="10"/>
                    </a:lnTo>
                    <a:lnTo>
                      <a:pt x="133" y="81"/>
                    </a:lnTo>
                    <a:lnTo>
                      <a:pt x="133" y="81"/>
                    </a:lnTo>
                    <a:lnTo>
                      <a:pt x="149" y="81"/>
                    </a:lnTo>
                    <a:lnTo>
                      <a:pt x="149" y="81"/>
                    </a:lnTo>
                    <a:lnTo>
                      <a:pt x="149" y="10"/>
                    </a:lnTo>
                    <a:lnTo>
                      <a:pt x="149" y="10"/>
                    </a:lnTo>
                    <a:close/>
                    <a:moveTo>
                      <a:pt x="131" y="155"/>
                    </a:moveTo>
                    <a:lnTo>
                      <a:pt x="131" y="155"/>
                    </a:lnTo>
                    <a:lnTo>
                      <a:pt x="121" y="145"/>
                    </a:lnTo>
                    <a:lnTo>
                      <a:pt x="113" y="133"/>
                    </a:lnTo>
                    <a:lnTo>
                      <a:pt x="113" y="133"/>
                    </a:lnTo>
                    <a:lnTo>
                      <a:pt x="169" y="133"/>
                    </a:lnTo>
                    <a:lnTo>
                      <a:pt x="169" y="133"/>
                    </a:lnTo>
                    <a:lnTo>
                      <a:pt x="151" y="145"/>
                    </a:lnTo>
                    <a:lnTo>
                      <a:pt x="131" y="155"/>
                    </a:lnTo>
                    <a:lnTo>
                      <a:pt x="131" y="155"/>
                    </a:lnTo>
                    <a:lnTo>
                      <a:pt x="131"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50" name="Freeform 619">
                <a:extLst>
                  <a:ext uri="{FF2B5EF4-FFF2-40B4-BE49-F238E27FC236}">
                    <a16:creationId xmlns="" xmlns:a16="http://schemas.microsoft.com/office/drawing/2014/main" id="{FD03FEF1-B2AB-4929-80C2-6424C1C2E551}"/>
                  </a:ext>
                </a:extLst>
              </p:cNvPr>
              <p:cNvSpPr>
                <a:spLocks noEditPoints="1"/>
              </p:cNvSpPr>
              <p:nvPr/>
            </p:nvSpPr>
            <p:spPr bwMode="auto">
              <a:xfrm>
                <a:off x="-975" y="14891"/>
                <a:ext cx="196" cy="196"/>
              </a:xfrm>
              <a:custGeom>
                <a:avLst/>
                <a:gdLst>
                  <a:gd name="T0" fmla="*/ 66 w 196"/>
                  <a:gd name="T1" fmla="*/ 93 h 196"/>
                  <a:gd name="T2" fmla="*/ 93 w 196"/>
                  <a:gd name="T3" fmla="*/ 46 h 196"/>
                  <a:gd name="T4" fmla="*/ 109 w 196"/>
                  <a:gd name="T5" fmla="*/ 46 h 196"/>
                  <a:gd name="T6" fmla="*/ 109 w 196"/>
                  <a:gd name="T7" fmla="*/ 196 h 196"/>
                  <a:gd name="T8" fmla="*/ 125 w 196"/>
                  <a:gd name="T9" fmla="*/ 196 h 196"/>
                  <a:gd name="T10" fmla="*/ 125 w 196"/>
                  <a:gd name="T11" fmla="*/ 145 h 196"/>
                  <a:gd name="T12" fmla="*/ 192 w 196"/>
                  <a:gd name="T13" fmla="*/ 145 h 196"/>
                  <a:gd name="T14" fmla="*/ 192 w 196"/>
                  <a:gd name="T15" fmla="*/ 131 h 196"/>
                  <a:gd name="T16" fmla="*/ 125 w 196"/>
                  <a:gd name="T17" fmla="*/ 131 h 196"/>
                  <a:gd name="T18" fmla="*/ 125 w 196"/>
                  <a:gd name="T19" fmla="*/ 95 h 196"/>
                  <a:gd name="T20" fmla="*/ 188 w 196"/>
                  <a:gd name="T21" fmla="*/ 95 h 196"/>
                  <a:gd name="T22" fmla="*/ 188 w 196"/>
                  <a:gd name="T23" fmla="*/ 83 h 196"/>
                  <a:gd name="T24" fmla="*/ 125 w 196"/>
                  <a:gd name="T25" fmla="*/ 83 h 196"/>
                  <a:gd name="T26" fmla="*/ 125 w 196"/>
                  <a:gd name="T27" fmla="*/ 46 h 196"/>
                  <a:gd name="T28" fmla="*/ 196 w 196"/>
                  <a:gd name="T29" fmla="*/ 46 h 196"/>
                  <a:gd name="T30" fmla="*/ 196 w 196"/>
                  <a:gd name="T31" fmla="*/ 32 h 196"/>
                  <a:gd name="T32" fmla="*/ 99 w 196"/>
                  <a:gd name="T33" fmla="*/ 32 h 196"/>
                  <a:gd name="T34" fmla="*/ 103 w 196"/>
                  <a:gd name="T35" fmla="*/ 20 h 196"/>
                  <a:gd name="T36" fmla="*/ 109 w 196"/>
                  <a:gd name="T37" fmla="*/ 4 h 196"/>
                  <a:gd name="T38" fmla="*/ 93 w 196"/>
                  <a:gd name="T39" fmla="*/ 0 h 196"/>
                  <a:gd name="T40" fmla="*/ 76 w 196"/>
                  <a:gd name="T41" fmla="*/ 42 h 196"/>
                  <a:gd name="T42" fmla="*/ 54 w 196"/>
                  <a:gd name="T43" fmla="*/ 81 h 196"/>
                  <a:gd name="T44" fmla="*/ 60 w 196"/>
                  <a:gd name="T45" fmla="*/ 87 h 196"/>
                  <a:gd name="T46" fmla="*/ 66 w 196"/>
                  <a:gd name="T47" fmla="*/ 93 h 196"/>
                  <a:gd name="T48" fmla="*/ 8 w 196"/>
                  <a:gd name="T49" fmla="*/ 117 h 196"/>
                  <a:gd name="T50" fmla="*/ 18 w 196"/>
                  <a:gd name="T51" fmla="*/ 101 h 196"/>
                  <a:gd name="T52" fmla="*/ 28 w 196"/>
                  <a:gd name="T53" fmla="*/ 83 h 196"/>
                  <a:gd name="T54" fmla="*/ 28 w 196"/>
                  <a:gd name="T55" fmla="*/ 196 h 196"/>
                  <a:gd name="T56" fmla="*/ 44 w 196"/>
                  <a:gd name="T57" fmla="*/ 196 h 196"/>
                  <a:gd name="T58" fmla="*/ 44 w 196"/>
                  <a:gd name="T59" fmla="*/ 50 h 196"/>
                  <a:gd name="T60" fmla="*/ 60 w 196"/>
                  <a:gd name="T61" fmla="*/ 6 h 196"/>
                  <a:gd name="T62" fmla="*/ 44 w 196"/>
                  <a:gd name="T63" fmla="*/ 0 h 196"/>
                  <a:gd name="T64" fmla="*/ 34 w 196"/>
                  <a:gd name="T65" fmla="*/ 28 h 196"/>
                  <a:gd name="T66" fmla="*/ 12 w 196"/>
                  <a:gd name="T67" fmla="*/ 79 h 196"/>
                  <a:gd name="T68" fmla="*/ 0 w 196"/>
                  <a:gd name="T69" fmla="*/ 99 h 196"/>
                  <a:gd name="T70" fmla="*/ 8 w 196"/>
                  <a:gd name="T71" fmla="*/ 117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6" h="196">
                    <a:moveTo>
                      <a:pt x="66" y="93"/>
                    </a:moveTo>
                    <a:lnTo>
                      <a:pt x="66" y="93"/>
                    </a:lnTo>
                    <a:lnTo>
                      <a:pt x="81" y="71"/>
                    </a:lnTo>
                    <a:lnTo>
                      <a:pt x="93" y="46"/>
                    </a:lnTo>
                    <a:lnTo>
                      <a:pt x="93" y="46"/>
                    </a:lnTo>
                    <a:lnTo>
                      <a:pt x="109" y="46"/>
                    </a:lnTo>
                    <a:lnTo>
                      <a:pt x="109" y="46"/>
                    </a:lnTo>
                    <a:lnTo>
                      <a:pt x="109" y="196"/>
                    </a:lnTo>
                    <a:lnTo>
                      <a:pt x="109" y="196"/>
                    </a:lnTo>
                    <a:lnTo>
                      <a:pt x="125" y="196"/>
                    </a:lnTo>
                    <a:lnTo>
                      <a:pt x="125" y="196"/>
                    </a:lnTo>
                    <a:lnTo>
                      <a:pt x="125" y="145"/>
                    </a:lnTo>
                    <a:lnTo>
                      <a:pt x="125" y="145"/>
                    </a:lnTo>
                    <a:lnTo>
                      <a:pt x="192" y="145"/>
                    </a:lnTo>
                    <a:lnTo>
                      <a:pt x="192" y="145"/>
                    </a:lnTo>
                    <a:lnTo>
                      <a:pt x="192" y="131"/>
                    </a:lnTo>
                    <a:lnTo>
                      <a:pt x="192" y="131"/>
                    </a:lnTo>
                    <a:lnTo>
                      <a:pt x="125" y="131"/>
                    </a:lnTo>
                    <a:lnTo>
                      <a:pt x="125" y="131"/>
                    </a:lnTo>
                    <a:lnTo>
                      <a:pt x="125" y="95"/>
                    </a:lnTo>
                    <a:lnTo>
                      <a:pt x="125" y="95"/>
                    </a:lnTo>
                    <a:lnTo>
                      <a:pt x="188" y="95"/>
                    </a:lnTo>
                    <a:lnTo>
                      <a:pt x="188" y="95"/>
                    </a:lnTo>
                    <a:lnTo>
                      <a:pt x="188" y="83"/>
                    </a:lnTo>
                    <a:lnTo>
                      <a:pt x="188" y="83"/>
                    </a:lnTo>
                    <a:lnTo>
                      <a:pt x="125" y="83"/>
                    </a:lnTo>
                    <a:lnTo>
                      <a:pt x="125" y="83"/>
                    </a:lnTo>
                    <a:lnTo>
                      <a:pt x="125" y="46"/>
                    </a:lnTo>
                    <a:lnTo>
                      <a:pt x="125" y="46"/>
                    </a:lnTo>
                    <a:lnTo>
                      <a:pt x="196" y="46"/>
                    </a:lnTo>
                    <a:lnTo>
                      <a:pt x="196" y="46"/>
                    </a:lnTo>
                    <a:lnTo>
                      <a:pt x="196" y="32"/>
                    </a:lnTo>
                    <a:lnTo>
                      <a:pt x="196" y="32"/>
                    </a:lnTo>
                    <a:lnTo>
                      <a:pt x="99" y="32"/>
                    </a:lnTo>
                    <a:lnTo>
                      <a:pt x="99" y="32"/>
                    </a:lnTo>
                    <a:lnTo>
                      <a:pt x="103" y="20"/>
                    </a:lnTo>
                    <a:lnTo>
                      <a:pt x="109" y="4"/>
                    </a:lnTo>
                    <a:lnTo>
                      <a:pt x="109" y="4"/>
                    </a:lnTo>
                    <a:lnTo>
                      <a:pt x="93" y="0"/>
                    </a:lnTo>
                    <a:lnTo>
                      <a:pt x="93" y="0"/>
                    </a:lnTo>
                    <a:lnTo>
                      <a:pt x="85" y="22"/>
                    </a:lnTo>
                    <a:lnTo>
                      <a:pt x="76" y="42"/>
                    </a:lnTo>
                    <a:lnTo>
                      <a:pt x="66" y="63"/>
                    </a:lnTo>
                    <a:lnTo>
                      <a:pt x="54" y="81"/>
                    </a:lnTo>
                    <a:lnTo>
                      <a:pt x="54" y="81"/>
                    </a:lnTo>
                    <a:lnTo>
                      <a:pt x="60" y="87"/>
                    </a:lnTo>
                    <a:lnTo>
                      <a:pt x="66" y="93"/>
                    </a:lnTo>
                    <a:lnTo>
                      <a:pt x="66" y="93"/>
                    </a:lnTo>
                    <a:lnTo>
                      <a:pt x="66" y="93"/>
                    </a:lnTo>
                    <a:close/>
                    <a:moveTo>
                      <a:pt x="8" y="117"/>
                    </a:moveTo>
                    <a:lnTo>
                      <a:pt x="8" y="117"/>
                    </a:lnTo>
                    <a:lnTo>
                      <a:pt x="18" y="101"/>
                    </a:lnTo>
                    <a:lnTo>
                      <a:pt x="28" y="83"/>
                    </a:lnTo>
                    <a:lnTo>
                      <a:pt x="28" y="83"/>
                    </a:lnTo>
                    <a:lnTo>
                      <a:pt x="28" y="196"/>
                    </a:lnTo>
                    <a:lnTo>
                      <a:pt x="28" y="196"/>
                    </a:lnTo>
                    <a:lnTo>
                      <a:pt x="44" y="196"/>
                    </a:lnTo>
                    <a:lnTo>
                      <a:pt x="44" y="196"/>
                    </a:lnTo>
                    <a:lnTo>
                      <a:pt x="44" y="50"/>
                    </a:lnTo>
                    <a:lnTo>
                      <a:pt x="44" y="50"/>
                    </a:lnTo>
                    <a:lnTo>
                      <a:pt x="52" y="30"/>
                    </a:lnTo>
                    <a:lnTo>
                      <a:pt x="60" y="6"/>
                    </a:lnTo>
                    <a:lnTo>
                      <a:pt x="60" y="6"/>
                    </a:lnTo>
                    <a:lnTo>
                      <a:pt x="44" y="0"/>
                    </a:lnTo>
                    <a:lnTo>
                      <a:pt x="44" y="0"/>
                    </a:lnTo>
                    <a:lnTo>
                      <a:pt x="34" y="28"/>
                    </a:lnTo>
                    <a:lnTo>
                      <a:pt x="24" y="54"/>
                    </a:lnTo>
                    <a:lnTo>
                      <a:pt x="12" y="79"/>
                    </a:lnTo>
                    <a:lnTo>
                      <a:pt x="0" y="99"/>
                    </a:lnTo>
                    <a:lnTo>
                      <a:pt x="0" y="99"/>
                    </a:lnTo>
                    <a:lnTo>
                      <a:pt x="8" y="117"/>
                    </a:lnTo>
                    <a:lnTo>
                      <a:pt x="8" y="117"/>
                    </a:lnTo>
                    <a:lnTo>
                      <a:pt x="8" y="1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51" name="Freeform 620">
                <a:extLst>
                  <a:ext uri="{FF2B5EF4-FFF2-40B4-BE49-F238E27FC236}">
                    <a16:creationId xmlns="" xmlns:a16="http://schemas.microsoft.com/office/drawing/2014/main" id="{75C604E6-0136-4605-A74E-9B0395078B06}"/>
                  </a:ext>
                </a:extLst>
              </p:cNvPr>
              <p:cNvSpPr>
                <a:spLocks/>
              </p:cNvSpPr>
              <p:nvPr/>
            </p:nvSpPr>
            <p:spPr bwMode="auto">
              <a:xfrm>
                <a:off x="-727" y="14903"/>
                <a:ext cx="124" cy="164"/>
              </a:xfrm>
              <a:custGeom>
                <a:avLst/>
                <a:gdLst>
                  <a:gd name="T0" fmla="*/ 113 w 124"/>
                  <a:gd name="T1" fmla="*/ 107 h 164"/>
                  <a:gd name="T2" fmla="*/ 113 w 124"/>
                  <a:gd name="T3" fmla="*/ 107 h 164"/>
                  <a:gd name="T4" fmla="*/ 95 w 124"/>
                  <a:gd name="T5" fmla="*/ 125 h 164"/>
                  <a:gd name="T6" fmla="*/ 79 w 124"/>
                  <a:gd name="T7" fmla="*/ 139 h 164"/>
                  <a:gd name="T8" fmla="*/ 79 w 124"/>
                  <a:gd name="T9" fmla="*/ 139 h 164"/>
                  <a:gd name="T10" fmla="*/ 69 w 124"/>
                  <a:gd name="T11" fmla="*/ 143 h 164"/>
                  <a:gd name="T12" fmla="*/ 61 w 124"/>
                  <a:gd name="T13" fmla="*/ 146 h 164"/>
                  <a:gd name="T14" fmla="*/ 45 w 124"/>
                  <a:gd name="T15" fmla="*/ 148 h 164"/>
                  <a:gd name="T16" fmla="*/ 45 w 124"/>
                  <a:gd name="T17" fmla="*/ 148 h 164"/>
                  <a:gd name="T18" fmla="*/ 33 w 124"/>
                  <a:gd name="T19" fmla="*/ 146 h 164"/>
                  <a:gd name="T20" fmla="*/ 27 w 124"/>
                  <a:gd name="T21" fmla="*/ 146 h 164"/>
                  <a:gd name="T22" fmla="*/ 25 w 124"/>
                  <a:gd name="T23" fmla="*/ 141 h 164"/>
                  <a:gd name="T24" fmla="*/ 25 w 124"/>
                  <a:gd name="T25" fmla="*/ 141 h 164"/>
                  <a:gd name="T26" fmla="*/ 20 w 124"/>
                  <a:gd name="T27" fmla="*/ 137 h 164"/>
                  <a:gd name="T28" fmla="*/ 16 w 124"/>
                  <a:gd name="T29" fmla="*/ 131 h 164"/>
                  <a:gd name="T30" fmla="*/ 16 w 124"/>
                  <a:gd name="T31" fmla="*/ 119 h 164"/>
                  <a:gd name="T32" fmla="*/ 16 w 124"/>
                  <a:gd name="T33" fmla="*/ 119 h 164"/>
                  <a:gd name="T34" fmla="*/ 16 w 124"/>
                  <a:gd name="T35" fmla="*/ 0 h 164"/>
                  <a:gd name="T36" fmla="*/ 16 w 124"/>
                  <a:gd name="T37" fmla="*/ 0 h 164"/>
                  <a:gd name="T38" fmla="*/ 0 w 124"/>
                  <a:gd name="T39" fmla="*/ 0 h 164"/>
                  <a:gd name="T40" fmla="*/ 0 w 124"/>
                  <a:gd name="T41" fmla="*/ 0 h 164"/>
                  <a:gd name="T42" fmla="*/ 0 w 124"/>
                  <a:gd name="T43" fmla="*/ 123 h 164"/>
                  <a:gd name="T44" fmla="*/ 0 w 124"/>
                  <a:gd name="T45" fmla="*/ 123 h 164"/>
                  <a:gd name="T46" fmla="*/ 0 w 124"/>
                  <a:gd name="T47" fmla="*/ 133 h 164"/>
                  <a:gd name="T48" fmla="*/ 2 w 124"/>
                  <a:gd name="T49" fmla="*/ 139 h 164"/>
                  <a:gd name="T50" fmla="*/ 6 w 124"/>
                  <a:gd name="T51" fmla="*/ 148 h 164"/>
                  <a:gd name="T52" fmla="*/ 12 w 124"/>
                  <a:gd name="T53" fmla="*/ 154 h 164"/>
                  <a:gd name="T54" fmla="*/ 12 w 124"/>
                  <a:gd name="T55" fmla="*/ 154 h 164"/>
                  <a:gd name="T56" fmla="*/ 18 w 124"/>
                  <a:gd name="T57" fmla="*/ 160 h 164"/>
                  <a:gd name="T58" fmla="*/ 27 w 124"/>
                  <a:gd name="T59" fmla="*/ 162 h 164"/>
                  <a:gd name="T60" fmla="*/ 35 w 124"/>
                  <a:gd name="T61" fmla="*/ 164 h 164"/>
                  <a:gd name="T62" fmla="*/ 45 w 124"/>
                  <a:gd name="T63" fmla="*/ 164 h 164"/>
                  <a:gd name="T64" fmla="*/ 45 w 124"/>
                  <a:gd name="T65" fmla="*/ 164 h 164"/>
                  <a:gd name="T66" fmla="*/ 53 w 124"/>
                  <a:gd name="T67" fmla="*/ 164 h 164"/>
                  <a:gd name="T68" fmla="*/ 63 w 124"/>
                  <a:gd name="T69" fmla="*/ 162 h 164"/>
                  <a:gd name="T70" fmla="*/ 73 w 124"/>
                  <a:gd name="T71" fmla="*/ 158 h 164"/>
                  <a:gd name="T72" fmla="*/ 83 w 124"/>
                  <a:gd name="T73" fmla="*/ 154 h 164"/>
                  <a:gd name="T74" fmla="*/ 103 w 124"/>
                  <a:gd name="T75" fmla="*/ 139 h 164"/>
                  <a:gd name="T76" fmla="*/ 124 w 124"/>
                  <a:gd name="T77" fmla="*/ 121 h 164"/>
                  <a:gd name="T78" fmla="*/ 124 w 124"/>
                  <a:gd name="T79" fmla="*/ 121 h 164"/>
                  <a:gd name="T80" fmla="*/ 113 w 124"/>
                  <a:gd name="T81" fmla="*/ 107 h 164"/>
                  <a:gd name="T82" fmla="*/ 113 w 124"/>
                  <a:gd name="T83" fmla="*/ 10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4" h="164">
                    <a:moveTo>
                      <a:pt x="113" y="107"/>
                    </a:moveTo>
                    <a:lnTo>
                      <a:pt x="113" y="107"/>
                    </a:lnTo>
                    <a:lnTo>
                      <a:pt x="95" y="125"/>
                    </a:lnTo>
                    <a:lnTo>
                      <a:pt x="79" y="139"/>
                    </a:lnTo>
                    <a:lnTo>
                      <a:pt x="79" y="139"/>
                    </a:lnTo>
                    <a:lnTo>
                      <a:pt x="69" y="143"/>
                    </a:lnTo>
                    <a:lnTo>
                      <a:pt x="61" y="146"/>
                    </a:lnTo>
                    <a:lnTo>
                      <a:pt x="45" y="148"/>
                    </a:lnTo>
                    <a:lnTo>
                      <a:pt x="45" y="148"/>
                    </a:lnTo>
                    <a:lnTo>
                      <a:pt x="33" y="146"/>
                    </a:lnTo>
                    <a:lnTo>
                      <a:pt x="27" y="146"/>
                    </a:lnTo>
                    <a:lnTo>
                      <a:pt x="25" y="141"/>
                    </a:lnTo>
                    <a:lnTo>
                      <a:pt x="25" y="141"/>
                    </a:lnTo>
                    <a:lnTo>
                      <a:pt x="20" y="137"/>
                    </a:lnTo>
                    <a:lnTo>
                      <a:pt x="16" y="131"/>
                    </a:lnTo>
                    <a:lnTo>
                      <a:pt x="16" y="119"/>
                    </a:lnTo>
                    <a:lnTo>
                      <a:pt x="16" y="119"/>
                    </a:lnTo>
                    <a:lnTo>
                      <a:pt x="16" y="0"/>
                    </a:lnTo>
                    <a:lnTo>
                      <a:pt x="16" y="0"/>
                    </a:lnTo>
                    <a:lnTo>
                      <a:pt x="0" y="0"/>
                    </a:lnTo>
                    <a:lnTo>
                      <a:pt x="0" y="0"/>
                    </a:lnTo>
                    <a:lnTo>
                      <a:pt x="0" y="123"/>
                    </a:lnTo>
                    <a:lnTo>
                      <a:pt x="0" y="123"/>
                    </a:lnTo>
                    <a:lnTo>
                      <a:pt x="0" y="133"/>
                    </a:lnTo>
                    <a:lnTo>
                      <a:pt x="2" y="139"/>
                    </a:lnTo>
                    <a:lnTo>
                      <a:pt x="6" y="148"/>
                    </a:lnTo>
                    <a:lnTo>
                      <a:pt x="12" y="154"/>
                    </a:lnTo>
                    <a:lnTo>
                      <a:pt x="12" y="154"/>
                    </a:lnTo>
                    <a:lnTo>
                      <a:pt x="18" y="160"/>
                    </a:lnTo>
                    <a:lnTo>
                      <a:pt x="27" y="162"/>
                    </a:lnTo>
                    <a:lnTo>
                      <a:pt x="35" y="164"/>
                    </a:lnTo>
                    <a:lnTo>
                      <a:pt x="45" y="164"/>
                    </a:lnTo>
                    <a:lnTo>
                      <a:pt x="45" y="164"/>
                    </a:lnTo>
                    <a:lnTo>
                      <a:pt x="53" y="164"/>
                    </a:lnTo>
                    <a:lnTo>
                      <a:pt x="63" y="162"/>
                    </a:lnTo>
                    <a:lnTo>
                      <a:pt x="73" y="158"/>
                    </a:lnTo>
                    <a:lnTo>
                      <a:pt x="83" y="154"/>
                    </a:lnTo>
                    <a:lnTo>
                      <a:pt x="103" y="139"/>
                    </a:lnTo>
                    <a:lnTo>
                      <a:pt x="124" y="121"/>
                    </a:lnTo>
                    <a:lnTo>
                      <a:pt x="124" y="121"/>
                    </a:lnTo>
                    <a:lnTo>
                      <a:pt x="113" y="107"/>
                    </a:lnTo>
                    <a:lnTo>
                      <a:pt x="113"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52" name="Freeform 621">
                <a:extLst>
                  <a:ext uri="{FF2B5EF4-FFF2-40B4-BE49-F238E27FC236}">
                    <a16:creationId xmlns="" xmlns:a16="http://schemas.microsoft.com/office/drawing/2014/main" id="{6C8275F2-FBC2-4A08-8844-D7844A04433B}"/>
                  </a:ext>
                </a:extLst>
              </p:cNvPr>
              <p:cNvSpPr>
                <a:spLocks noEditPoints="1"/>
              </p:cNvSpPr>
              <p:nvPr/>
            </p:nvSpPr>
            <p:spPr bwMode="auto">
              <a:xfrm>
                <a:off x="-553" y="14899"/>
                <a:ext cx="164" cy="176"/>
              </a:xfrm>
              <a:custGeom>
                <a:avLst/>
                <a:gdLst>
                  <a:gd name="T0" fmla="*/ 97 w 164"/>
                  <a:gd name="T1" fmla="*/ 34 h 176"/>
                  <a:gd name="T2" fmla="*/ 59 w 164"/>
                  <a:gd name="T3" fmla="*/ 42 h 176"/>
                  <a:gd name="T4" fmla="*/ 65 w 164"/>
                  <a:gd name="T5" fmla="*/ 2 h 176"/>
                  <a:gd name="T6" fmla="*/ 51 w 164"/>
                  <a:gd name="T7" fmla="*/ 0 h 176"/>
                  <a:gd name="T8" fmla="*/ 43 w 164"/>
                  <a:gd name="T9" fmla="*/ 44 h 176"/>
                  <a:gd name="T10" fmla="*/ 0 w 164"/>
                  <a:gd name="T11" fmla="*/ 46 h 176"/>
                  <a:gd name="T12" fmla="*/ 2 w 164"/>
                  <a:gd name="T13" fmla="*/ 63 h 176"/>
                  <a:gd name="T14" fmla="*/ 39 w 164"/>
                  <a:gd name="T15" fmla="*/ 61 h 176"/>
                  <a:gd name="T16" fmla="*/ 30 w 164"/>
                  <a:gd name="T17" fmla="*/ 95 h 176"/>
                  <a:gd name="T18" fmla="*/ 12 w 164"/>
                  <a:gd name="T19" fmla="*/ 150 h 176"/>
                  <a:gd name="T20" fmla="*/ 2 w 164"/>
                  <a:gd name="T21" fmla="*/ 170 h 176"/>
                  <a:gd name="T22" fmla="*/ 16 w 164"/>
                  <a:gd name="T23" fmla="*/ 176 h 176"/>
                  <a:gd name="T24" fmla="*/ 36 w 164"/>
                  <a:gd name="T25" fmla="*/ 125 h 176"/>
                  <a:gd name="T26" fmla="*/ 57 w 164"/>
                  <a:gd name="T27" fmla="*/ 59 h 176"/>
                  <a:gd name="T28" fmla="*/ 75 w 164"/>
                  <a:gd name="T29" fmla="*/ 57 h 176"/>
                  <a:gd name="T30" fmla="*/ 99 w 164"/>
                  <a:gd name="T31" fmla="*/ 50 h 176"/>
                  <a:gd name="T32" fmla="*/ 97 w 164"/>
                  <a:gd name="T33" fmla="*/ 34 h 176"/>
                  <a:gd name="T34" fmla="*/ 75 w 164"/>
                  <a:gd name="T35" fmla="*/ 85 h 176"/>
                  <a:gd name="T36" fmla="*/ 79 w 164"/>
                  <a:gd name="T37" fmla="*/ 99 h 176"/>
                  <a:gd name="T38" fmla="*/ 111 w 164"/>
                  <a:gd name="T39" fmla="*/ 91 h 176"/>
                  <a:gd name="T40" fmla="*/ 156 w 164"/>
                  <a:gd name="T41" fmla="*/ 85 h 176"/>
                  <a:gd name="T42" fmla="*/ 156 w 164"/>
                  <a:gd name="T43" fmla="*/ 71 h 176"/>
                  <a:gd name="T44" fmla="*/ 131 w 164"/>
                  <a:gd name="T45" fmla="*/ 73 h 176"/>
                  <a:gd name="T46" fmla="*/ 91 w 164"/>
                  <a:gd name="T47" fmla="*/ 79 h 176"/>
                  <a:gd name="T48" fmla="*/ 75 w 164"/>
                  <a:gd name="T49" fmla="*/ 85 h 176"/>
                  <a:gd name="T50" fmla="*/ 162 w 164"/>
                  <a:gd name="T51" fmla="*/ 154 h 176"/>
                  <a:gd name="T52" fmla="*/ 136 w 164"/>
                  <a:gd name="T53" fmla="*/ 156 h 176"/>
                  <a:gd name="T54" fmla="*/ 115 w 164"/>
                  <a:gd name="T55" fmla="*/ 156 h 176"/>
                  <a:gd name="T56" fmla="*/ 85 w 164"/>
                  <a:gd name="T57" fmla="*/ 145 h 176"/>
                  <a:gd name="T58" fmla="*/ 73 w 164"/>
                  <a:gd name="T59" fmla="*/ 137 h 176"/>
                  <a:gd name="T60" fmla="*/ 65 w 164"/>
                  <a:gd name="T61" fmla="*/ 152 h 176"/>
                  <a:gd name="T62" fmla="*/ 95 w 164"/>
                  <a:gd name="T63" fmla="*/ 166 h 176"/>
                  <a:gd name="T64" fmla="*/ 136 w 164"/>
                  <a:gd name="T65" fmla="*/ 170 h 176"/>
                  <a:gd name="T66" fmla="*/ 148 w 164"/>
                  <a:gd name="T67" fmla="*/ 170 h 176"/>
                  <a:gd name="T68" fmla="*/ 164 w 164"/>
                  <a:gd name="T69" fmla="*/ 168 h 176"/>
                  <a:gd name="T70" fmla="*/ 162 w 164"/>
                  <a:gd name="T71" fmla="*/ 15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176">
                    <a:moveTo>
                      <a:pt x="97" y="34"/>
                    </a:moveTo>
                    <a:lnTo>
                      <a:pt x="97" y="34"/>
                    </a:lnTo>
                    <a:lnTo>
                      <a:pt x="59" y="42"/>
                    </a:lnTo>
                    <a:lnTo>
                      <a:pt x="59" y="42"/>
                    </a:lnTo>
                    <a:lnTo>
                      <a:pt x="63" y="20"/>
                    </a:lnTo>
                    <a:lnTo>
                      <a:pt x="65" y="2"/>
                    </a:lnTo>
                    <a:lnTo>
                      <a:pt x="65" y="2"/>
                    </a:lnTo>
                    <a:lnTo>
                      <a:pt x="51" y="0"/>
                    </a:lnTo>
                    <a:lnTo>
                      <a:pt x="51" y="0"/>
                    </a:lnTo>
                    <a:lnTo>
                      <a:pt x="43" y="44"/>
                    </a:lnTo>
                    <a:lnTo>
                      <a:pt x="43" y="44"/>
                    </a:lnTo>
                    <a:lnTo>
                      <a:pt x="0" y="46"/>
                    </a:lnTo>
                    <a:lnTo>
                      <a:pt x="0" y="46"/>
                    </a:lnTo>
                    <a:lnTo>
                      <a:pt x="2" y="63"/>
                    </a:lnTo>
                    <a:lnTo>
                      <a:pt x="2" y="63"/>
                    </a:lnTo>
                    <a:lnTo>
                      <a:pt x="39" y="61"/>
                    </a:lnTo>
                    <a:lnTo>
                      <a:pt x="39" y="61"/>
                    </a:lnTo>
                    <a:lnTo>
                      <a:pt x="30" y="95"/>
                    </a:lnTo>
                    <a:lnTo>
                      <a:pt x="20" y="123"/>
                    </a:lnTo>
                    <a:lnTo>
                      <a:pt x="12" y="150"/>
                    </a:lnTo>
                    <a:lnTo>
                      <a:pt x="2" y="170"/>
                    </a:lnTo>
                    <a:lnTo>
                      <a:pt x="2" y="170"/>
                    </a:lnTo>
                    <a:lnTo>
                      <a:pt x="16" y="176"/>
                    </a:lnTo>
                    <a:lnTo>
                      <a:pt x="16" y="176"/>
                    </a:lnTo>
                    <a:lnTo>
                      <a:pt x="26" y="154"/>
                    </a:lnTo>
                    <a:lnTo>
                      <a:pt x="36" y="125"/>
                    </a:lnTo>
                    <a:lnTo>
                      <a:pt x="47" y="95"/>
                    </a:lnTo>
                    <a:lnTo>
                      <a:pt x="57" y="59"/>
                    </a:lnTo>
                    <a:lnTo>
                      <a:pt x="57" y="59"/>
                    </a:lnTo>
                    <a:lnTo>
                      <a:pt x="75" y="57"/>
                    </a:lnTo>
                    <a:lnTo>
                      <a:pt x="99" y="50"/>
                    </a:lnTo>
                    <a:lnTo>
                      <a:pt x="99" y="50"/>
                    </a:lnTo>
                    <a:lnTo>
                      <a:pt x="97" y="34"/>
                    </a:lnTo>
                    <a:lnTo>
                      <a:pt x="97" y="34"/>
                    </a:lnTo>
                    <a:close/>
                    <a:moveTo>
                      <a:pt x="75" y="85"/>
                    </a:moveTo>
                    <a:lnTo>
                      <a:pt x="75" y="85"/>
                    </a:lnTo>
                    <a:lnTo>
                      <a:pt x="79" y="99"/>
                    </a:lnTo>
                    <a:lnTo>
                      <a:pt x="79" y="99"/>
                    </a:lnTo>
                    <a:lnTo>
                      <a:pt x="95" y="95"/>
                    </a:lnTo>
                    <a:lnTo>
                      <a:pt x="111" y="91"/>
                    </a:lnTo>
                    <a:lnTo>
                      <a:pt x="131" y="87"/>
                    </a:lnTo>
                    <a:lnTo>
                      <a:pt x="156" y="85"/>
                    </a:lnTo>
                    <a:lnTo>
                      <a:pt x="156" y="85"/>
                    </a:lnTo>
                    <a:lnTo>
                      <a:pt x="156" y="71"/>
                    </a:lnTo>
                    <a:lnTo>
                      <a:pt x="156" y="71"/>
                    </a:lnTo>
                    <a:lnTo>
                      <a:pt x="131" y="73"/>
                    </a:lnTo>
                    <a:lnTo>
                      <a:pt x="111" y="75"/>
                    </a:lnTo>
                    <a:lnTo>
                      <a:pt x="91" y="79"/>
                    </a:lnTo>
                    <a:lnTo>
                      <a:pt x="75" y="85"/>
                    </a:lnTo>
                    <a:lnTo>
                      <a:pt x="75" y="85"/>
                    </a:lnTo>
                    <a:lnTo>
                      <a:pt x="75" y="85"/>
                    </a:lnTo>
                    <a:close/>
                    <a:moveTo>
                      <a:pt x="162" y="154"/>
                    </a:moveTo>
                    <a:lnTo>
                      <a:pt x="162" y="154"/>
                    </a:lnTo>
                    <a:lnTo>
                      <a:pt x="136" y="156"/>
                    </a:lnTo>
                    <a:lnTo>
                      <a:pt x="136" y="156"/>
                    </a:lnTo>
                    <a:lnTo>
                      <a:pt x="115" y="156"/>
                    </a:lnTo>
                    <a:lnTo>
                      <a:pt x="99" y="152"/>
                    </a:lnTo>
                    <a:lnTo>
                      <a:pt x="85" y="145"/>
                    </a:lnTo>
                    <a:lnTo>
                      <a:pt x="73" y="137"/>
                    </a:lnTo>
                    <a:lnTo>
                      <a:pt x="73" y="137"/>
                    </a:lnTo>
                    <a:lnTo>
                      <a:pt x="65" y="152"/>
                    </a:lnTo>
                    <a:lnTo>
                      <a:pt x="65" y="152"/>
                    </a:lnTo>
                    <a:lnTo>
                      <a:pt x="79" y="160"/>
                    </a:lnTo>
                    <a:lnTo>
                      <a:pt x="95" y="166"/>
                    </a:lnTo>
                    <a:lnTo>
                      <a:pt x="113" y="170"/>
                    </a:lnTo>
                    <a:lnTo>
                      <a:pt x="136" y="170"/>
                    </a:lnTo>
                    <a:lnTo>
                      <a:pt x="136" y="170"/>
                    </a:lnTo>
                    <a:lnTo>
                      <a:pt x="148" y="170"/>
                    </a:lnTo>
                    <a:lnTo>
                      <a:pt x="164" y="168"/>
                    </a:lnTo>
                    <a:lnTo>
                      <a:pt x="164" y="168"/>
                    </a:lnTo>
                    <a:lnTo>
                      <a:pt x="162" y="154"/>
                    </a:lnTo>
                    <a:lnTo>
                      <a:pt x="162" y="15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53" name="Freeform 622">
                <a:extLst>
                  <a:ext uri="{FF2B5EF4-FFF2-40B4-BE49-F238E27FC236}">
                    <a16:creationId xmlns="" xmlns:a16="http://schemas.microsoft.com/office/drawing/2014/main" id="{942F4166-FCF1-4D17-AAD2-F329F7B8EC8B}"/>
                  </a:ext>
                </a:extLst>
              </p:cNvPr>
              <p:cNvSpPr>
                <a:spLocks/>
              </p:cNvSpPr>
              <p:nvPr/>
            </p:nvSpPr>
            <p:spPr bwMode="auto">
              <a:xfrm>
                <a:off x="-282" y="15038"/>
                <a:ext cx="24" cy="27"/>
              </a:xfrm>
              <a:custGeom>
                <a:avLst/>
                <a:gdLst>
                  <a:gd name="T0" fmla="*/ 4 w 24"/>
                  <a:gd name="T1" fmla="*/ 4 h 27"/>
                  <a:gd name="T2" fmla="*/ 4 w 24"/>
                  <a:gd name="T3" fmla="*/ 4 h 27"/>
                  <a:gd name="T4" fmla="*/ 0 w 24"/>
                  <a:gd name="T5" fmla="*/ 6 h 27"/>
                  <a:gd name="T6" fmla="*/ 0 w 24"/>
                  <a:gd name="T7" fmla="*/ 8 h 27"/>
                  <a:gd name="T8" fmla="*/ 0 w 24"/>
                  <a:gd name="T9" fmla="*/ 13 h 27"/>
                  <a:gd name="T10" fmla="*/ 0 w 24"/>
                  <a:gd name="T11" fmla="*/ 13 h 27"/>
                  <a:gd name="T12" fmla="*/ 0 w 24"/>
                  <a:gd name="T13" fmla="*/ 19 h 27"/>
                  <a:gd name="T14" fmla="*/ 0 w 24"/>
                  <a:gd name="T15" fmla="*/ 21 h 27"/>
                  <a:gd name="T16" fmla="*/ 4 w 24"/>
                  <a:gd name="T17" fmla="*/ 23 h 27"/>
                  <a:gd name="T18" fmla="*/ 4 w 24"/>
                  <a:gd name="T19" fmla="*/ 23 h 27"/>
                  <a:gd name="T20" fmla="*/ 6 w 24"/>
                  <a:gd name="T21" fmla="*/ 27 h 27"/>
                  <a:gd name="T22" fmla="*/ 12 w 24"/>
                  <a:gd name="T23" fmla="*/ 27 h 27"/>
                  <a:gd name="T24" fmla="*/ 12 w 24"/>
                  <a:gd name="T25" fmla="*/ 27 h 27"/>
                  <a:gd name="T26" fmla="*/ 16 w 24"/>
                  <a:gd name="T27" fmla="*/ 27 h 27"/>
                  <a:gd name="T28" fmla="*/ 22 w 24"/>
                  <a:gd name="T29" fmla="*/ 23 h 27"/>
                  <a:gd name="T30" fmla="*/ 22 w 24"/>
                  <a:gd name="T31" fmla="*/ 23 h 27"/>
                  <a:gd name="T32" fmla="*/ 22 w 24"/>
                  <a:gd name="T33" fmla="*/ 19 h 27"/>
                  <a:gd name="T34" fmla="*/ 24 w 24"/>
                  <a:gd name="T35" fmla="*/ 13 h 27"/>
                  <a:gd name="T36" fmla="*/ 24 w 24"/>
                  <a:gd name="T37" fmla="*/ 13 h 27"/>
                  <a:gd name="T38" fmla="*/ 22 w 24"/>
                  <a:gd name="T39" fmla="*/ 8 h 27"/>
                  <a:gd name="T40" fmla="*/ 22 w 24"/>
                  <a:gd name="T41" fmla="*/ 4 h 27"/>
                  <a:gd name="T42" fmla="*/ 22 w 24"/>
                  <a:gd name="T43" fmla="*/ 4 h 27"/>
                  <a:gd name="T44" fmla="*/ 16 w 24"/>
                  <a:gd name="T45" fmla="*/ 2 h 27"/>
                  <a:gd name="T46" fmla="*/ 12 w 24"/>
                  <a:gd name="T47" fmla="*/ 0 h 27"/>
                  <a:gd name="T48" fmla="*/ 12 w 24"/>
                  <a:gd name="T49" fmla="*/ 0 h 27"/>
                  <a:gd name="T50" fmla="*/ 6 w 24"/>
                  <a:gd name="T51" fmla="*/ 2 h 27"/>
                  <a:gd name="T52" fmla="*/ 4 w 24"/>
                  <a:gd name="T53" fmla="*/ 4 h 27"/>
                  <a:gd name="T54" fmla="*/ 4 w 24"/>
                  <a:gd name="T55"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 h="27">
                    <a:moveTo>
                      <a:pt x="4" y="4"/>
                    </a:moveTo>
                    <a:lnTo>
                      <a:pt x="4" y="4"/>
                    </a:lnTo>
                    <a:lnTo>
                      <a:pt x="0" y="6"/>
                    </a:lnTo>
                    <a:lnTo>
                      <a:pt x="0" y="8"/>
                    </a:lnTo>
                    <a:lnTo>
                      <a:pt x="0" y="13"/>
                    </a:lnTo>
                    <a:lnTo>
                      <a:pt x="0" y="13"/>
                    </a:lnTo>
                    <a:lnTo>
                      <a:pt x="0" y="19"/>
                    </a:lnTo>
                    <a:lnTo>
                      <a:pt x="0" y="21"/>
                    </a:lnTo>
                    <a:lnTo>
                      <a:pt x="4" y="23"/>
                    </a:lnTo>
                    <a:lnTo>
                      <a:pt x="4" y="23"/>
                    </a:lnTo>
                    <a:lnTo>
                      <a:pt x="6" y="27"/>
                    </a:lnTo>
                    <a:lnTo>
                      <a:pt x="12" y="27"/>
                    </a:lnTo>
                    <a:lnTo>
                      <a:pt x="12" y="27"/>
                    </a:lnTo>
                    <a:lnTo>
                      <a:pt x="16" y="27"/>
                    </a:lnTo>
                    <a:lnTo>
                      <a:pt x="22" y="23"/>
                    </a:lnTo>
                    <a:lnTo>
                      <a:pt x="22" y="23"/>
                    </a:lnTo>
                    <a:lnTo>
                      <a:pt x="22" y="19"/>
                    </a:lnTo>
                    <a:lnTo>
                      <a:pt x="24" y="13"/>
                    </a:lnTo>
                    <a:lnTo>
                      <a:pt x="24" y="13"/>
                    </a:lnTo>
                    <a:lnTo>
                      <a:pt x="22" y="8"/>
                    </a:lnTo>
                    <a:lnTo>
                      <a:pt x="22" y="4"/>
                    </a:lnTo>
                    <a:lnTo>
                      <a:pt x="22" y="4"/>
                    </a:lnTo>
                    <a:lnTo>
                      <a:pt x="16" y="2"/>
                    </a:lnTo>
                    <a:lnTo>
                      <a:pt x="12" y="0"/>
                    </a:lnTo>
                    <a:lnTo>
                      <a:pt x="12" y="0"/>
                    </a:lnTo>
                    <a:lnTo>
                      <a:pt x="6" y="2"/>
                    </a:lnTo>
                    <a:lnTo>
                      <a:pt x="4" y="4"/>
                    </a:lnTo>
                    <a:lnTo>
                      <a:pt x="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54" name="Freeform 623">
                <a:extLst>
                  <a:ext uri="{FF2B5EF4-FFF2-40B4-BE49-F238E27FC236}">
                    <a16:creationId xmlns="" xmlns:a16="http://schemas.microsoft.com/office/drawing/2014/main" id="{134F419B-0E23-481D-89A0-B2C253499E11}"/>
                  </a:ext>
                </a:extLst>
              </p:cNvPr>
              <p:cNvSpPr>
                <a:spLocks/>
              </p:cNvSpPr>
              <p:nvPr/>
            </p:nvSpPr>
            <p:spPr bwMode="auto">
              <a:xfrm>
                <a:off x="-3714" y="19546"/>
                <a:ext cx="56" cy="56"/>
              </a:xfrm>
              <a:custGeom>
                <a:avLst/>
                <a:gdLst>
                  <a:gd name="T0" fmla="*/ 8 w 56"/>
                  <a:gd name="T1" fmla="*/ 10 h 56"/>
                  <a:gd name="T2" fmla="*/ 8 w 56"/>
                  <a:gd name="T3" fmla="*/ 10 h 56"/>
                  <a:gd name="T4" fmla="*/ 4 w 56"/>
                  <a:gd name="T5" fmla="*/ 14 h 56"/>
                  <a:gd name="T6" fmla="*/ 2 w 56"/>
                  <a:gd name="T7" fmla="*/ 18 h 56"/>
                  <a:gd name="T8" fmla="*/ 0 w 56"/>
                  <a:gd name="T9" fmla="*/ 28 h 56"/>
                  <a:gd name="T10" fmla="*/ 0 w 56"/>
                  <a:gd name="T11" fmla="*/ 28 h 56"/>
                  <a:gd name="T12" fmla="*/ 2 w 56"/>
                  <a:gd name="T13" fmla="*/ 38 h 56"/>
                  <a:gd name="T14" fmla="*/ 4 w 56"/>
                  <a:gd name="T15" fmla="*/ 44 h 56"/>
                  <a:gd name="T16" fmla="*/ 8 w 56"/>
                  <a:gd name="T17" fmla="*/ 48 h 56"/>
                  <a:gd name="T18" fmla="*/ 8 w 56"/>
                  <a:gd name="T19" fmla="*/ 48 h 56"/>
                  <a:gd name="T20" fmla="*/ 12 w 56"/>
                  <a:gd name="T21" fmla="*/ 52 h 56"/>
                  <a:gd name="T22" fmla="*/ 18 w 56"/>
                  <a:gd name="T23" fmla="*/ 54 h 56"/>
                  <a:gd name="T24" fmla="*/ 28 w 56"/>
                  <a:gd name="T25" fmla="*/ 56 h 56"/>
                  <a:gd name="T26" fmla="*/ 28 w 56"/>
                  <a:gd name="T27" fmla="*/ 56 h 56"/>
                  <a:gd name="T28" fmla="*/ 38 w 56"/>
                  <a:gd name="T29" fmla="*/ 54 h 56"/>
                  <a:gd name="T30" fmla="*/ 44 w 56"/>
                  <a:gd name="T31" fmla="*/ 52 h 56"/>
                  <a:gd name="T32" fmla="*/ 48 w 56"/>
                  <a:gd name="T33" fmla="*/ 48 h 56"/>
                  <a:gd name="T34" fmla="*/ 48 w 56"/>
                  <a:gd name="T35" fmla="*/ 48 h 56"/>
                  <a:gd name="T36" fmla="*/ 54 w 56"/>
                  <a:gd name="T37" fmla="*/ 38 h 56"/>
                  <a:gd name="T38" fmla="*/ 56 w 56"/>
                  <a:gd name="T39" fmla="*/ 34 h 56"/>
                  <a:gd name="T40" fmla="*/ 56 w 56"/>
                  <a:gd name="T41" fmla="*/ 28 h 56"/>
                  <a:gd name="T42" fmla="*/ 56 w 56"/>
                  <a:gd name="T43" fmla="*/ 28 h 56"/>
                  <a:gd name="T44" fmla="*/ 54 w 56"/>
                  <a:gd name="T45" fmla="*/ 18 h 56"/>
                  <a:gd name="T46" fmla="*/ 48 w 56"/>
                  <a:gd name="T47" fmla="*/ 10 h 56"/>
                  <a:gd name="T48" fmla="*/ 48 w 56"/>
                  <a:gd name="T49" fmla="*/ 10 h 56"/>
                  <a:gd name="T50" fmla="*/ 38 w 56"/>
                  <a:gd name="T51" fmla="*/ 2 h 56"/>
                  <a:gd name="T52" fmla="*/ 34 w 56"/>
                  <a:gd name="T53" fmla="*/ 0 h 56"/>
                  <a:gd name="T54" fmla="*/ 28 w 56"/>
                  <a:gd name="T55" fmla="*/ 0 h 56"/>
                  <a:gd name="T56" fmla="*/ 28 w 56"/>
                  <a:gd name="T57" fmla="*/ 0 h 56"/>
                  <a:gd name="T58" fmla="*/ 22 w 56"/>
                  <a:gd name="T59" fmla="*/ 0 h 56"/>
                  <a:gd name="T60" fmla="*/ 18 w 56"/>
                  <a:gd name="T61" fmla="*/ 2 h 56"/>
                  <a:gd name="T62" fmla="*/ 8 w 56"/>
                  <a:gd name="T63" fmla="*/ 10 h 56"/>
                  <a:gd name="T64" fmla="*/ 8 w 56"/>
                  <a:gd name="T65" fmla="*/ 1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56">
                    <a:moveTo>
                      <a:pt x="8" y="10"/>
                    </a:moveTo>
                    <a:lnTo>
                      <a:pt x="8" y="10"/>
                    </a:lnTo>
                    <a:lnTo>
                      <a:pt x="4" y="14"/>
                    </a:lnTo>
                    <a:lnTo>
                      <a:pt x="2" y="18"/>
                    </a:lnTo>
                    <a:lnTo>
                      <a:pt x="0" y="28"/>
                    </a:lnTo>
                    <a:lnTo>
                      <a:pt x="0" y="28"/>
                    </a:lnTo>
                    <a:lnTo>
                      <a:pt x="2" y="38"/>
                    </a:lnTo>
                    <a:lnTo>
                      <a:pt x="4" y="44"/>
                    </a:lnTo>
                    <a:lnTo>
                      <a:pt x="8" y="48"/>
                    </a:lnTo>
                    <a:lnTo>
                      <a:pt x="8" y="48"/>
                    </a:lnTo>
                    <a:lnTo>
                      <a:pt x="12" y="52"/>
                    </a:lnTo>
                    <a:lnTo>
                      <a:pt x="18" y="54"/>
                    </a:lnTo>
                    <a:lnTo>
                      <a:pt x="28" y="56"/>
                    </a:lnTo>
                    <a:lnTo>
                      <a:pt x="28" y="56"/>
                    </a:lnTo>
                    <a:lnTo>
                      <a:pt x="38" y="54"/>
                    </a:lnTo>
                    <a:lnTo>
                      <a:pt x="44" y="52"/>
                    </a:lnTo>
                    <a:lnTo>
                      <a:pt x="48" y="48"/>
                    </a:lnTo>
                    <a:lnTo>
                      <a:pt x="48" y="48"/>
                    </a:lnTo>
                    <a:lnTo>
                      <a:pt x="54" y="38"/>
                    </a:lnTo>
                    <a:lnTo>
                      <a:pt x="56" y="34"/>
                    </a:lnTo>
                    <a:lnTo>
                      <a:pt x="56" y="28"/>
                    </a:lnTo>
                    <a:lnTo>
                      <a:pt x="56" y="28"/>
                    </a:lnTo>
                    <a:lnTo>
                      <a:pt x="54" y="18"/>
                    </a:lnTo>
                    <a:lnTo>
                      <a:pt x="48" y="10"/>
                    </a:lnTo>
                    <a:lnTo>
                      <a:pt x="48" y="10"/>
                    </a:lnTo>
                    <a:lnTo>
                      <a:pt x="38" y="2"/>
                    </a:lnTo>
                    <a:lnTo>
                      <a:pt x="34" y="0"/>
                    </a:lnTo>
                    <a:lnTo>
                      <a:pt x="28" y="0"/>
                    </a:lnTo>
                    <a:lnTo>
                      <a:pt x="28" y="0"/>
                    </a:lnTo>
                    <a:lnTo>
                      <a:pt x="22" y="0"/>
                    </a:lnTo>
                    <a:lnTo>
                      <a:pt x="18" y="2"/>
                    </a:lnTo>
                    <a:lnTo>
                      <a:pt x="8" y="10"/>
                    </a:lnTo>
                    <a:lnTo>
                      <a:pt x="8" y="1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55" name="Freeform 624">
                <a:extLst>
                  <a:ext uri="{FF2B5EF4-FFF2-40B4-BE49-F238E27FC236}">
                    <a16:creationId xmlns="" xmlns:a16="http://schemas.microsoft.com/office/drawing/2014/main" id="{8B45B333-31F0-4FF0-A56F-EBE9600FE58A}"/>
                  </a:ext>
                </a:extLst>
              </p:cNvPr>
              <p:cNvSpPr>
                <a:spLocks/>
              </p:cNvSpPr>
              <p:nvPr/>
            </p:nvSpPr>
            <p:spPr bwMode="auto">
              <a:xfrm>
                <a:off x="-3567" y="19501"/>
                <a:ext cx="160" cy="146"/>
              </a:xfrm>
              <a:custGeom>
                <a:avLst/>
                <a:gdLst>
                  <a:gd name="T0" fmla="*/ 95 w 160"/>
                  <a:gd name="T1" fmla="*/ 71 h 146"/>
                  <a:gd name="T2" fmla="*/ 95 w 160"/>
                  <a:gd name="T3" fmla="*/ 71 h 146"/>
                  <a:gd name="T4" fmla="*/ 112 w 160"/>
                  <a:gd name="T5" fmla="*/ 43 h 146"/>
                  <a:gd name="T6" fmla="*/ 128 w 160"/>
                  <a:gd name="T7" fmla="*/ 14 h 146"/>
                  <a:gd name="T8" fmla="*/ 128 w 160"/>
                  <a:gd name="T9" fmla="*/ 14 h 146"/>
                  <a:gd name="T10" fmla="*/ 128 w 160"/>
                  <a:gd name="T11" fmla="*/ 0 h 146"/>
                  <a:gd name="T12" fmla="*/ 128 w 160"/>
                  <a:gd name="T13" fmla="*/ 0 h 146"/>
                  <a:gd name="T14" fmla="*/ 19 w 160"/>
                  <a:gd name="T15" fmla="*/ 0 h 146"/>
                  <a:gd name="T16" fmla="*/ 19 w 160"/>
                  <a:gd name="T17" fmla="*/ 0 h 146"/>
                  <a:gd name="T18" fmla="*/ 19 w 160"/>
                  <a:gd name="T19" fmla="*/ 16 h 146"/>
                  <a:gd name="T20" fmla="*/ 19 w 160"/>
                  <a:gd name="T21" fmla="*/ 16 h 146"/>
                  <a:gd name="T22" fmla="*/ 107 w 160"/>
                  <a:gd name="T23" fmla="*/ 16 h 146"/>
                  <a:gd name="T24" fmla="*/ 107 w 160"/>
                  <a:gd name="T25" fmla="*/ 16 h 146"/>
                  <a:gd name="T26" fmla="*/ 101 w 160"/>
                  <a:gd name="T27" fmla="*/ 32 h 146"/>
                  <a:gd name="T28" fmla="*/ 91 w 160"/>
                  <a:gd name="T29" fmla="*/ 47 h 146"/>
                  <a:gd name="T30" fmla="*/ 81 w 160"/>
                  <a:gd name="T31" fmla="*/ 63 h 146"/>
                  <a:gd name="T32" fmla="*/ 69 w 160"/>
                  <a:gd name="T33" fmla="*/ 77 h 146"/>
                  <a:gd name="T34" fmla="*/ 55 w 160"/>
                  <a:gd name="T35" fmla="*/ 91 h 146"/>
                  <a:gd name="T36" fmla="*/ 39 w 160"/>
                  <a:gd name="T37" fmla="*/ 105 h 146"/>
                  <a:gd name="T38" fmla="*/ 21 w 160"/>
                  <a:gd name="T39" fmla="*/ 117 h 146"/>
                  <a:gd name="T40" fmla="*/ 0 w 160"/>
                  <a:gd name="T41" fmla="*/ 132 h 146"/>
                  <a:gd name="T42" fmla="*/ 0 w 160"/>
                  <a:gd name="T43" fmla="*/ 132 h 146"/>
                  <a:gd name="T44" fmla="*/ 12 w 160"/>
                  <a:gd name="T45" fmla="*/ 144 h 146"/>
                  <a:gd name="T46" fmla="*/ 12 w 160"/>
                  <a:gd name="T47" fmla="*/ 144 h 146"/>
                  <a:gd name="T48" fmla="*/ 33 w 160"/>
                  <a:gd name="T49" fmla="*/ 130 h 146"/>
                  <a:gd name="T50" fmla="*/ 51 w 160"/>
                  <a:gd name="T51" fmla="*/ 115 h 146"/>
                  <a:gd name="T52" fmla="*/ 85 w 160"/>
                  <a:gd name="T53" fmla="*/ 83 h 146"/>
                  <a:gd name="T54" fmla="*/ 85 w 160"/>
                  <a:gd name="T55" fmla="*/ 83 h 146"/>
                  <a:gd name="T56" fmla="*/ 116 w 160"/>
                  <a:gd name="T57" fmla="*/ 111 h 146"/>
                  <a:gd name="T58" fmla="*/ 148 w 160"/>
                  <a:gd name="T59" fmla="*/ 146 h 146"/>
                  <a:gd name="T60" fmla="*/ 148 w 160"/>
                  <a:gd name="T61" fmla="*/ 146 h 146"/>
                  <a:gd name="T62" fmla="*/ 160 w 160"/>
                  <a:gd name="T63" fmla="*/ 134 h 146"/>
                  <a:gd name="T64" fmla="*/ 160 w 160"/>
                  <a:gd name="T65" fmla="*/ 134 h 146"/>
                  <a:gd name="T66" fmla="*/ 132 w 160"/>
                  <a:gd name="T67" fmla="*/ 103 h 146"/>
                  <a:gd name="T68" fmla="*/ 95 w 160"/>
                  <a:gd name="T69" fmla="*/ 71 h 146"/>
                  <a:gd name="T70" fmla="*/ 95 w 160"/>
                  <a:gd name="T71" fmla="*/ 71 h 146"/>
                  <a:gd name="T72" fmla="*/ 95 w 160"/>
                  <a:gd name="T73" fmla="*/ 71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0" h="146">
                    <a:moveTo>
                      <a:pt x="95" y="71"/>
                    </a:moveTo>
                    <a:lnTo>
                      <a:pt x="95" y="71"/>
                    </a:lnTo>
                    <a:lnTo>
                      <a:pt x="112" y="43"/>
                    </a:lnTo>
                    <a:lnTo>
                      <a:pt x="128" y="14"/>
                    </a:lnTo>
                    <a:lnTo>
                      <a:pt x="128" y="14"/>
                    </a:lnTo>
                    <a:lnTo>
                      <a:pt x="128" y="0"/>
                    </a:lnTo>
                    <a:lnTo>
                      <a:pt x="128" y="0"/>
                    </a:lnTo>
                    <a:lnTo>
                      <a:pt x="19" y="0"/>
                    </a:lnTo>
                    <a:lnTo>
                      <a:pt x="19" y="0"/>
                    </a:lnTo>
                    <a:lnTo>
                      <a:pt x="19" y="16"/>
                    </a:lnTo>
                    <a:lnTo>
                      <a:pt x="19" y="16"/>
                    </a:lnTo>
                    <a:lnTo>
                      <a:pt x="107" y="16"/>
                    </a:lnTo>
                    <a:lnTo>
                      <a:pt x="107" y="16"/>
                    </a:lnTo>
                    <a:lnTo>
                      <a:pt x="101" y="32"/>
                    </a:lnTo>
                    <a:lnTo>
                      <a:pt x="91" y="47"/>
                    </a:lnTo>
                    <a:lnTo>
                      <a:pt x="81" y="63"/>
                    </a:lnTo>
                    <a:lnTo>
                      <a:pt x="69" y="77"/>
                    </a:lnTo>
                    <a:lnTo>
                      <a:pt x="55" y="91"/>
                    </a:lnTo>
                    <a:lnTo>
                      <a:pt x="39" y="105"/>
                    </a:lnTo>
                    <a:lnTo>
                      <a:pt x="21" y="117"/>
                    </a:lnTo>
                    <a:lnTo>
                      <a:pt x="0" y="132"/>
                    </a:lnTo>
                    <a:lnTo>
                      <a:pt x="0" y="132"/>
                    </a:lnTo>
                    <a:lnTo>
                      <a:pt x="12" y="144"/>
                    </a:lnTo>
                    <a:lnTo>
                      <a:pt x="12" y="144"/>
                    </a:lnTo>
                    <a:lnTo>
                      <a:pt x="33" y="130"/>
                    </a:lnTo>
                    <a:lnTo>
                      <a:pt x="51" y="115"/>
                    </a:lnTo>
                    <a:lnTo>
                      <a:pt x="85" y="83"/>
                    </a:lnTo>
                    <a:lnTo>
                      <a:pt x="85" y="83"/>
                    </a:lnTo>
                    <a:lnTo>
                      <a:pt x="116" y="111"/>
                    </a:lnTo>
                    <a:lnTo>
                      <a:pt x="148" y="146"/>
                    </a:lnTo>
                    <a:lnTo>
                      <a:pt x="148" y="146"/>
                    </a:lnTo>
                    <a:lnTo>
                      <a:pt x="160" y="134"/>
                    </a:lnTo>
                    <a:lnTo>
                      <a:pt x="160" y="134"/>
                    </a:lnTo>
                    <a:lnTo>
                      <a:pt x="132" y="103"/>
                    </a:lnTo>
                    <a:lnTo>
                      <a:pt x="95" y="71"/>
                    </a:lnTo>
                    <a:lnTo>
                      <a:pt x="95" y="71"/>
                    </a:lnTo>
                    <a:lnTo>
                      <a:pt x="95" y="7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56" name="Freeform 625">
                <a:extLst>
                  <a:ext uri="{FF2B5EF4-FFF2-40B4-BE49-F238E27FC236}">
                    <a16:creationId xmlns="" xmlns:a16="http://schemas.microsoft.com/office/drawing/2014/main" id="{3232A390-08BE-448E-8F49-5DBB730F8FB6}"/>
                  </a:ext>
                </a:extLst>
              </p:cNvPr>
              <p:cNvSpPr>
                <a:spLocks/>
              </p:cNvSpPr>
              <p:nvPr/>
            </p:nvSpPr>
            <p:spPr bwMode="auto">
              <a:xfrm>
                <a:off x="-3369" y="19483"/>
                <a:ext cx="142" cy="172"/>
              </a:xfrm>
              <a:custGeom>
                <a:avLst/>
                <a:gdLst>
                  <a:gd name="T0" fmla="*/ 130 w 142"/>
                  <a:gd name="T1" fmla="*/ 0 h 172"/>
                  <a:gd name="T2" fmla="*/ 130 w 142"/>
                  <a:gd name="T3" fmla="*/ 0 h 172"/>
                  <a:gd name="T4" fmla="*/ 120 w 142"/>
                  <a:gd name="T5" fmla="*/ 14 h 172"/>
                  <a:gd name="T6" fmla="*/ 106 w 142"/>
                  <a:gd name="T7" fmla="*/ 28 h 172"/>
                  <a:gd name="T8" fmla="*/ 91 w 142"/>
                  <a:gd name="T9" fmla="*/ 42 h 172"/>
                  <a:gd name="T10" fmla="*/ 77 w 142"/>
                  <a:gd name="T11" fmla="*/ 55 h 172"/>
                  <a:gd name="T12" fmla="*/ 59 w 142"/>
                  <a:gd name="T13" fmla="*/ 67 h 172"/>
                  <a:gd name="T14" fmla="*/ 41 w 142"/>
                  <a:gd name="T15" fmla="*/ 77 h 172"/>
                  <a:gd name="T16" fmla="*/ 23 w 142"/>
                  <a:gd name="T17" fmla="*/ 87 h 172"/>
                  <a:gd name="T18" fmla="*/ 0 w 142"/>
                  <a:gd name="T19" fmla="*/ 97 h 172"/>
                  <a:gd name="T20" fmla="*/ 0 w 142"/>
                  <a:gd name="T21" fmla="*/ 97 h 172"/>
                  <a:gd name="T22" fmla="*/ 11 w 142"/>
                  <a:gd name="T23" fmla="*/ 111 h 172"/>
                  <a:gd name="T24" fmla="*/ 11 w 142"/>
                  <a:gd name="T25" fmla="*/ 111 h 172"/>
                  <a:gd name="T26" fmla="*/ 45 w 142"/>
                  <a:gd name="T27" fmla="*/ 93 h 172"/>
                  <a:gd name="T28" fmla="*/ 81 w 142"/>
                  <a:gd name="T29" fmla="*/ 73 h 172"/>
                  <a:gd name="T30" fmla="*/ 81 w 142"/>
                  <a:gd name="T31" fmla="*/ 73 h 172"/>
                  <a:gd name="T32" fmla="*/ 81 w 142"/>
                  <a:gd name="T33" fmla="*/ 172 h 172"/>
                  <a:gd name="T34" fmla="*/ 81 w 142"/>
                  <a:gd name="T35" fmla="*/ 172 h 172"/>
                  <a:gd name="T36" fmla="*/ 97 w 142"/>
                  <a:gd name="T37" fmla="*/ 172 h 172"/>
                  <a:gd name="T38" fmla="*/ 97 w 142"/>
                  <a:gd name="T39" fmla="*/ 172 h 172"/>
                  <a:gd name="T40" fmla="*/ 97 w 142"/>
                  <a:gd name="T41" fmla="*/ 59 h 172"/>
                  <a:gd name="T42" fmla="*/ 97 w 142"/>
                  <a:gd name="T43" fmla="*/ 59 h 172"/>
                  <a:gd name="T44" fmla="*/ 124 w 142"/>
                  <a:gd name="T45" fmla="*/ 34 h 172"/>
                  <a:gd name="T46" fmla="*/ 134 w 142"/>
                  <a:gd name="T47" fmla="*/ 20 h 172"/>
                  <a:gd name="T48" fmla="*/ 142 w 142"/>
                  <a:gd name="T49" fmla="*/ 8 h 172"/>
                  <a:gd name="T50" fmla="*/ 142 w 142"/>
                  <a:gd name="T51" fmla="*/ 8 h 172"/>
                  <a:gd name="T52" fmla="*/ 130 w 142"/>
                  <a:gd name="T53" fmla="*/ 0 h 172"/>
                  <a:gd name="T54" fmla="*/ 130 w 142"/>
                  <a:gd name="T55" fmla="*/ 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2" h="172">
                    <a:moveTo>
                      <a:pt x="130" y="0"/>
                    </a:moveTo>
                    <a:lnTo>
                      <a:pt x="130" y="0"/>
                    </a:lnTo>
                    <a:lnTo>
                      <a:pt x="120" y="14"/>
                    </a:lnTo>
                    <a:lnTo>
                      <a:pt x="106" y="28"/>
                    </a:lnTo>
                    <a:lnTo>
                      <a:pt x="91" y="42"/>
                    </a:lnTo>
                    <a:lnTo>
                      <a:pt x="77" y="55"/>
                    </a:lnTo>
                    <a:lnTo>
                      <a:pt x="59" y="67"/>
                    </a:lnTo>
                    <a:lnTo>
                      <a:pt x="41" y="77"/>
                    </a:lnTo>
                    <a:lnTo>
                      <a:pt x="23" y="87"/>
                    </a:lnTo>
                    <a:lnTo>
                      <a:pt x="0" y="97"/>
                    </a:lnTo>
                    <a:lnTo>
                      <a:pt x="0" y="97"/>
                    </a:lnTo>
                    <a:lnTo>
                      <a:pt x="11" y="111"/>
                    </a:lnTo>
                    <a:lnTo>
                      <a:pt x="11" y="111"/>
                    </a:lnTo>
                    <a:lnTo>
                      <a:pt x="45" y="93"/>
                    </a:lnTo>
                    <a:lnTo>
                      <a:pt x="81" y="73"/>
                    </a:lnTo>
                    <a:lnTo>
                      <a:pt x="81" y="73"/>
                    </a:lnTo>
                    <a:lnTo>
                      <a:pt x="81" y="172"/>
                    </a:lnTo>
                    <a:lnTo>
                      <a:pt x="81" y="172"/>
                    </a:lnTo>
                    <a:lnTo>
                      <a:pt x="97" y="172"/>
                    </a:lnTo>
                    <a:lnTo>
                      <a:pt x="97" y="172"/>
                    </a:lnTo>
                    <a:lnTo>
                      <a:pt x="97" y="59"/>
                    </a:lnTo>
                    <a:lnTo>
                      <a:pt x="97" y="59"/>
                    </a:lnTo>
                    <a:lnTo>
                      <a:pt x="124" y="34"/>
                    </a:lnTo>
                    <a:lnTo>
                      <a:pt x="134" y="20"/>
                    </a:lnTo>
                    <a:lnTo>
                      <a:pt x="142" y="8"/>
                    </a:lnTo>
                    <a:lnTo>
                      <a:pt x="142" y="8"/>
                    </a:lnTo>
                    <a:lnTo>
                      <a:pt x="130" y="0"/>
                    </a:lnTo>
                    <a:lnTo>
                      <a:pt x="1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57" name="Freeform 626">
                <a:extLst>
                  <a:ext uri="{FF2B5EF4-FFF2-40B4-BE49-F238E27FC236}">
                    <a16:creationId xmlns="" xmlns:a16="http://schemas.microsoft.com/office/drawing/2014/main" id="{218C7AAD-6F6F-4D68-8DB1-6B84590936E5}"/>
                  </a:ext>
                </a:extLst>
              </p:cNvPr>
              <p:cNvSpPr>
                <a:spLocks noEditPoints="1"/>
              </p:cNvSpPr>
              <p:nvPr/>
            </p:nvSpPr>
            <p:spPr bwMode="auto">
              <a:xfrm>
                <a:off x="-3142" y="19531"/>
                <a:ext cx="119" cy="122"/>
              </a:xfrm>
              <a:custGeom>
                <a:avLst/>
                <a:gdLst>
                  <a:gd name="T0" fmla="*/ 71 w 119"/>
                  <a:gd name="T1" fmla="*/ 41 h 122"/>
                  <a:gd name="T2" fmla="*/ 71 w 119"/>
                  <a:gd name="T3" fmla="*/ 41 h 122"/>
                  <a:gd name="T4" fmla="*/ 67 w 119"/>
                  <a:gd name="T5" fmla="*/ 29 h 122"/>
                  <a:gd name="T6" fmla="*/ 62 w 119"/>
                  <a:gd name="T7" fmla="*/ 19 h 122"/>
                  <a:gd name="T8" fmla="*/ 50 w 119"/>
                  <a:gd name="T9" fmla="*/ 0 h 122"/>
                  <a:gd name="T10" fmla="*/ 50 w 119"/>
                  <a:gd name="T11" fmla="*/ 0 h 122"/>
                  <a:gd name="T12" fmla="*/ 36 w 119"/>
                  <a:gd name="T13" fmla="*/ 9 h 122"/>
                  <a:gd name="T14" fmla="*/ 36 w 119"/>
                  <a:gd name="T15" fmla="*/ 9 h 122"/>
                  <a:gd name="T16" fmla="*/ 46 w 119"/>
                  <a:gd name="T17" fmla="*/ 27 h 122"/>
                  <a:gd name="T18" fmla="*/ 56 w 119"/>
                  <a:gd name="T19" fmla="*/ 47 h 122"/>
                  <a:gd name="T20" fmla="*/ 56 w 119"/>
                  <a:gd name="T21" fmla="*/ 47 h 122"/>
                  <a:gd name="T22" fmla="*/ 71 w 119"/>
                  <a:gd name="T23" fmla="*/ 41 h 122"/>
                  <a:gd name="T24" fmla="*/ 71 w 119"/>
                  <a:gd name="T25" fmla="*/ 41 h 122"/>
                  <a:gd name="T26" fmla="*/ 103 w 119"/>
                  <a:gd name="T27" fmla="*/ 5 h 122"/>
                  <a:gd name="T28" fmla="*/ 103 w 119"/>
                  <a:gd name="T29" fmla="*/ 5 h 122"/>
                  <a:gd name="T30" fmla="*/ 103 w 119"/>
                  <a:gd name="T31" fmla="*/ 25 h 122"/>
                  <a:gd name="T32" fmla="*/ 99 w 119"/>
                  <a:gd name="T33" fmla="*/ 43 h 122"/>
                  <a:gd name="T34" fmla="*/ 93 w 119"/>
                  <a:gd name="T35" fmla="*/ 59 h 122"/>
                  <a:gd name="T36" fmla="*/ 83 w 119"/>
                  <a:gd name="T37" fmla="*/ 71 h 122"/>
                  <a:gd name="T38" fmla="*/ 73 w 119"/>
                  <a:gd name="T39" fmla="*/ 83 h 122"/>
                  <a:gd name="T40" fmla="*/ 58 w 119"/>
                  <a:gd name="T41" fmla="*/ 93 h 122"/>
                  <a:gd name="T42" fmla="*/ 42 w 119"/>
                  <a:gd name="T43" fmla="*/ 102 h 122"/>
                  <a:gd name="T44" fmla="*/ 24 w 119"/>
                  <a:gd name="T45" fmla="*/ 108 h 122"/>
                  <a:gd name="T46" fmla="*/ 24 w 119"/>
                  <a:gd name="T47" fmla="*/ 108 h 122"/>
                  <a:gd name="T48" fmla="*/ 32 w 119"/>
                  <a:gd name="T49" fmla="*/ 122 h 122"/>
                  <a:gd name="T50" fmla="*/ 32 w 119"/>
                  <a:gd name="T51" fmla="*/ 122 h 122"/>
                  <a:gd name="T52" fmla="*/ 50 w 119"/>
                  <a:gd name="T53" fmla="*/ 116 h 122"/>
                  <a:gd name="T54" fmla="*/ 67 w 119"/>
                  <a:gd name="T55" fmla="*/ 108 h 122"/>
                  <a:gd name="T56" fmla="*/ 81 w 119"/>
                  <a:gd name="T57" fmla="*/ 97 h 122"/>
                  <a:gd name="T58" fmla="*/ 93 w 119"/>
                  <a:gd name="T59" fmla="*/ 85 h 122"/>
                  <a:gd name="T60" fmla="*/ 93 w 119"/>
                  <a:gd name="T61" fmla="*/ 85 h 122"/>
                  <a:gd name="T62" fmla="*/ 103 w 119"/>
                  <a:gd name="T63" fmla="*/ 69 h 122"/>
                  <a:gd name="T64" fmla="*/ 111 w 119"/>
                  <a:gd name="T65" fmla="*/ 51 h 122"/>
                  <a:gd name="T66" fmla="*/ 117 w 119"/>
                  <a:gd name="T67" fmla="*/ 29 h 122"/>
                  <a:gd name="T68" fmla="*/ 119 w 119"/>
                  <a:gd name="T69" fmla="*/ 5 h 122"/>
                  <a:gd name="T70" fmla="*/ 119 w 119"/>
                  <a:gd name="T71" fmla="*/ 5 h 122"/>
                  <a:gd name="T72" fmla="*/ 103 w 119"/>
                  <a:gd name="T73" fmla="*/ 5 h 122"/>
                  <a:gd name="T74" fmla="*/ 103 w 119"/>
                  <a:gd name="T75" fmla="*/ 5 h 122"/>
                  <a:gd name="T76" fmla="*/ 36 w 119"/>
                  <a:gd name="T77" fmla="*/ 51 h 122"/>
                  <a:gd name="T78" fmla="*/ 36 w 119"/>
                  <a:gd name="T79" fmla="*/ 51 h 122"/>
                  <a:gd name="T80" fmla="*/ 28 w 119"/>
                  <a:gd name="T81" fmla="*/ 31 h 122"/>
                  <a:gd name="T82" fmla="*/ 16 w 119"/>
                  <a:gd name="T83" fmla="*/ 9 h 122"/>
                  <a:gd name="T84" fmla="*/ 16 w 119"/>
                  <a:gd name="T85" fmla="*/ 9 h 122"/>
                  <a:gd name="T86" fmla="*/ 0 w 119"/>
                  <a:gd name="T87" fmla="*/ 17 h 122"/>
                  <a:gd name="T88" fmla="*/ 0 w 119"/>
                  <a:gd name="T89" fmla="*/ 17 h 122"/>
                  <a:gd name="T90" fmla="*/ 12 w 119"/>
                  <a:gd name="T91" fmla="*/ 37 h 122"/>
                  <a:gd name="T92" fmla="*/ 22 w 119"/>
                  <a:gd name="T93" fmla="*/ 57 h 122"/>
                  <a:gd name="T94" fmla="*/ 22 w 119"/>
                  <a:gd name="T95" fmla="*/ 57 h 122"/>
                  <a:gd name="T96" fmla="*/ 36 w 119"/>
                  <a:gd name="T97" fmla="*/ 51 h 122"/>
                  <a:gd name="T98" fmla="*/ 36 w 119"/>
                  <a:gd name="T99" fmla="*/ 5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9" h="122">
                    <a:moveTo>
                      <a:pt x="71" y="41"/>
                    </a:moveTo>
                    <a:lnTo>
                      <a:pt x="71" y="41"/>
                    </a:lnTo>
                    <a:lnTo>
                      <a:pt x="67" y="29"/>
                    </a:lnTo>
                    <a:lnTo>
                      <a:pt x="62" y="19"/>
                    </a:lnTo>
                    <a:lnTo>
                      <a:pt x="50" y="0"/>
                    </a:lnTo>
                    <a:lnTo>
                      <a:pt x="50" y="0"/>
                    </a:lnTo>
                    <a:lnTo>
                      <a:pt x="36" y="9"/>
                    </a:lnTo>
                    <a:lnTo>
                      <a:pt x="36" y="9"/>
                    </a:lnTo>
                    <a:lnTo>
                      <a:pt x="46" y="27"/>
                    </a:lnTo>
                    <a:lnTo>
                      <a:pt x="56" y="47"/>
                    </a:lnTo>
                    <a:lnTo>
                      <a:pt x="56" y="47"/>
                    </a:lnTo>
                    <a:lnTo>
                      <a:pt x="71" y="41"/>
                    </a:lnTo>
                    <a:lnTo>
                      <a:pt x="71" y="41"/>
                    </a:lnTo>
                    <a:close/>
                    <a:moveTo>
                      <a:pt x="103" y="5"/>
                    </a:moveTo>
                    <a:lnTo>
                      <a:pt x="103" y="5"/>
                    </a:lnTo>
                    <a:lnTo>
                      <a:pt x="103" y="25"/>
                    </a:lnTo>
                    <a:lnTo>
                      <a:pt x="99" y="43"/>
                    </a:lnTo>
                    <a:lnTo>
                      <a:pt x="93" y="59"/>
                    </a:lnTo>
                    <a:lnTo>
                      <a:pt x="83" y="71"/>
                    </a:lnTo>
                    <a:lnTo>
                      <a:pt x="73" y="83"/>
                    </a:lnTo>
                    <a:lnTo>
                      <a:pt x="58" y="93"/>
                    </a:lnTo>
                    <a:lnTo>
                      <a:pt x="42" y="102"/>
                    </a:lnTo>
                    <a:lnTo>
                      <a:pt x="24" y="108"/>
                    </a:lnTo>
                    <a:lnTo>
                      <a:pt x="24" y="108"/>
                    </a:lnTo>
                    <a:lnTo>
                      <a:pt x="32" y="122"/>
                    </a:lnTo>
                    <a:lnTo>
                      <a:pt x="32" y="122"/>
                    </a:lnTo>
                    <a:lnTo>
                      <a:pt x="50" y="116"/>
                    </a:lnTo>
                    <a:lnTo>
                      <a:pt x="67" y="108"/>
                    </a:lnTo>
                    <a:lnTo>
                      <a:pt x="81" y="97"/>
                    </a:lnTo>
                    <a:lnTo>
                      <a:pt x="93" y="85"/>
                    </a:lnTo>
                    <a:lnTo>
                      <a:pt x="93" y="85"/>
                    </a:lnTo>
                    <a:lnTo>
                      <a:pt x="103" y="69"/>
                    </a:lnTo>
                    <a:lnTo>
                      <a:pt x="111" y="51"/>
                    </a:lnTo>
                    <a:lnTo>
                      <a:pt x="117" y="29"/>
                    </a:lnTo>
                    <a:lnTo>
                      <a:pt x="119" y="5"/>
                    </a:lnTo>
                    <a:lnTo>
                      <a:pt x="119" y="5"/>
                    </a:lnTo>
                    <a:lnTo>
                      <a:pt x="103" y="5"/>
                    </a:lnTo>
                    <a:lnTo>
                      <a:pt x="103" y="5"/>
                    </a:lnTo>
                    <a:close/>
                    <a:moveTo>
                      <a:pt x="36" y="51"/>
                    </a:moveTo>
                    <a:lnTo>
                      <a:pt x="36" y="51"/>
                    </a:lnTo>
                    <a:lnTo>
                      <a:pt x="28" y="31"/>
                    </a:lnTo>
                    <a:lnTo>
                      <a:pt x="16" y="9"/>
                    </a:lnTo>
                    <a:lnTo>
                      <a:pt x="16" y="9"/>
                    </a:lnTo>
                    <a:lnTo>
                      <a:pt x="0" y="17"/>
                    </a:lnTo>
                    <a:lnTo>
                      <a:pt x="0" y="17"/>
                    </a:lnTo>
                    <a:lnTo>
                      <a:pt x="12" y="37"/>
                    </a:lnTo>
                    <a:lnTo>
                      <a:pt x="22" y="57"/>
                    </a:lnTo>
                    <a:lnTo>
                      <a:pt x="22" y="57"/>
                    </a:lnTo>
                    <a:lnTo>
                      <a:pt x="36" y="51"/>
                    </a:lnTo>
                    <a:lnTo>
                      <a:pt x="36" y="5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58" name="Freeform 627">
                <a:extLst>
                  <a:ext uri="{FF2B5EF4-FFF2-40B4-BE49-F238E27FC236}">
                    <a16:creationId xmlns="" xmlns:a16="http://schemas.microsoft.com/office/drawing/2014/main" id="{F534C8C8-820A-4FC2-BE81-C14ECBC4A797}"/>
                  </a:ext>
                </a:extLst>
              </p:cNvPr>
              <p:cNvSpPr>
                <a:spLocks/>
              </p:cNvSpPr>
              <p:nvPr/>
            </p:nvSpPr>
            <p:spPr bwMode="auto">
              <a:xfrm>
                <a:off x="-2960" y="19489"/>
                <a:ext cx="168" cy="170"/>
              </a:xfrm>
              <a:custGeom>
                <a:avLst/>
                <a:gdLst>
                  <a:gd name="T0" fmla="*/ 168 w 168"/>
                  <a:gd name="T1" fmla="*/ 65 h 170"/>
                  <a:gd name="T2" fmla="*/ 168 w 168"/>
                  <a:gd name="T3" fmla="*/ 65 h 170"/>
                  <a:gd name="T4" fmla="*/ 95 w 168"/>
                  <a:gd name="T5" fmla="*/ 65 h 170"/>
                  <a:gd name="T6" fmla="*/ 95 w 168"/>
                  <a:gd name="T7" fmla="*/ 65 h 170"/>
                  <a:gd name="T8" fmla="*/ 95 w 168"/>
                  <a:gd name="T9" fmla="*/ 24 h 170"/>
                  <a:gd name="T10" fmla="*/ 95 w 168"/>
                  <a:gd name="T11" fmla="*/ 24 h 170"/>
                  <a:gd name="T12" fmla="*/ 149 w 168"/>
                  <a:gd name="T13" fmla="*/ 16 h 170"/>
                  <a:gd name="T14" fmla="*/ 149 w 168"/>
                  <a:gd name="T15" fmla="*/ 16 h 170"/>
                  <a:gd name="T16" fmla="*/ 139 w 168"/>
                  <a:gd name="T17" fmla="*/ 0 h 170"/>
                  <a:gd name="T18" fmla="*/ 139 w 168"/>
                  <a:gd name="T19" fmla="*/ 0 h 170"/>
                  <a:gd name="T20" fmla="*/ 115 w 168"/>
                  <a:gd name="T21" fmla="*/ 6 h 170"/>
                  <a:gd name="T22" fmla="*/ 89 w 168"/>
                  <a:gd name="T23" fmla="*/ 10 h 170"/>
                  <a:gd name="T24" fmla="*/ 54 w 168"/>
                  <a:gd name="T25" fmla="*/ 14 h 170"/>
                  <a:gd name="T26" fmla="*/ 18 w 168"/>
                  <a:gd name="T27" fmla="*/ 16 h 170"/>
                  <a:gd name="T28" fmla="*/ 18 w 168"/>
                  <a:gd name="T29" fmla="*/ 16 h 170"/>
                  <a:gd name="T30" fmla="*/ 24 w 168"/>
                  <a:gd name="T31" fmla="*/ 32 h 170"/>
                  <a:gd name="T32" fmla="*/ 24 w 168"/>
                  <a:gd name="T33" fmla="*/ 32 h 170"/>
                  <a:gd name="T34" fmla="*/ 46 w 168"/>
                  <a:gd name="T35" fmla="*/ 30 h 170"/>
                  <a:gd name="T36" fmla="*/ 79 w 168"/>
                  <a:gd name="T37" fmla="*/ 26 h 170"/>
                  <a:gd name="T38" fmla="*/ 79 w 168"/>
                  <a:gd name="T39" fmla="*/ 26 h 170"/>
                  <a:gd name="T40" fmla="*/ 79 w 168"/>
                  <a:gd name="T41" fmla="*/ 65 h 170"/>
                  <a:gd name="T42" fmla="*/ 79 w 168"/>
                  <a:gd name="T43" fmla="*/ 65 h 170"/>
                  <a:gd name="T44" fmla="*/ 0 w 168"/>
                  <a:gd name="T45" fmla="*/ 65 h 170"/>
                  <a:gd name="T46" fmla="*/ 0 w 168"/>
                  <a:gd name="T47" fmla="*/ 65 h 170"/>
                  <a:gd name="T48" fmla="*/ 0 w 168"/>
                  <a:gd name="T49" fmla="*/ 79 h 170"/>
                  <a:gd name="T50" fmla="*/ 0 w 168"/>
                  <a:gd name="T51" fmla="*/ 79 h 170"/>
                  <a:gd name="T52" fmla="*/ 79 w 168"/>
                  <a:gd name="T53" fmla="*/ 79 h 170"/>
                  <a:gd name="T54" fmla="*/ 79 w 168"/>
                  <a:gd name="T55" fmla="*/ 79 h 170"/>
                  <a:gd name="T56" fmla="*/ 79 w 168"/>
                  <a:gd name="T57" fmla="*/ 93 h 170"/>
                  <a:gd name="T58" fmla="*/ 77 w 168"/>
                  <a:gd name="T59" fmla="*/ 105 h 170"/>
                  <a:gd name="T60" fmla="*/ 73 w 168"/>
                  <a:gd name="T61" fmla="*/ 115 h 170"/>
                  <a:gd name="T62" fmla="*/ 66 w 168"/>
                  <a:gd name="T63" fmla="*/ 125 h 170"/>
                  <a:gd name="T64" fmla="*/ 66 w 168"/>
                  <a:gd name="T65" fmla="*/ 125 h 170"/>
                  <a:gd name="T66" fmla="*/ 60 w 168"/>
                  <a:gd name="T67" fmla="*/ 133 h 170"/>
                  <a:gd name="T68" fmla="*/ 52 w 168"/>
                  <a:gd name="T69" fmla="*/ 142 h 170"/>
                  <a:gd name="T70" fmla="*/ 40 w 168"/>
                  <a:gd name="T71" fmla="*/ 150 h 170"/>
                  <a:gd name="T72" fmla="*/ 28 w 168"/>
                  <a:gd name="T73" fmla="*/ 156 h 170"/>
                  <a:gd name="T74" fmla="*/ 28 w 168"/>
                  <a:gd name="T75" fmla="*/ 156 h 170"/>
                  <a:gd name="T76" fmla="*/ 40 w 168"/>
                  <a:gd name="T77" fmla="*/ 170 h 170"/>
                  <a:gd name="T78" fmla="*/ 40 w 168"/>
                  <a:gd name="T79" fmla="*/ 170 h 170"/>
                  <a:gd name="T80" fmla="*/ 54 w 168"/>
                  <a:gd name="T81" fmla="*/ 162 h 170"/>
                  <a:gd name="T82" fmla="*/ 66 w 168"/>
                  <a:gd name="T83" fmla="*/ 152 h 170"/>
                  <a:gd name="T84" fmla="*/ 77 w 168"/>
                  <a:gd name="T85" fmla="*/ 144 h 170"/>
                  <a:gd name="T86" fmla="*/ 83 w 168"/>
                  <a:gd name="T87" fmla="*/ 133 h 170"/>
                  <a:gd name="T88" fmla="*/ 83 w 168"/>
                  <a:gd name="T89" fmla="*/ 133 h 170"/>
                  <a:gd name="T90" fmla="*/ 89 w 168"/>
                  <a:gd name="T91" fmla="*/ 121 h 170"/>
                  <a:gd name="T92" fmla="*/ 93 w 168"/>
                  <a:gd name="T93" fmla="*/ 109 h 170"/>
                  <a:gd name="T94" fmla="*/ 95 w 168"/>
                  <a:gd name="T95" fmla="*/ 95 h 170"/>
                  <a:gd name="T96" fmla="*/ 95 w 168"/>
                  <a:gd name="T97" fmla="*/ 79 h 170"/>
                  <a:gd name="T98" fmla="*/ 95 w 168"/>
                  <a:gd name="T99" fmla="*/ 79 h 170"/>
                  <a:gd name="T100" fmla="*/ 168 w 168"/>
                  <a:gd name="T101" fmla="*/ 79 h 170"/>
                  <a:gd name="T102" fmla="*/ 168 w 168"/>
                  <a:gd name="T103" fmla="*/ 79 h 170"/>
                  <a:gd name="T104" fmla="*/ 168 w 168"/>
                  <a:gd name="T105" fmla="*/ 65 h 170"/>
                  <a:gd name="T106" fmla="*/ 168 w 168"/>
                  <a:gd name="T107" fmla="*/ 65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8" h="170">
                    <a:moveTo>
                      <a:pt x="168" y="65"/>
                    </a:moveTo>
                    <a:lnTo>
                      <a:pt x="168" y="65"/>
                    </a:lnTo>
                    <a:lnTo>
                      <a:pt x="95" y="65"/>
                    </a:lnTo>
                    <a:lnTo>
                      <a:pt x="95" y="65"/>
                    </a:lnTo>
                    <a:lnTo>
                      <a:pt x="95" y="24"/>
                    </a:lnTo>
                    <a:lnTo>
                      <a:pt x="95" y="24"/>
                    </a:lnTo>
                    <a:lnTo>
                      <a:pt x="149" y="16"/>
                    </a:lnTo>
                    <a:lnTo>
                      <a:pt x="149" y="16"/>
                    </a:lnTo>
                    <a:lnTo>
                      <a:pt x="139" y="0"/>
                    </a:lnTo>
                    <a:lnTo>
                      <a:pt x="139" y="0"/>
                    </a:lnTo>
                    <a:lnTo>
                      <a:pt x="115" y="6"/>
                    </a:lnTo>
                    <a:lnTo>
                      <a:pt x="89" y="10"/>
                    </a:lnTo>
                    <a:lnTo>
                      <a:pt x="54" y="14"/>
                    </a:lnTo>
                    <a:lnTo>
                      <a:pt x="18" y="16"/>
                    </a:lnTo>
                    <a:lnTo>
                      <a:pt x="18" y="16"/>
                    </a:lnTo>
                    <a:lnTo>
                      <a:pt x="24" y="32"/>
                    </a:lnTo>
                    <a:lnTo>
                      <a:pt x="24" y="32"/>
                    </a:lnTo>
                    <a:lnTo>
                      <a:pt x="46" y="30"/>
                    </a:lnTo>
                    <a:lnTo>
                      <a:pt x="79" y="26"/>
                    </a:lnTo>
                    <a:lnTo>
                      <a:pt x="79" y="26"/>
                    </a:lnTo>
                    <a:lnTo>
                      <a:pt x="79" y="65"/>
                    </a:lnTo>
                    <a:lnTo>
                      <a:pt x="79" y="65"/>
                    </a:lnTo>
                    <a:lnTo>
                      <a:pt x="0" y="65"/>
                    </a:lnTo>
                    <a:lnTo>
                      <a:pt x="0" y="65"/>
                    </a:lnTo>
                    <a:lnTo>
                      <a:pt x="0" y="79"/>
                    </a:lnTo>
                    <a:lnTo>
                      <a:pt x="0" y="79"/>
                    </a:lnTo>
                    <a:lnTo>
                      <a:pt x="79" y="79"/>
                    </a:lnTo>
                    <a:lnTo>
                      <a:pt x="79" y="79"/>
                    </a:lnTo>
                    <a:lnTo>
                      <a:pt x="79" y="93"/>
                    </a:lnTo>
                    <a:lnTo>
                      <a:pt x="77" y="105"/>
                    </a:lnTo>
                    <a:lnTo>
                      <a:pt x="73" y="115"/>
                    </a:lnTo>
                    <a:lnTo>
                      <a:pt x="66" y="125"/>
                    </a:lnTo>
                    <a:lnTo>
                      <a:pt x="66" y="125"/>
                    </a:lnTo>
                    <a:lnTo>
                      <a:pt x="60" y="133"/>
                    </a:lnTo>
                    <a:lnTo>
                      <a:pt x="52" y="142"/>
                    </a:lnTo>
                    <a:lnTo>
                      <a:pt x="40" y="150"/>
                    </a:lnTo>
                    <a:lnTo>
                      <a:pt x="28" y="156"/>
                    </a:lnTo>
                    <a:lnTo>
                      <a:pt x="28" y="156"/>
                    </a:lnTo>
                    <a:lnTo>
                      <a:pt x="40" y="170"/>
                    </a:lnTo>
                    <a:lnTo>
                      <a:pt x="40" y="170"/>
                    </a:lnTo>
                    <a:lnTo>
                      <a:pt x="54" y="162"/>
                    </a:lnTo>
                    <a:lnTo>
                      <a:pt x="66" y="152"/>
                    </a:lnTo>
                    <a:lnTo>
                      <a:pt x="77" y="144"/>
                    </a:lnTo>
                    <a:lnTo>
                      <a:pt x="83" y="133"/>
                    </a:lnTo>
                    <a:lnTo>
                      <a:pt x="83" y="133"/>
                    </a:lnTo>
                    <a:lnTo>
                      <a:pt x="89" y="121"/>
                    </a:lnTo>
                    <a:lnTo>
                      <a:pt x="93" y="109"/>
                    </a:lnTo>
                    <a:lnTo>
                      <a:pt x="95" y="95"/>
                    </a:lnTo>
                    <a:lnTo>
                      <a:pt x="95" y="79"/>
                    </a:lnTo>
                    <a:lnTo>
                      <a:pt x="95" y="79"/>
                    </a:lnTo>
                    <a:lnTo>
                      <a:pt x="168" y="79"/>
                    </a:lnTo>
                    <a:lnTo>
                      <a:pt x="168" y="79"/>
                    </a:lnTo>
                    <a:lnTo>
                      <a:pt x="168" y="65"/>
                    </a:lnTo>
                    <a:lnTo>
                      <a:pt x="168" y="6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59" name="Freeform 628">
                <a:extLst>
                  <a:ext uri="{FF2B5EF4-FFF2-40B4-BE49-F238E27FC236}">
                    <a16:creationId xmlns="" xmlns:a16="http://schemas.microsoft.com/office/drawing/2014/main" id="{89F5084C-F9B2-49CE-99E4-6241BE003F7C}"/>
                  </a:ext>
                </a:extLst>
              </p:cNvPr>
              <p:cNvSpPr>
                <a:spLocks noEditPoints="1"/>
              </p:cNvSpPr>
              <p:nvPr/>
            </p:nvSpPr>
            <p:spPr bwMode="auto">
              <a:xfrm>
                <a:off x="-2754" y="19499"/>
                <a:ext cx="162" cy="150"/>
              </a:xfrm>
              <a:custGeom>
                <a:avLst/>
                <a:gdLst>
                  <a:gd name="T0" fmla="*/ 75 w 162"/>
                  <a:gd name="T1" fmla="*/ 18 h 150"/>
                  <a:gd name="T2" fmla="*/ 91 w 162"/>
                  <a:gd name="T3" fmla="*/ 16 h 150"/>
                  <a:gd name="T4" fmla="*/ 103 w 162"/>
                  <a:gd name="T5" fmla="*/ 16 h 150"/>
                  <a:gd name="T6" fmla="*/ 123 w 162"/>
                  <a:gd name="T7" fmla="*/ 24 h 150"/>
                  <a:gd name="T8" fmla="*/ 131 w 162"/>
                  <a:gd name="T9" fmla="*/ 32 h 150"/>
                  <a:gd name="T10" fmla="*/ 143 w 162"/>
                  <a:gd name="T11" fmla="*/ 49 h 150"/>
                  <a:gd name="T12" fmla="*/ 147 w 162"/>
                  <a:gd name="T13" fmla="*/ 71 h 150"/>
                  <a:gd name="T14" fmla="*/ 147 w 162"/>
                  <a:gd name="T15" fmla="*/ 79 h 150"/>
                  <a:gd name="T16" fmla="*/ 137 w 162"/>
                  <a:gd name="T17" fmla="*/ 99 h 150"/>
                  <a:gd name="T18" fmla="*/ 131 w 162"/>
                  <a:gd name="T19" fmla="*/ 107 h 150"/>
                  <a:gd name="T20" fmla="*/ 113 w 162"/>
                  <a:gd name="T21" fmla="*/ 123 h 150"/>
                  <a:gd name="T22" fmla="*/ 89 w 162"/>
                  <a:gd name="T23" fmla="*/ 138 h 150"/>
                  <a:gd name="T24" fmla="*/ 101 w 162"/>
                  <a:gd name="T25" fmla="*/ 150 h 150"/>
                  <a:gd name="T26" fmla="*/ 115 w 162"/>
                  <a:gd name="T27" fmla="*/ 142 h 150"/>
                  <a:gd name="T28" fmla="*/ 137 w 162"/>
                  <a:gd name="T29" fmla="*/ 125 h 150"/>
                  <a:gd name="T30" fmla="*/ 154 w 162"/>
                  <a:gd name="T31" fmla="*/ 105 h 150"/>
                  <a:gd name="T32" fmla="*/ 162 w 162"/>
                  <a:gd name="T33" fmla="*/ 83 h 150"/>
                  <a:gd name="T34" fmla="*/ 162 w 162"/>
                  <a:gd name="T35" fmla="*/ 71 h 150"/>
                  <a:gd name="T36" fmla="*/ 158 w 162"/>
                  <a:gd name="T37" fmla="*/ 43 h 150"/>
                  <a:gd name="T38" fmla="*/ 143 w 162"/>
                  <a:gd name="T39" fmla="*/ 20 h 150"/>
                  <a:gd name="T40" fmla="*/ 133 w 162"/>
                  <a:gd name="T41" fmla="*/ 10 h 150"/>
                  <a:gd name="T42" fmla="*/ 105 w 162"/>
                  <a:gd name="T43" fmla="*/ 0 h 150"/>
                  <a:gd name="T44" fmla="*/ 89 w 162"/>
                  <a:gd name="T45" fmla="*/ 0 h 150"/>
                  <a:gd name="T46" fmla="*/ 54 w 162"/>
                  <a:gd name="T47" fmla="*/ 6 h 150"/>
                  <a:gd name="T48" fmla="*/ 26 w 162"/>
                  <a:gd name="T49" fmla="*/ 24 h 150"/>
                  <a:gd name="T50" fmla="*/ 14 w 162"/>
                  <a:gd name="T51" fmla="*/ 37 h 150"/>
                  <a:gd name="T52" fmla="*/ 2 w 162"/>
                  <a:gd name="T53" fmla="*/ 67 h 150"/>
                  <a:gd name="T54" fmla="*/ 0 w 162"/>
                  <a:gd name="T55" fmla="*/ 85 h 150"/>
                  <a:gd name="T56" fmla="*/ 2 w 162"/>
                  <a:gd name="T57" fmla="*/ 107 h 150"/>
                  <a:gd name="T58" fmla="*/ 10 w 162"/>
                  <a:gd name="T59" fmla="*/ 123 h 150"/>
                  <a:gd name="T60" fmla="*/ 16 w 162"/>
                  <a:gd name="T61" fmla="*/ 129 h 150"/>
                  <a:gd name="T62" fmla="*/ 30 w 162"/>
                  <a:gd name="T63" fmla="*/ 136 h 150"/>
                  <a:gd name="T64" fmla="*/ 36 w 162"/>
                  <a:gd name="T65" fmla="*/ 138 h 150"/>
                  <a:gd name="T66" fmla="*/ 54 w 162"/>
                  <a:gd name="T67" fmla="*/ 132 h 150"/>
                  <a:gd name="T68" fmla="*/ 63 w 162"/>
                  <a:gd name="T69" fmla="*/ 117 h 150"/>
                  <a:gd name="T70" fmla="*/ 73 w 162"/>
                  <a:gd name="T71" fmla="*/ 95 h 150"/>
                  <a:gd name="T72" fmla="*/ 87 w 162"/>
                  <a:gd name="T73" fmla="*/ 22 h 150"/>
                  <a:gd name="T74" fmla="*/ 75 w 162"/>
                  <a:gd name="T75" fmla="*/ 18 h 150"/>
                  <a:gd name="T76" fmla="*/ 57 w 162"/>
                  <a:gd name="T77" fmla="*/ 93 h 150"/>
                  <a:gd name="T78" fmla="*/ 50 w 162"/>
                  <a:gd name="T79" fmla="*/ 105 h 150"/>
                  <a:gd name="T80" fmla="*/ 40 w 162"/>
                  <a:gd name="T81" fmla="*/ 119 h 150"/>
                  <a:gd name="T82" fmla="*/ 34 w 162"/>
                  <a:gd name="T83" fmla="*/ 121 h 150"/>
                  <a:gd name="T84" fmla="*/ 26 w 162"/>
                  <a:gd name="T85" fmla="*/ 115 h 150"/>
                  <a:gd name="T86" fmla="*/ 22 w 162"/>
                  <a:gd name="T87" fmla="*/ 111 h 150"/>
                  <a:gd name="T88" fmla="*/ 16 w 162"/>
                  <a:gd name="T89" fmla="*/ 85 h 150"/>
                  <a:gd name="T90" fmla="*/ 18 w 162"/>
                  <a:gd name="T91" fmla="*/ 73 h 150"/>
                  <a:gd name="T92" fmla="*/ 24 w 162"/>
                  <a:gd name="T93" fmla="*/ 51 h 150"/>
                  <a:gd name="T94" fmla="*/ 30 w 162"/>
                  <a:gd name="T95" fmla="*/ 43 h 150"/>
                  <a:gd name="T96" fmla="*/ 48 w 162"/>
                  <a:gd name="T97" fmla="*/ 26 h 150"/>
                  <a:gd name="T98" fmla="*/ 71 w 162"/>
                  <a:gd name="T99" fmla="*/ 18 h 150"/>
                  <a:gd name="T100" fmla="*/ 69 w 162"/>
                  <a:gd name="T101" fmla="*/ 41 h 150"/>
                  <a:gd name="T102" fmla="*/ 57 w 162"/>
                  <a:gd name="T103" fmla="*/ 9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62" h="150">
                    <a:moveTo>
                      <a:pt x="75" y="18"/>
                    </a:moveTo>
                    <a:lnTo>
                      <a:pt x="75" y="18"/>
                    </a:lnTo>
                    <a:lnTo>
                      <a:pt x="83" y="16"/>
                    </a:lnTo>
                    <a:lnTo>
                      <a:pt x="91" y="16"/>
                    </a:lnTo>
                    <a:lnTo>
                      <a:pt x="91" y="16"/>
                    </a:lnTo>
                    <a:lnTo>
                      <a:pt x="103" y="16"/>
                    </a:lnTo>
                    <a:lnTo>
                      <a:pt x="113" y="20"/>
                    </a:lnTo>
                    <a:lnTo>
                      <a:pt x="123" y="24"/>
                    </a:lnTo>
                    <a:lnTo>
                      <a:pt x="131" y="32"/>
                    </a:lnTo>
                    <a:lnTo>
                      <a:pt x="131" y="32"/>
                    </a:lnTo>
                    <a:lnTo>
                      <a:pt x="137" y="41"/>
                    </a:lnTo>
                    <a:lnTo>
                      <a:pt x="143" y="49"/>
                    </a:lnTo>
                    <a:lnTo>
                      <a:pt x="147" y="59"/>
                    </a:lnTo>
                    <a:lnTo>
                      <a:pt x="147" y="71"/>
                    </a:lnTo>
                    <a:lnTo>
                      <a:pt x="147" y="71"/>
                    </a:lnTo>
                    <a:lnTo>
                      <a:pt x="147" y="79"/>
                    </a:lnTo>
                    <a:lnTo>
                      <a:pt x="143" y="89"/>
                    </a:lnTo>
                    <a:lnTo>
                      <a:pt x="137" y="99"/>
                    </a:lnTo>
                    <a:lnTo>
                      <a:pt x="131" y="107"/>
                    </a:lnTo>
                    <a:lnTo>
                      <a:pt x="131" y="107"/>
                    </a:lnTo>
                    <a:lnTo>
                      <a:pt x="123" y="115"/>
                    </a:lnTo>
                    <a:lnTo>
                      <a:pt x="113" y="123"/>
                    </a:lnTo>
                    <a:lnTo>
                      <a:pt x="101" y="132"/>
                    </a:lnTo>
                    <a:lnTo>
                      <a:pt x="89" y="138"/>
                    </a:lnTo>
                    <a:lnTo>
                      <a:pt x="89" y="138"/>
                    </a:lnTo>
                    <a:lnTo>
                      <a:pt x="101" y="150"/>
                    </a:lnTo>
                    <a:lnTo>
                      <a:pt x="101" y="150"/>
                    </a:lnTo>
                    <a:lnTo>
                      <a:pt x="115" y="142"/>
                    </a:lnTo>
                    <a:lnTo>
                      <a:pt x="127" y="134"/>
                    </a:lnTo>
                    <a:lnTo>
                      <a:pt x="137" y="125"/>
                    </a:lnTo>
                    <a:lnTo>
                      <a:pt x="147" y="115"/>
                    </a:lnTo>
                    <a:lnTo>
                      <a:pt x="154" y="105"/>
                    </a:lnTo>
                    <a:lnTo>
                      <a:pt x="158" y="93"/>
                    </a:lnTo>
                    <a:lnTo>
                      <a:pt x="162" y="83"/>
                    </a:lnTo>
                    <a:lnTo>
                      <a:pt x="162" y="71"/>
                    </a:lnTo>
                    <a:lnTo>
                      <a:pt x="162" y="71"/>
                    </a:lnTo>
                    <a:lnTo>
                      <a:pt x="162" y="57"/>
                    </a:lnTo>
                    <a:lnTo>
                      <a:pt x="158" y="43"/>
                    </a:lnTo>
                    <a:lnTo>
                      <a:pt x="152" y="30"/>
                    </a:lnTo>
                    <a:lnTo>
                      <a:pt x="143" y="20"/>
                    </a:lnTo>
                    <a:lnTo>
                      <a:pt x="143" y="20"/>
                    </a:lnTo>
                    <a:lnTo>
                      <a:pt x="133" y="10"/>
                    </a:lnTo>
                    <a:lnTo>
                      <a:pt x="119" y="4"/>
                    </a:lnTo>
                    <a:lnTo>
                      <a:pt x="105" y="0"/>
                    </a:lnTo>
                    <a:lnTo>
                      <a:pt x="89" y="0"/>
                    </a:lnTo>
                    <a:lnTo>
                      <a:pt x="89" y="0"/>
                    </a:lnTo>
                    <a:lnTo>
                      <a:pt x="71" y="0"/>
                    </a:lnTo>
                    <a:lnTo>
                      <a:pt x="54" y="6"/>
                    </a:lnTo>
                    <a:lnTo>
                      <a:pt x="40" y="12"/>
                    </a:lnTo>
                    <a:lnTo>
                      <a:pt x="26" y="24"/>
                    </a:lnTo>
                    <a:lnTo>
                      <a:pt x="26" y="24"/>
                    </a:lnTo>
                    <a:lnTo>
                      <a:pt x="14" y="37"/>
                    </a:lnTo>
                    <a:lnTo>
                      <a:pt x="6" y="51"/>
                    </a:lnTo>
                    <a:lnTo>
                      <a:pt x="2" y="67"/>
                    </a:lnTo>
                    <a:lnTo>
                      <a:pt x="0" y="85"/>
                    </a:lnTo>
                    <a:lnTo>
                      <a:pt x="0" y="85"/>
                    </a:lnTo>
                    <a:lnTo>
                      <a:pt x="0" y="97"/>
                    </a:lnTo>
                    <a:lnTo>
                      <a:pt x="2" y="107"/>
                    </a:lnTo>
                    <a:lnTo>
                      <a:pt x="6" y="115"/>
                    </a:lnTo>
                    <a:lnTo>
                      <a:pt x="10" y="123"/>
                    </a:lnTo>
                    <a:lnTo>
                      <a:pt x="10" y="123"/>
                    </a:lnTo>
                    <a:lnTo>
                      <a:pt x="16" y="129"/>
                    </a:lnTo>
                    <a:lnTo>
                      <a:pt x="22" y="134"/>
                    </a:lnTo>
                    <a:lnTo>
                      <a:pt x="30" y="136"/>
                    </a:lnTo>
                    <a:lnTo>
                      <a:pt x="36" y="138"/>
                    </a:lnTo>
                    <a:lnTo>
                      <a:pt x="36" y="138"/>
                    </a:lnTo>
                    <a:lnTo>
                      <a:pt x="46" y="136"/>
                    </a:lnTo>
                    <a:lnTo>
                      <a:pt x="54" y="132"/>
                    </a:lnTo>
                    <a:lnTo>
                      <a:pt x="54" y="132"/>
                    </a:lnTo>
                    <a:lnTo>
                      <a:pt x="63" y="117"/>
                    </a:lnTo>
                    <a:lnTo>
                      <a:pt x="73" y="95"/>
                    </a:lnTo>
                    <a:lnTo>
                      <a:pt x="73" y="95"/>
                    </a:lnTo>
                    <a:lnTo>
                      <a:pt x="81" y="63"/>
                    </a:lnTo>
                    <a:lnTo>
                      <a:pt x="87" y="22"/>
                    </a:lnTo>
                    <a:lnTo>
                      <a:pt x="87" y="22"/>
                    </a:lnTo>
                    <a:lnTo>
                      <a:pt x="75" y="18"/>
                    </a:lnTo>
                    <a:lnTo>
                      <a:pt x="75" y="18"/>
                    </a:lnTo>
                    <a:close/>
                    <a:moveTo>
                      <a:pt x="57" y="93"/>
                    </a:moveTo>
                    <a:lnTo>
                      <a:pt x="57" y="93"/>
                    </a:lnTo>
                    <a:lnTo>
                      <a:pt x="50" y="105"/>
                    </a:lnTo>
                    <a:lnTo>
                      <a:pt x="46" y="113"/>
                    </a:lnTo>
                    <a:lnTo>
                      <a:pt x="40" y="119"/>
                    </a:lnTo>
                    <a:lnTo>
                      <a:pt x="34" y="121"/>
                    </a:lnTo>
                    <a:lnTo>
                      <a:pt x="34" y="121"/>
                    </a:lnTo>
                    <a:lnTo>
                      <a:pt x="28" y="119"/>
                    </a:lnTo>
                    <a:lnTo>
                      <a:pt x="26" y="115"/>
                    </a:lnTo>
                    <a:lnTo>
                      <a:pt x="22" y="111"/>
                    </a:lnTo>
                    <a:lnTo>
                      <a:pt x="22" y="111"/>
                    </a:lnTo>
                    <a:lnTo>
                      <a:pt x="18" y="99"/>
                    </a:lnTo>
                    <a:lnTo>
                      <a:pt x="16" y="85"/>
                    </a:lnTo>
                    <a:lnTo>
                      <a:pt x="16" y="85"/>
                    </a:lnTo>
                    <a:lnTo>
                      <a:pt x="18" y="73"/>
                    </a:lnTo>
                    <a:lnTo>
                      <a:pt x="20" y="61"/>
                    </a:lnTo>
                    <a:lnTo>
                      <a:pt x="24" y="51"/>
                    </a:lnTo>
                    <a:lnTo>
                      <a:pt x="30" y="43"/>
                    </a:lnTo>
                    <a:lnTo>
                      <a:pt x="30" y="43"/>
                    </a:lnTo>
                    <a:lnTo>
                      <a:pt x="40" y="34"/>
                    </a:lnTo>
                    <a:lnTo>
                      <a:pt x="48" y="26"/>
                    </a:lnTo>
                    <a:lnTo>
                      <a:pt x="59" y="22"/>
                    </a:lnTo>
                    <a:lnTo>
                      <a:pt x="71" y="18"/>
                    </a:lnTo>
                    <a:lnTo>
                      <a:pt x="71" y="18"/>
                    </a:lnTo>
                    <a:lnTo>
                      <a:pt x="69" y="41"/>
                    </a:lnTo>
                    <a:lnTo>
                      <a:pt x="65" y="61"/>
                    </a:lnTo>
                    <a:lnTo>
                      <a:pt x="57" y="93"/>
                    </a:lnTo>
                    <a:lnTo>
                      <a:pt x="57"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60" name="Freeform 629">
                <a:extLst>
                  <a:ext uri="{FF2B5EF4-FFF2-40B4-BE49-F238E27FC236}">
                    <a16:creationId xmlns="" xmlns:a16="http://schemas.microsoft.com/office/drawing/2014/main" id="{25895127-B70E-48C5-B811-F79064F59EB6}"/>
                  </a:ext>
                </a:extLst>
              </p:cNvPr>
              <p:cNvSpPr>
                <a:spLocks noEditPoints="1"/>
              </p:cNvSpPr>
              <p:nvPr/>
            </p:nvSpPr>
            <p:spPr bwMode="auto">
              <a:xfrm>
                <a:off x="-2572" y="19475"/>
                <a:ext cx="198" cy="192"/>
              </a:xfrm>
              <a:custGeom>
                <a:avLst/>
                <a:gdLst>
                  <a:gd name="T0" fmla="*/ 172 w 198"/>
                  <a:gd name="T1" fmla="*/ 158 h 192"/>
                  <a:gd name="T2" fmla="*/ 170 w 198"/>
                  <a:gd name="T3" fmla="*/ 174 h 192"/>
                  <a:gd name="T4" fmla="*/ 143 w 198"/>
                  <a:gd name="T5" fmla="*/ 176 h 192"/>
                  <a:gd name="T6" fmla="*/ 135 w 198"/>
                  <a:gd name="T7" fmla="*/ 192 h 192"/>
                  <a:gd name="T8" fmla="*/ 174 w 198"/>
                  <a:gd name="T9" fmla="*/ 190 h 192"/>
                  <a:gd name="T10" fmla="*/ 184 w 198"/>
                  <a:gd name="T11" fmla="*/ 166 h 192"/>
                  <a:gd name="T12" fmla="*/ 198 w 198"/>
                  <a:gd name="T13" fmla="*/ 158 h 192"/>
                  <a:gd name="T14" fmla="*/ 184 w 198"/>
                  <a:gd name="T15" fmla="*/ 145 h 192"/>
                  <a:gd name="T16" fmla="*/ 137 w 198"/>
                  <a:gd name="T17" fmla="*/ 93 h 192"/>
                  <a:gd name="T18" fmla="*/ 198 w 198"/>
                  <a:gd name="T19" fmla="*/ 79 h 192"/>
                  <a:gd name="T20" fmla="*/ 164 w 198"/>
                  <a:gd name="T21" fmla="*/ 67 h 192"/>
                  <a:gd name="T22" fmla="*/ 186 w 198"/>
                  <a:gd name="T23" fmla="*/ 50 h 192"/>
                  <a:gd name="T24" fmla="*/ 164 w 198"/>
                  <a:gd name="T25" fmla="*/ 40 h 192"/>
                  <a:gd name="T26" fmla="*/ 190 w 198"/>
                  <a:gd name="T27" fmla="*/ 24 h 192"/>
                  <a:gd name="T28" fmla="*/ 164 w 198"/>
                  <a:gd name="T29" fmla="*/ 14 h 192"/>
                  <a:gd name="T30" fmla="*/ 151 w 198"/>
                  <a:gd name="T31" fmla="*/ 0 h 192"/>
                  <a:gd name="T32" fmla="*/ 111 w 198"/>
                  <a:gd name="T33" fmla="*/ 14 h 192"/>
                  <a:gd name="T34" fmla="*/ 99 w 198"/>
                  <a:gd name="T35" fmla="*/ 0 h 192"/>
                  <a:gd name="T36" fmla="*/ 73 w 198"/>
                  <a:gd name="T37" fmla="*/ 14 h 192"/>
                  <a:gd name="T38" fmla="*/ 99 w 198"/>
                  <a:gd name="T39" fmla="*/ 24 h 192"/>
                  <a:gd name="T40" fmla="*/ 75 w 198"/>
                  <a:gd name="T41" fmla="*/ 40 h 192"/>
                  <a:gd name="T42" fmla="*/ 99 w 198"/>
                  <a:gd name="T43" fmla="*/ 50 h 192"/>
                  <a:gd name="T44" fmla="*/ 65 w 198"/>
                  <a:gd name="T45" fmla="*/ 67 h 192"/>
                  <a:gd name="T46" fmla="*/ 125 w 198"/>
                  <a:gd name="T47" fmla="*/ 79 h 192"/>
                  <a:gd name="T48" fmla="*/ 79 w 198"/>
                  <a:gd name="T49" fmla="*/ 93 h 192"/>
                  <a:gd name="T50" fmla="*/ 65 w 198"/>
                  <a:gd name="T51" fmla="*/ 145 h 192"/>
                  <a:gd name="T52" fmla="*/ 79 w 198"/>
                  <a:gd name="T53" fmla="*/ 158 h 192"/>
                  <a:gd name="T54" fmla="*/ 91 w 198"/>
                  <a:gd name="T55" fmla="*/ 192 h 192"/>
                  <a:gd name="T56" fmla="*/ 6 w 198"/>
                  <a:gd name="T57" fmla="*/ 143 h 192"/>
                  <a:gd name="T58" fmla="*/ 30 w 198"/>
                  <a:gd name="T59" fmla="*/ 87 h 192"/>
                  <a:gd name="T60" fmla="*/ 42 w 198"/>
                  <a:gd name="T61" fmla="*/ 192 h 192"/>
                  <a:gd name="T62" fmla="*/ 60 w 198"/>
                  <a:gd name="T63" fmla="*/ 111 h 192"/>
                  <a:gd name="T64" fmla="*/ 50 w 198"/>
                  <a:gd name="T65" fmla="*/ 75 h 192"/>
                  <a:gd name="T66" fmla="*/ 42 w 198"/>
                  <a:gd name="T67" fmla="*/ 54 h 192"/>
                  <a:gd name="T68" fmla="*/ 67 w 198"/>
                  <a:gd name="T69" fmla="*/ 40 h 192"/>
                  <a:gd name="T70" fmla="*/ 42 w 198"/>
                  <a:gd name="T71" fmla="*/ 0 h 192"/>
                  <a:gd name="T72" fmla="*/ 30 w 198"/>
                  <a:gd name="T73" fmla="*/ 40 h 192"/>
                  <a:gd name="T74" fmla="*/ 4 w 198"/>
                  <a:gd name="T75" fmla="*/ 54 h 192"/>
                  <a:gd name="T76" fmla="*/ 24 w 198"/>
                  <a:gd name="T77" fmla="*/ 73 h 192"/>
                  <a:gd name="T78" fmla="*/ 0 w 198"/>
                  <a:gd name="T79" fmla="*/ 125 h 192"/>
                  <a:gd name="T80" fmla="*/ 6 w 198"/>
                  <a:gd name="T81" fmla="*/ 143 h 192"/>
                  <a:gd name="T82" fmla="*/ 151 w 198"/>
                  <a:gd name="T83" fmla="*/ 50 h 192"/>
                  <a:gd name="T84" fmla="*/ 111 w 198"/>
                  <a:gd name="T85" fmla="*/ 67 h 192"/>
                  <a:gd name="T86" fmla="*/ 111 w 198"/>
                  <a:gd name="T87" fmla="*/ 24 h 192"/>
                  <a:gd name="T88" fmla="*/ 151 w 198"/>
                  <a:gd name="T89" fmla="*/ 40 h 192"/>
                  <a:gd name="T90" fmla="*/ 111 w 198"/>
                  <a:gd name="T91" fmla="*/ 24 h 192"/>
                  <a:gd name="T92" fmla="*/ 172 w 198"/>
                  <a:gd name="T93" fmla="*/ 131 h 192"/>
                  <a:gd name="T94" fmla="*/ 137 w 198"/>
                  <a:gd name="T95" fmla="*/ 145 h 192"/>
                  <a:gd name="T96" fmla="*/ 91 w 198"/>
                  <a:gd name="T97" fmla="*/ 131 h 192"/>
                  <a:gd name="T98" fmla="*/ 125 w 198"/>
                  <a:gd name="T99" fmla="*/ 145 h 192"/>
                  <a:gd name="T100" fmla="*/ 91 w 198"/>
                  <a:gd name="T101" fmla="*/ 131 h 192"/>
                  <a:gd name="T102" fmla="*/ 125 w 198"/>
                  <a:gd name="T103" fmla="*/ 105 h 192"/>
                  <a:gd name="T104" fmla="*/ 91 w 198"/>
                  <a:gd name="T105" fmla="*/ 119 h 192"/>
                  <a:gd name="T106" fmla="*/ 172 w 198"/>
                  <a:gd name="T107" fmla="*/ 119 h 192"/>
                  <a:gd name="T108" fmla="*/ 137 w 198"/>
                  <a:gd name="T109" fmla="*/ 105 h 192"/>
                  <a:gd name="T110" fmla="*/ 172 w 198"/>
                  <a:gd name="T111" fmla="*/ 119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98" h="192">
                    <a:moveTo>
                      <a:pt x="91" y="158"/>
                    </a:moveTo>
                    <a:lnTo>
                      <a:pt x="91" y="158"/>
                    </a:lnTo>
                    <a:lnTo>
                      <a:pt x="172" y="158"/>
                    </a:lnTo>
                    <a:lnTo>
                      <a:pt x="172" y="158"/>
                    </a:lnTo>
                    <a:lnTo>
                      <a:pt x="172" y="164"/>
                    </a:lnTo>
                    <a:lnTo>
                      <a:pt x="172" y="164"/>
                    </a:lnTo>
                    <a:lnTo>
                      <a:pt x="172" y="170"/>
                    </a:lnTo>
                    <a:lnTo>
                      <a:pt x="170" y="174"/>
                    </a:lnTo>
                    <a:lnTo>
                      <a:pt x="166" y="176"/>
                    </a:lnTo>
                    <a:lnTo>
                      <a:pt x="160" y="178"/>
                    </a:lnTo>
                    <a:lnTo>
                      <a:pt x="160" y="178"/>
                    </a:lnTo>
                    <a:lnTo>
                      <a:pt x="143" y="176"/>
                    </a:lnTo>
                    <a:lnTo>
                      <a:pt x="133" y="176"/>
                    </a:lnTo>
                    <a:lnTo>
                      <a:pt x="133" y="176"/>
                    </a:lnTo>
                    <a:lnTo>
                      <a:pt x="135" y="184"/>
                    </a:lnTo>
                    <a:lnTo>
                      <a:pt x="135" y="192"/>
                    </a:lnTo>
                    <a:lnTo>
                      <a:pt x="135" y="192"/>
                    </a:lnTo>
                    <a:lnTo>
                      <a:pt x="166" y="192"/>
                    </a:lnTo>
                    <a:lnTo>
                      <a:pt x="166" y="192"/>
                    </a:lnTo>
                    <a:lnTo>
                      <a:pt x="174" y="190"/>
                    </a:lnTo>
                    <a:lnTo>
                      <a:pt x="180" y="184"/>
                    </a:lnTo>
                    <a:lnTo>
                      <a:pt x="184" y="176"/>
                    </a:lnTo>
                    <a:lnTo>
                      <a:pt x="184" y="166"/>
                    </a:lnTo>
                    <a:lnTo>
                      <a:pt x="184" y="166"/>
                    </a:lnTo>
                    <a:lnTo>
                      <a:pt x="184" y="158"/>
                    </a:lnTo>
                    <a:lnTo>
                      <a:pt x="184" y="158"/>
                    </a:lnTo>
                    <a:lnTo>
                      <a:pt x="198" y="158"/>
                    </a:lnTo>
                    <a:lnTo>
                      <a:pt x="198" y="158"/>
                    </a:lnTo>
                    <a:lnTo>
                      <a:pt x="198" y="145"/>
                    </a:lnTo>
                    <a:lnTo>
                      <a:pt x="198" y="145"/>
                    </a:lnTo>
                    <a:lnTo>
                      <a:pt x="184" y="145"/>
                    </a:lnTo>
                    <a:lnTo>
                      <a:pt x="184" y="145"/>
                    </a:lnTo>
                    <a:lnTo>
                      <a:pt x="184" y="93"/>
                    </a:lnTo>
                    <a:lnTo>
                      <a:pt x="184" y="93"/>
                    </a:lnTo>
                    <a:lnTo>
                      <a:pt x="137" y="93"/>
                    </a:lnTo>
                    <a:lnTo>
                      <a:pt x="137" y="93"/>
                    </a:lnTo>
                    <a:lnTo>
                      <a:pt x="137" y="79"/>
                    </a:lnTo>
                    <a:lnTo>
                      <a:pt x="137" y="79"/>
                    </a:lnTo>
                    <a:lnTo>
                      <a:pt x="198" y="79"/>
                    </a:lnTo>
                    <a:lnTo>
                      <a:pt x="198" y="79"/>
                    </a:lnTo>
                    <a:lnTo>
                      <a:pt x="198" y="67"/>
                    </a:lnTo>
                    <a:lnTo>
                      <a:pt x="198" y="67"/>
                    </a:lnTo>
                    <a:lnTo>
                      <a:pt x="164" y="67"/>
                    </a:lnTo>
                    <a:lnTo>
                      <a:pt x="164" y="67"/>
                    </a:lnTo>
                    <a:lnTo>
                      <a:pt x="164" y="50"/>
                    </a:lnTo>
                    <a:lnTo>
                      <a:pt x="164" y="50"/>
                    </a:lnTo>
                    <a:lnTo>
                      <a:pt x="186" y="50"/>
                    </a:lnTo>
                    <a:lnTo>
                      <a:pt x="186" y="50"/>
                    </a:lnTo>
                    <a:lnTo>
                      <a:pt x="186" y="40"/>
                    </a:lnTo>
                    <a:lnTo>
                      <a:pt x="186" y="40"/>
                    </a:lnTo>
                    <a:lnTo>
                      <a:pt x="164" y="40"/>
                    </a:lnTo>
                    <a:lnTo>
                      <a:pt x="164" y="40"/>
                    </a:lnTo>
                    <a:lnTo>
                      <a:pt x="164" y="24"/>
                    </a:lnTo>
                    <a:lnTo>
                      <a:pt x="164" y="24"/>
                    </a:lnTo>
                    <a:lnTo>
                      <a:pt x="190" y="24"/>
                    </a:lnTo>
                    <a:lnTo>
                      <a:pt x="190" y="24"/>
                    </a:lnTo>
                    <a:lnTo>
                      <a:pt x="190" y="14"/>
                    </a:lnTo>
                    <a:lnTo>
                      <a:pt x="190" y="14"/>
                    </a:lnTo>
                    <a:lnTo>
                      <a:pt x="164" y="14"/>
                    </a:lnTo>
                    <a:lnTo>
                      <a:pt x="164" y="14"/>
                    </a:lnTo>
                    <a:lnTo>
                      <a:pt x="164" y="0"/>
                    </a:lnTo>
                    <a:lnTo>
                      <a:pt x="164" y="0"/>
                    </a:lnTo>
                    <a:lnTo>
                      <a:pt x="151" y="0"/>
                    </a:lnTo>
                    <a:lnTo>
                      <a:pt x="151" y="0"/>
                    </a:lnTo>
                    <a:lnTo>
                      <a:pt x="151" y="14"/>
                    </a:lnTo>
                    <a:lnTo>
                      <a:pt x="151" y="14"/>
                    </a:lnTo>
                    <a:lnTo>
                      <a:pt x="111" y="14"/>
                    </a:lnTo>
                    <a:lnTo>
                      <a:pt x="111" y="14"/>
                    </a:lnTo>
                    <a:lnTo>
                      <a:pt x="111" y="0"/>
                    </a:lnTo>
                    <a:lnTo>
                      <a:pt x="111" y="0"/>
                    </a:lnTo>
                    <a:lnTo>
                      <a:pt x="99" y="0"/>
                    </a:lnTo>
                    <a:lnTo>
                      <a:pt x="99" y="0"/>
                    </a:lnTo>
                    <a:lnTo>
                      <a:pt x="99" y="14"/>
                    </a:lnTo>
                    <a:lnTo>
                      <a:pt x="99" y="14"/>
                    </a:lnTo>
                    <a:lnTo>
                      <a:pt x="73" y="14"/>
                    </a:lnTo>
                    <a:lnTo>
                      <a:pt x="73" y="14"/>
                    </a:lnTo>
                    <a:lnTo>
                      <a:pt x="73" y="24"/>
                    </a:lnTo>
                    <a:lnTo>
                      <a:pt x="73" y="24"/>
                    </a:lnTo>
                    <a:lnTo>
                      <a:pt x="99" y="24"/>
                    </a:lnTo>
                    <a:lnTo>
                      <a:pt x="99" y="24"/>
                    </a:lnTo>
                    <a:lnTo>
                      <a:pt x="99" y="40"/>
                    </a:lnTo>
                    <a:lnTo>
                      <a:pt x="99" y="40"/>
                    </a:lnTo>
                    <a:lnTo>
                      <a:pt x="75" y="40"/>
                    </a:lnTo>
                    <a:lnTo>
                      <a:pt x="75" y="40"/>
                    </a:lnTo>
                    <a:lnTo>
                      <a:pt x="75" y="50"/>
                    </a:lnTo>
                    <a:lnTo>
                      <a:pt x="75" y="50"/>
                    </a:lnTo>
                    <a:lnTo>
                      <a:pt x="99" y="50"/>
                    </a:lnTo>
                    <a:lnTo>
                      <a:pt x="99" y="50"/>
                    </a:lnTo>
                    <a:lnTo>
                      <a:pt x="99" y="67"/>
                    </a:lnTo>
                    <a:lnTo>
                      <a:pt x="99" y="67"/>
                    </a:lnTo>
                    <a:lnTo>
                      <a:pt x="65" y="67"/>
                    </a:lnTo>
                    <a:lnTo>
                      <a:pt x="65" y="67"/>
                    </a:lnTo>
                    <a:lnTo>
                      <a:pt x="65" y="79"/>
                    </a:lnTo>
                    <a:lnTo>
                      <a:pt x="65" y="79"/>
                    </a:lnTo>
                    <a:lnTo>
                      <a:pt x="125" y="79"/>
                    </a:lnTo>
                    <a:lnTo>
                      <a:pt x="125" y="79"/>
                    </a:lnTo>
                    <a:lnTo>
                      <a:pt x="125" y="93"/>
                    </a:lnTo>
                    <a:lnTo>
                      <a:pt x="125" y="93"/>
                    </a:lnTo>
                    <a:lnTo>
                      <a:pt x="79" y="93"/>
                    </a:lnTo>
                    <a:lnTo>
                      <a:pt x="79" y="93"/>
                    </a:lnTo>
                    <a:lnTo>
                      <a:pt x="79" y="145"/>
                    </a:lnTo>
                    <a:lnTo>
                      <a:pt x="79" y="145"/>
                    </a:lnTo>
                    <a:lnTo>
                      <a:pt x="65" y="145"/>
                    </a:lnTo>
                    <a:lnTo>
                      <a:pt x="65" y="145"/>
                    </a:lnTo>
                    <a:lnTo>
                      <a:pt x="65" y="158"/>
                    </a:lnTo>
                    <a:lnTo>
                      <a:pt x="65" y="158"/>
                    </a:lnTo>
                    <a:lnTo>
                      <a:pt x="79" y="158"/>
                    </a:lnTo>
                    <a:lnTo>
                      <a:pt x="79" y="158"/>
                    </a:lnTo>
                    <a:lnTo>
                      <a:pt x="79" y="192"/>
                    </a:lnTo>
                    <a:lnTo>
                      <a:pt x="79" y="192"/>
                    </a:lnTo>
                    <a:lnTo>
                      <a:pt x="91" y="192"/>
                    </a:lnTo>
                    <a:lnTo>
                      <a:pt x="91" y="192"/>
                    </a:lnTo>
                    <a:lnTo>
                      <a:pt x="91" y="158"/>
                    </a:lnTo>
                    <a:lnTo>
                      <a:pt x="91" y="158"/>
                    </a:lnTo>
                    <a:close/>
                    <a:moveTo>
                      <a:pt x="6" y="143"/>
                    </a:moveTo>
                    <a:lnTo>
                      <a:pt x="6" y="143"/>
                    </a:lnTo>
                    <a:lnTo>
                      <a:pt x="14" y="133"/>
                    </a:lnTo>
                    <a:lnTo>
                      <a:pt x="18" y="119"/>
                    </a:lnTo>
                    <a:lnTo>
                      <a:pt x="30" y="87"/>
                    </a:lnTo>
                    <a:lnTo>
                      <a:pt x="30" y="87"/>
                    </a:lnTo>
                    <a:lnTo>
                      <a:pt x="30" y="192"/>
                    </a:lnTo>
                    <a:lnTo>
                      <a:pt x="30" y="192"/>
                    </a:lnTo>
                    <a:lnTo>
                      <a:pt x="42" y="192"/>
                    </a:lnTo>
                    <a:lnTo>
                      <a:pt x="42" y="192"/>
                    </a:lnTo>
                    <a:lnTo>
                      <a:pt x="42" y="87"/>
                    </a:lnTo>
                    <a:lnTo>
                      <a:pt x="42" y="87"/>
                    </a:lnTo>
                    <a:lnTo>
                      <a:pt x="60" y="111"/>
                    </a:lnTo>
                    <a:lnTo>
                      <a:pt x="60" y="111"/>
                    </a:lnTo>
                    <a:lnTo>
                      <a:pt x="71" y="101"/>
                    </a:lnTo>
                    <a:lnTo>
                      <a:pt x="71" y="101"/>
                    </a:lnTo>
                    <a:lnTo>
                      <a:pt x="60" y="87"/>
                    </a:lnTo>
                    <a:lnTo>
                      <a:pt x="50" y="75"/>
                    </a:lnTo>
                    <a:lnTo>
                      <a:pt x="50" y="75"/>
                    </a:lnTo>
                    <a:lnTo>
                      <a:pt x="42" y="83"/>
                    </a:lnTo>
                    <a:lnTo>
                      <a:pt x="42" y="83"/>
                    </a:lnTo>
                    <a:lnTo>
                      <a:pt x="42" y="54"/>
                    </a:lnTo>
                    <a:lnTo>
                      <a:pt x="42" y="54"/>
                    </a:lnTo>
                    <a:lnTo>
                      <a:pt x="67" y="54"/>
                    </a:lnTo>
                    <a:lnTo>
                      <a:pt x="67" y="54"/>
                    </a:lnTo>
                    <a:lnTo>
                      <a:pt x="67" y="40"/>
                    </a:lnTo>
                    <a:lnTo>
                      <a:pt x="67" y="40"/>
                    </a:lnTo>
                    <a:lnTo>
                      <a:pt x="42" y="40"/>
                    </a:lnTo>
                    <a:lnTo>
                      <a:pt x="42" y="40"/>
                    </a:lnTo>
                    <a:lnTo>
                      <a:pt x="42" y="0"/>
                    </a:lnTo>
                    <a:lnTo>
                      <a:pt x="42" y="0"/>
                    </a:lnTo>
                    <a:lnTo>
                      <a:pt x="30" y="0"/>
                    </a:lnTo>
                    <a:lnTo>
                      <a:pt x="30" y="0"/>
                    </a:lnTo>
                    <a:lnTo>
                      <a:pt x="30" y="40"/>
                    </a:lnTo>
                    <a:lnTo>
                      <a:pt x="30" y="40"/>
                    </a:lnTo>
                    <a:lnTo>
                      <a:pt x="4" y="40"/>
                    </a:lnTo>
                    <a:lnTo>
                      <a:pt x="4" y="40"/>
                    </a:lnTo>
                    <a:lnTo>
                      <a:pt x="4" y="54"/>
                    </a:lnTo>
                    <a:lnTo>
                      <a:pt x="4" y="54"/>
                    </a:lnTo>
                    <a:lnTo>
                      <a:pt x="28" y="54"/>
                    </a:lnTo>
                    <a:lnTo>
                      <a:pt x="28" y="54"/>
                    </a:lnTo>
                    <a:lnTo>
                      <a:pt x="24" y="73"/>
                    </a:lnTo>
                    <a:lnTo>
                      <a:pt x="18" y="91"/>
                    </a:lnTo>
                    <a:lnTo>
                      <a:pt x="10" y="107"/>
                    </a:lnTo>
                    <a:lnTo>
                      <a:pt x="0" y="125"/>
                    </a:lnTo>
                    <a:lnTo>
                      <a:pt x="0" y="125"/>
                    </a:lnTo>
                    <a:lnTo>
                      <a:pt x="4" y="135"/>
                    </a:lnTo>
                    <a:lnTo>
                      <a:pt x="6" y="143"/>
                    </a:lnTo>
                    <a:lnTo>
                      <a:pt x="6" y="143"/>
                    </a:lnTo>
                    <a:lnTo>
                      <a:pt x="6" y="143"/>
                    </a:lnTo>
                    <a:close/>
                    <a:moveTo>
                      <a:pt x="111" y="50"/>
                    </a:moveTo>
                    <a:lnTo>
                      <a:pt x="111" y="50"/>
                    </a:lnTo>
                    <a:lnTo>
                      <a:pt x="151" y="50"/>
                    </a:lnTo>
                    <a:lnTo>
                      <a:pt x="151" y="50"/>
                    </a:lnTo>
                    <a:lnTo>
                      <a:pt x="151" y="67"/>
                    </a:lnTo>
                    <a:lnTo>
                      <a:pt x="151" y="67"/>
                    </a:lnTo>
                    <a:lnTo>
                      <a:pt x="111" y="67"/>
                    </a:lnTo>
                    <a:lnTo>
                      <a:pt x="111" y="67"/>
                    </a:lnTo>
                    <a:lnTo>
                      <a:pt x="111" y="50"/>
                    </a:lnTo>
                    <a:lnTo>
                      <a:pt x="111" y="50"/>
                    </a:lnTo>
                    <a:close/>
                    <a:moveTo>
                      <a:pt x="111" y="24"/>
                    </a:moveTo>
                    <a:lnTo>
                      <a:pt x="111" y="24"/>
                    </a:lnTo>
                    <a:lnTo>
                      <a:pt x="151" y="24"/>
                    </a:lnTo>
                    <a:lnTo>
                      <a:pt x="151" y="24"/>
                    </a:lnTo>
                    <a:lnTo>
                      <a:pt x="151" y="40"/>
                    </a:lnTo>
                    <a:lnTo>
                      <a:pt x="151" y="40"/>
                    </a:lnTo>
                    <a:lnTo>
                      <a:pt x="111" y="40"/>
                    </a:lnTo>
                    <a:lnTo>
                      <a:pt x="111" y="40"/>
                    </a:lnTo>
                    <a:lnTo>
                      <a:pt x="111" y="24"/>
                    </a:lnTo>
                    <a:lnTo>
                      <a:pt x="111" y="24"/>
                    </a:lnTo>
                    <a:close/>
                    <a:moveTo>
                      <a:pt x="137" y="131"/>
                    </a:moveTo>
                    <a:lnTo>
                      <a:pt x="137" y="131"/>
                    </a:lnTo>
                    <a:lnTo>
                      <a:pt x="172" y="131"/>
                    </a:lnTo>
                    <a:lnTo>
                      <a:pt x="172" y="131"/>
                    </a:lnTo>
                    <a:lnTo>
                      <a:pt x="172" y="145"/>
                    </a:lnTo>
                    <a:lnTo>
                      <a:pt x="172" y="145"/>
                    </a:lnTo>
                    <a:lnTo>
                      <a:pt x="137" y="145"/>
                    </a:lnTo>
                    <a:lnTo>
                      <a:pt x="137" y="145"/>
                    </a:lnTo>
                    <a:lnTo>
                      <a:pt x="137" y="131"/>
                    </a:lnTo>
                    <a:lnTo>
                      <a:pt x="137" y="131"/>
                    </a:lnTo>
                    <a:close/>
                    <a:moveTo>
                      <a:pt x="91" y="131"/>
                    </a:moveTo>
                    <a:lnTo>
                      <a:pt x="91" y="131"/>
                    </a:lnTo>
                    <a:lnTo>
                      <a:pt x="125" y="131"/>
                    </a:lnTo>
                    <a:lnTo>
                      <a:pt x="125" y="131"/>
                    </a:lnTo>
                    <a:lnTo>
                      <a:pt x="125" y="145"/>
                    </a:lnTo>
                    <a:lnTo>
                      <a:pt x="125" y="145"/>
                    </a:lnTo>
                    <a:lnTo>
                      <a:pt x="91" y="145"/>
                    </a:lnTo>
                    <a:lnTo>
                      <a:pt x="91" y="145"/>
                    </a:lnTo>
                    <a:lnTo>
                      <a:pt x="91" y="131"/>
                    </a:lnTo>
                    <a:lnTo>
                      <a:pt x="91" y="131"/>
                    </a:lnTo>
                    <a:close/>
                    <a:moveTo>
                      <a:pt x="91" y="105"/>
                    </a:moveTo>
                    <a:lnTo>
                      <a:pt x="91" y="105"/>
                    </a:lnTo>
                    <a:lnTo>
                      <a:pt x="125" y="105"/>
                    </a:lnTo>
                    <a:lnTo>
                      <a:pt x="125" y="105"/>
                    </a:lnTo>
                    <a:lnTo>
                      <a:pt x="125" y="119"/>
                    </a:lnTo>
                    <a:lnTo>
                      <a:pt x="125" y="119"/>
                    </a:lnTo>
                    <a:lnTo>
                      <a:pt x="91" y="119"/>
                    </a:lnTo>
                    <a:lnTo>
                      <a:pt x="91" y="119"/>
                    </a:lnTo>
                    <a:lnTo>
                      <a:pt x="91" y="105"/>
                    </a:lnTo>
                    <a:lnTo>
                      <a:pt x="91" y="105"/>
                    </a:lnTo>
                    <a:close/>
                    <a:moveTo>
                      <a:pt x="172" y="119"/>
                    </a:moveTo>
                    <a:lnTo>
                      <a:pt x="172" y="119"/>
                    </a:lnTo>
                    <a:lnTo>
                      <a:pt x="137" y="119"/>
                    </a:lnTo>
                    <a:lnTo>
                      <a:pt x="137" y="119"/>
                    </a:lnTo>
                    <a:lnTo>
                      <a:pt x="137" y="105"/>
                    </a:lnTo>
                    <a:lnTo>
                      <a:pt x="137" y="105"/>
                    </a:lnTo>
                    <a:lnTo>
                      <a:pt x="172" y="105"/>
                    </a:lnTo>
                    <a:lnTo>
                      <a:pt x="172" y="105"/>
                    </a:lnTo>
                    <a:lnTo>
                      <a:pt x="172" y="119"/>
                    </a:lnTo>
                    <a:lnTo>
                      <a:pt x="172" y="11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61" name="Freeform 630">
                <a:extLst>
                  <a:ext uri="{FF2B5EF4-FFF2-40B4-BE49-F238E27FC236}">
                    <a16:creationId xmlns="" xmlns:a16="http://schemas.microsoft.com/office/drawing/2014/main" id="{510297EF-8A41-4E99-9277-9E86114A897E}"/>
                  </a:ext>
                </a:extLst>
              </p:cNvPr>
              <p:cNvSpPr>
                <a:spLocks noEditPoints="1"/>
              </p:cNvSpPr>
              <p:nvPr/>
            </p:nvSpPr>
            <p:spPr bwMode="auto">
              <a:xfrm>
                <a:off x="-2368" y="19471"/>
                <a:ext cx="196" cy="194"/>
              </a:xfrm>
              <a:custGeom>
                <a:avLst/>
                <a:gdLst>
                  <a:gd name="T0" fmla="*/ 73 w 196"/>
                  <a:gd name="T1" fmla="*/ 164 h 194"/>
                  <a:gd name="T2" fmla="*/ 89 w 196"/>
                  <a:gd name="T3" fmla="*/ 164 h 194"/>
                  <a:gd name="T4" fmla="*/ 89 w 196"/>
                  <a:gd name="T5" fmla="*/ 155 h 194"/>
                  <a:gd name="T6" fmla="*/ 158 w 196"/>
                  <a:gd name="T7" fmla="*/ 155 h 194"/>
                  <a:gd name="T8" fmla="*/ 158 w 196"/>
                  <a:gd name="T9" fmla="*/ 164 h 194"/>
                  <a:gd name="T10" fmla="*/ 174 w 196"/>
                  <a:gd name="T11" fmla="*/ 164 h 194"/>
                  <a:gd name="T12" fmla="*/ 174 w 196"/>
                  <a:gd name="T13" fmla="*/ 101 h 194"/>
                  <a:gd name="T14" fmla="*/ 73 w 196"/>
                  <a:gd name="T15" fmla="*/ 101 h 194"/>
                  <a:gd name="T16" fmla="*/ 73 w 196"/>
                  <a:gd name="T17" fmla="*/ 164 h 194"/>
                  <a:gd name="T18" fmla="*/ 57 w 196"/>
                  <a:gd name="T19" fmla="*/ 83 h 194"/>
                  <a:gd name="T20" fmla="*/ 194 w 196"/>
                  <a:gd name="T21" fmla="*/ 83 h 194"/>
                  <a:gd name="T22" fmla="*/ 194 w 196"/>
                  <a:gd name="T23" fmla="*/ 69 h 194"/>
                  <a:gd name="T24" fmla="*/ 133 w 196"/>
                  <a:gd name="T25" fmla="*/ 69 h 194"/>
                  <a:gd name="T26" fmla="*/ 133 w 196"/>
                  <a:gd name="T27" fmla="*/ 42 h 194"/>
                  <a:gd name="T28" fmla="*/ 184 w 196"/>
                  <a:gd name="T29" fmla="*/ 42 h 194"/>
                  <a:gd name="T30" fmla="*/ 184 w 196"/>
                  <a:gd name="T31" fmla="*/ 28 h 194"/>
                  <a:gd name="T32" fmla="*/ 133 w 196"/>
                  <a:gd name="T33" fmla="*/ 28 h 194"/>
                  <a:gd name="T34" fmla="*/ 133 w 196"/>
                  <a:gd name="T35" fmla="*/ 0 h 194"/>
                  <a:gd name="T36" fmla="*/ 119 w 196"/>
                  <a:gd name="T37" fmla="*/ 0 h 194"/>
                  <a:gd name="T38" fmla="*/ 119 w 196"/>
                  <a:gd name="T39" fmla="*/ 28 h 194"/>
                  <a:gd name="T40" fmla="*/ 91 w 196"/>
                  <a:gd name="T41" fmla="*/ 28 h 194"/>
                  <a:gd name="T42" fmla="*/ 97 w 196"/>
                  <a:gd name="T43" fmla="*/ 10 h 194"/>
                  <a:gd name="T44" fmla="*/ 81 w 196"/>
                  <a:gd name="T45" fmla="*/ 6 h 194"/>
                  <a:gd name="T46" fmla="*/ 73 w 196"/>
                  <a:gd name="T47" fmla="*/ 32 h 194"/>
                  <a:gd name="T48" fmla="*/ 61 w 196"/>
                  <a:gd name="T49" fmla="*/ 58 h 194"/>
                  <a:gd name="T50" fmla="*/ 71 w 196"/>
                  <a:gd name="T51" fmla="*/ 62 h 194"/>
                  <a:gd name="T52" fmla="*/ 73 w 196"/>
                  <a:gd name="T53" fmla="*/ 67 h 194"/>
                  <a:gd name="T54" fmla="*/ 85 w 196"/>
                  <a:gd name="T55" fmla="*/ 42 h 194"/>
                  <a:gd name="T56" fmla="*/ 119 w 196"/>
                  <a:gd name="T57" fmla="*/ 42 h 194"/>
                  <a:gd name="T58" fmla="*/ 119 w 196"/>
                  <a:gd name="T59" fmla="*/ 69 h 194"/>
                  <a:gd name="T60" fmla="*/ 57 w 196"/>
                  <a:gd name="T61" fmla="*/ 69 h 194"/>
                  <a:gd name="T62" fmla="*/ 57 w 196"/>
                  <a:gd name="T63" fmla="*/ 83 h 194"/>
                  <a:gd name="T64" fmla="*/ 40 w 196"/>
                  <a:gd name="T65" fmla="*/ 155 h 194"/>
                  <a:gd name="T66" fmla="*/ 40 w 196"/>
                  <a:gd name="T67" fmla="*/ 71 h 194"/>
                  <a:gd name="T68" fmla="*/ 0 w 196"/>
                  <a:gd name="T69" fmla="*/ 71 h 194"/>
                  <a:gd name="T70" fmla="*/ 0 w 196"/>
                  <a:gd name="T71" fmla="*/ 87 h 194"/>
                  <a:gd name="T72" fmla="*/ 24 w 196"/>
                  <a:gd name="T73" fmla="*/ 87 h 194"/>
                  <a:gd name="T74" fmla="*/ 24 w 196"/>
                  <a:gd name="T75" fmla="*/ 153 h 194"/>
                  <a:gd name="T76" fmla="*/ 0 w 196"/>
                  <a:gd name="T77" fmla="*/ 178 h 194"/>
                  <a:gd name="T78" fmla="*/ 8 w 196"/>
                  <a:gd name="T79" fmla="*/ 194 h 194"/>
                  <a:gd name="T80" fmla="*/ 30 w 196"/>
                  <a:gd name="T81" fmla="*/ 168 h 194"/>
                  <a:gd name="T82" fmla="*/ 38 w 196"/>
                  <a:gd name="T83" fmla="*/ 176 h 194"/>
                  <a:gd name="T84" fmla="*/ 63 w 196"/>
                  <a:gd name="T85" fmla="*/ 188 h 194"/>
                  <a:gd name="T86" fmla="*/ 79 w 196"/>
                  <a:gd name="T87" fmla="*/ 190 h 194"/>
                  <a:gd name="T88" fmla="*/ 125 w 196"/>
                  <a:gd name="T89" fmla="*/ 192 h 194"/>
                  <a:gd name="T90" fmla="*/ 190 w 196"/>
                  <a:gd name="T91" fmla="*/ 192 h 194"/>
                  <a:gd name="T92" fmla="*/ 196 w 196"/>
                  <a:gd name="T93" fmla="*/ 176 h 194"/>
                  <a:gd name="T94" fmla="*/ 129 w 196"/>
                  <a:gd name="T95" fmla="*/ 178 h 194"/>
                  <a:gd name="T96" fmla="*/ 81 w 196"/>
                  <a:gd name="T97" fmla="*/ 176 h 194"/>
                  <a:gd name="T98" fmla="*/ 57 w 196"/>
                  <a:gd name="T99" fmla="*/ 170 h 194"/>
                  <a:gd name="T100" fmla="*/ 40 w 196"/>
                  <a:gd name="T101" fmla="*/ 155 h 194"/>
                  <a:gd name="T102" fmla="*/ 40 w 196"/>
                  <a:gd name="T103" fmla="*/ 155 h 194"/>
                  <a:gd name="T104" fmla="*/ 158 w 196"/>
                  <a:gd name="T105" fmla="*/ 143 h 194"/>
                  <a:gd name="T106" fmla="*/ 89 w 196"/>
                  <a:gd name="T107" fmla="*/ 143 h 194"/>
                  <a:gd name="T108" fmla="*/ 89 w 196"/>
                  <a:gd name="T109" fmla="*/ 113 h 194"/>
                  <a:gd name="T110" fmla="*/ 158 w 196"/>
                  <a:gd name="T111" fmla="*/ 113 h 194"/>
                  <a:gd name="T112" fmla="*/ 158 w 196"/>
                  <a:gd name="T113" fmla="*/ 143 h 194"/>
                  <a:gd name="T114" fmla="*/ 12 w 196"/>
                  <a:gd name="T115" fmla="*/ 12 h 194"/>
                  <a:gd name="T116" fmla="*/ 36 w 196"/>
                  <a:gd name="T117" fmla="*/ 52 h 194"/>
                  <a:gd name="T118" fmla="*/ 51 w 196"/>
                  <a:gd name="T119" fmla="*/ 42 h 194"/>
                  <a:gd name="T120" fmla="*/ 24 w 196"/>
                  <a:gd name="T121" fmla="*/ 4 h 194"/>
                  <a:gd name="T122" fmla="*/ 12 w 196"/>
                  <a:gd name="T123" fmla="*/ 12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 h="194">
                    <a:moveTo>
                      <a:pt x="73" y="164"/>
                    </a:moveTo>
                    <a:lnTo>
                      <a:pt x="73" y="164"/>
                    </a:lnTo>
                    <a:lnTo>
                      <a:pt x="89" y="164"/>
                    </a:lnTo>
                    <a:lnTo>
                      <a:pt x="89" y="164"/>
                    </a:lnTo>
                    <a:lnTo>
                      <a:pt x="89" y="155"/>
                    </a:lnTo>
                    <a:lnTo>
                      <a:pt x="89" y="155"/>
                    </a:lnTo>
                    <a:lnTo>
                      <a:pt x="158" y="155"/>
                    </a:lnTo>
                    <a:lnTo>
                      <a:pt x="158" y="155"/>
                    </a:lnTo>
                    <a:lnTo>
                      <a:pt x="158" y="164"/>
                    </a:lnTo>
                    <a:lnTo>
                      <a:pt x="158" y="164"/>
                    </a:lnTo>
                    <a:lnTo>
                      <a:pt x="174" y="164"/>
                    </a:lnTo>
                    <a:lnTo>
                      <a:pt x="174" y="164"/>
                    </a:lnTo>
                    <a:lnTo>
                      <a:pt x="174" y="101"/>
                    </a:lnTo>
                    <a:lnTo>
                      <a:pt x="174" y="101"/>
                    </a:lnTo>
                    <a:lnTo>
                      <a:pt x="73" y="101"/>
                    </a:lnTo>
                    <a:lnTo>
                      <a:pt x="73" y="101"/>
                    </a:lnTo>
                    <a:lnTo>
                      <a:pt x="73" y="164"/>
                    </a:lnTo>
                    <a:lnTo>
                      <a:pt x="73" y="164"/>
                    </a:lnTo>
                    <a:close/>
                    <a:moveTo>
                      <a:pt x="57" y="83"/>
                    </a:moveTo>
                    <a:lnTo>
                      <a:pt x="57" y="83"/>
                    </a:lnTo>
                    <a:lnTo>
                      <a:pt x="194" y="83"/>
                    </a:lnTo>
                    <a:lnTo>
                      <a:pt x="194" y="83"/>
                    </a:lnTo>
                    <a:lnTo>
                      <a:pt x="194" y="69"/>
                    </a:lnTo>
                    <a:lnTo>
                      <a:pt x="194" y="69"/>
                    </a:lnTo>
                    <a:lnTo>
                      <a:pt x="133" y="69"/>
                    </a:lnTo>
                    <a:lnTo>
                      <a:pt x="133" y="69"/>
                    </a:lnTo>
                    <a:lnTo>
                      <a:pt x="133" y="42"/>
                    </a:lnTo>
                    <a:lnTo>
                      <a:pt x="133" y="42"/>
                    </a:lnTo>
                    <a:lnTo>
                      <a:pt x="184" y="42"/>
                    </a:lnTo>
                    <a:lnTo>
                      <a:pt x="184" y="42"/>
                    </a:lnTo>
                    <a:lnTo>
                      <a:pt x="184" y="28"/>
                    </a:lnTo>
                    <a:lnTo>
                      <a:pt x="184" y="28"/>
                    </a:lnTo>
                    <a:lnTo>
                      <a:pt x="133" y="28"/>
                    </a:lnTo>
                    <a:lnTo>
                      <a:pt x="133" y="28"/>
                    </a:lnTo>
                    <a:lnTo>
                      <a:pt x="133" y="0"/>
                    </a:lnTo>
                    <a:lnTo>
                      <a:pt x="133" y="0"/>
                    </a:lnTo>
                    <a:lnTo>
                      <a:pt x="119" y="0"/>
                    </a:lnTo>
                    <a:lnTo>
                      <a:pt x="119" y="0"/>
                    </a:lnTo>
                    <a:lnTo>
                      <a:pt x="119" y="28"/>
                    </a:lnTo>
                    <a:lnTo>
                      <a:pt x="119" y="28"/>
                    </a:lnTo>
                    <a:lnTo>
                      <a:pt x="91" y="28"/>
                    </a:lnTo>
                    <a:lnTo>
                      <a:pt x="91" y="28"/>
                    </a:lnTo>
                    <a:lnTo>
                      <a:pt x="97" y="10"/>
                    </a:lnTo>
                    <a:lnTo>
                      <a:pt x="97" y="10"/>
                    </a:lnTo>
                    <a:lnTo>
                      <a:pt x="81" y="6"/>
                    </a:lnTo>
                    <a:lnTo>
                      <a:pt x="81" y="6"/>
                    </a:lnTo>
                    <a:lnTo>
                      <a:pt x="77" y="20"/>
                    </a:lnTo>
                    <a:lnTo>
                      <a:pt x="73" y="32"/>
                    </a:lnTo>
                    <a:lnTo>
                      <a:pt x="61" y="58"/>
                    </a:lnTo>
                    <a:lnTo>
                      <a:pt x="61" y="58"/>
                    </a:lnTo>
                    <a:lnTo>
                      <a:pt x="67" y="60"/>
                    </a:lnTo>
                    <a:lnTo>
                      <a:pt x="71" y="62"/>
                    </a:lnTo>
                    <a:lnTo>
                      <a:pt x="73" y="67"/>
                    </a:lnTo>
                    <a:lnTo>
                      <a:pt x="73" y="67"/>
                    </a:lnTo>
                    <a:lnTo>
                      <a:pt x="85" y="42"/>
                    </a:lnTo>
                    <a:lnTo>
                      <a:pt x="85" y="42"/>
                    </a:lnTo>
                    <a:lnTo>
                      <a:pt x="119" y="42"/>
                    </a:lnTo>
                    <a:lnTo>
                      <a:pt x="119" y="42"/>
                    </a:lnTo>
                    <a:lnTo>
                      <a:pt x="119" y="69"/>
                    </a:lnTo>
                    <a:lnTo>
                      <a:pt x="119" y="69"/>
                    </a:lnTo>
                    <a:lnTo>
                      <a:pt x="57" y="69"/>
                    </a:lnTo>
                    <a:lnTo>
                      <a:pt x="57" y="69"/>
                    </a:lnTo>
                    <a:lnTo>
                      <a:pt x="57" y="83"/>
                    </a:lnTo>
                    <a:lnTo>
                      <a:pt x="57" y="83"/>
                    </a:lnTo>
                    <a:close/>
                    <a:moveTo>
                      <a:pt x="40" y="155"/>
                    </a:moveTo>
                    <a:lnTo>
                      <a:pt x="40" y="155"/>
                    </a:lnTo>
                    <a:lnTo>
                      <a:pt x="40" y="71"/>
                    </a:lnTo>
                    <a:lnTo>
                      <a:pt x="40" y="71"/>
                    </a:lnTo>
                    <a:lnTo>
                      <a:pt x="0" y="71"/>
                    </a:lnTo>
                    <a:lnTo>
                      <a:pt x="0" y="71"/>
                    </a:lnTo>
                    <a:lnTo>
                      <a:pt x="0" y="87"/>
                    </a:lnTo>
                    <a:lnTo>
                      <a:pt x="0" y="87"/>
                    </a:lnTo>
                    <a:lnTo>
                      <a:pt x="24" y="87"/>
                    </a:lnTo>
                    <a:lnTo>
                      <a:pt x="24" y="87"/>
                    </a:lnTo>
                    <a:lnTo>
                      <a:pt x="24" y="153"/>
                    </a:lnTo>
                    <a:lnTo>
                      <a:pt x="24" y="153"/>
                    </a:lnTo>
                    <a:lnTo>
                      <a:pt x="14" y="162"/>
                    </a:lnTo>
                    <a:lnTo>
                      <a:pt x="0" y="178"/>
                    </a:lnTo>
                    <a:lnTo>
                      <a:pt x="0" y="178"/>
                    </a:lnTo>
                    <a:lnTo>
                      <a:pt x="8" y="194"/>
                    </a:lnTo>
                    <a:lnTo>
                      <a:pt x="8" y="194"/>
                    </a:lnTo>
                    <a:lnTo>
                      <a:pt x="30" y="168"/>
                    </a:lnTo>
                    <a:lnTo>
                      <a:pt x="30" y="168"/>
                    </a:lnTo>
                    <a:lnTo>
                      <a:pt x="38" y="176"/>
                    </a:lnTo>
                    <a:lnTo>
                      <a:pt x="48" y="184"/>
                    </a:lnTo>
                    <a:lnTo>
                      <a:pt x="63" y="188"/>
                    </a:lnTo>
                    <a:lnTo>
                      <a:pt x="79" y="190"/>
                    </a:lnTo>
                    <a:lnTo>
                      <a:pt x="79" y="190"/>
                    </a:lnTo>
                    <a:lnTo>
                      <a:pt x="125" y="192"/>
                    </a:lnTo>
                    <a:lnTo>
                      <a:pt x="125" y="192"/>
                    </a:lnTo>
                    <a:lnTo>
                      <a:pt x="190" y="192"/>
                    </a:lnTo>
                    <a:lnTo>
                      <a:pt x="190" y="192"/>
                    </a:lnTo>
                    <a:lnTo>
                      <a:pt x="196" y="176"/>
                    </a:lnTo>
                    <a:lnTo>
                      <a:pt x="196" y="176"/>
                    </a:lnTo>
                    <a:lnTo>
                      <a:pt x="129" y="178"/>
                    </a:lnTo>
                    <a:lnTo>
                      <a:pt x="129" y="178"/>
                    </a:lnTo>
                    <a:lnTo>
                      <a:pt x="81" y="176"/>
                    </a:lnTo>
                    <a:lnTo>
                      <a:pt x="81" y="176"/>
                    </a:lnTo>
                    <a:lnTo>
                      <a:pt x="67" y="174"/>
                    </a:lnTo>
                    <a:lnTo>
                      <a:pt x="57" y="170"/>
                    </a:lnTo>
                    <a:lnTo>
                      <a:pt x="48" y="164"/>
                    </a:lnTo>
                    <a:lnTo>
                      <a:pt x="40" y="155"/>
                    </a:lnTo>
                    <a:lnTo>
                      <a:pt x="40" y="155"/>
                    </a:lnTo>
                    <a:lnTo>
                      <a:pt x="40" y="155"/>
                    </a:lnTo>
                    <a:close/>
                    <a:moveTo>
                      <a:pt x="158" y="143"/>
                    </a:moveTo>
                    <a:lnTo>
                      <a:pt x="158" y="143"/>
                    </a:lnTo>
                    <a:lnTo>
                      <a:pt x="89" y="143"/>
                    </a:lnTo>
                    <a:lnTo>
                      <a:pt x="89" y="143"/>
                    </a:lnTo>
                    <a:lnTo>
                      <a:pt x="89" y="113"/>
                    </a:lnTo>
                    <a:lnTo>
                      <a:pt x="89" y="113"/>
                    </a:lnTo>
                    <a:lnTo>
                      <a:pt x="158" y="113"/>
                    </a:lnTo>
                    <a:lnTo>
                      <a:pt x="158" y="113"/>
                    </a:lnTo>
                    <a:lnTo>
                      <a:pt x="158" y="143"/>
                    </a:lnTo>
                    <a:lnTo>
                      <a:pt x="158" y="143"/>
                    </a:lnTo>
                    <a:close/>
                    <a:moveTo>
                      <a:pt x="12" y="12"/>
                    </a:moveTo>
                    <a:lnTo>
                      <a:pt x="12" y="12"/>
                    </a:lnTo>
                    <a:lnTo>
                      <a:pt x="36" y="52"/>
                    </a:lnTo>
                    <a:lnTo>
                      <a:pt x="36" y="52"/>
                    </a:lnTo>
                    <a:lnTo>
                      <a:pt x="51" y="42"/>
                    </a:lnTo>
                    <a:lnTo>
                      <a:pt x="51" y="42"/>
                    </a:lnTo>
                    <a:lnTo>
                      <a:pt x="36" y="18"/>
                    </a:lnTo>
                    <a:lnTo>
                      <a:pt x="24" y="4"/>
                    </a:lnTo>
                    <a:lnTo>
                      <a:pt x="24" y="4"/>
                    </a:lnTo>
                    <a:lnTo>
                      <a:pt x="12" y="12"/>
                    </a:lnTo>
                    <a:lnTo>
                      <a:pt x="12" y="1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62" name="Freeform 631">
                <a:extLst>
                  <a:ext uri="{FF2B5EF4-FFF2-40B4-BE49-F238E27FC236}">
                    <a16:creationId xmlns="" xmlns:a16="http://schemas.microsoft.com/office/drawing/2014/main" id="{2E9C7F0D-F474-45AE-85CB-27FC3FC8D10B}"/>
                  </a:ext>
                </a:extLst>
              </p:cNvPr>
              <p:cNvSpPr>
                <a:spLocks noEditPoints="1"/>
              </p:cNvSpPr>
              <p:nvPr/>
            </p:nvSpPr>
            <p:spPr bwMode="auto">
              <a:xfrm>
                <a:off x="-3710" y="19746"/>
                <a:ext cx="194" cy="198"/>
              </a:xfrm>
              <a:custGeom>
                <a:avLst/>
                <a:gdLst>
                  <a:gd name="T0" fmla="*/ 4 w 194"/>
                  <a:gd name="T1" fmla="*/ 91 h 198"/>
                  <a:gd name="T2" fmla="*/ 62 w 194"/>
                  <a:gd name="T3" fmla="*/ 91 h 198"/>
                  <a:gd name="T4" fmla="*/ 58 w 194"/>
                  <a:gd name="T5" fmla="*/ 137 h 198"/>
                  <a:gd name="T6" fmla="*/ 54 w 194"/>
                  <a:gd name="T7" fmla="*/ 149 h 198"/>
                  <a:gd name="T8" fmla="*/ 40 w 194"/>
                  <a:gd name="T9" fmla="*/ 167 h 198"/>
                  <a:gd name="T10" fmla="*/ 18 w 194"/>
                  <a:gd name="T11" fmla="*/ 184 h 198"/>
                  <a:gd name="T12" fmla="*/ 24 w 194"/>
                  <a:gd name="T13" fmla="*/ 190 h 198"/>
                  <a:gd name="T14" fmla="*/ 30 w 194"/>
                  <a:gd name="T15" fmla="*/ 198 h 198"/>
                  <a:gd name="T16" fmla="*/ 54 w 194"/>
                  <a:gd name="T17" fmla="*/ 178 h 198"/>
                  <a:gd name="T18" fmla="*/ 69 w 194"/>
                  <a:gd name="T19" fmla="*/ 155 h 198"/>
                  <a:gd name="T20" fmla="*/ 73 w 194"/>
                  <a:gd name="T21" fmla="*/ 143 h 198"/>
                  <a:gd name="T22" fmla="*/ 79 w 194"/>
                  <a:gd name="T23" fmla="*/ 111 h 198"/>
                  <a:gd name="T24" fmla="*/ 79 w 194"/>
                  <a:gd name="T25" fmla="*/ 91 h 198"/>
                  <a:gd name="T26" fmla="*/ 121 w 194"/>
                  <a:gd name="T27" fmla="*/ 91 h 198"/>
                  <a:gd name="T28" fmla="*/ 121 w 194"/>
                  <a:gd name="T29" fmla="*/ 163 h 198"/>
                  <a:gd name="T30" fmla="*/ 119 w 194"/>
                  <a:gd name="T31" fmla="*/ 172 h 198"/>
                  <a:gd name="T32" fmla="*/ 109 w 194"/>
                  <a:gd name="T33" fmla="*/ 176 h 198"/>
                  <a:gd name="T34" fmla="*/ 85 w 194"/>
                  <a:gd name="T35" fmla="*/ 176 h 198"/>
                  <a:gd name="T36" fmla="*/ 89 w 194"/>
                  <a:gd name="T37" fmla="*/ 192 h 198"/>
                  <a:gd name="T38" fmla="*/ 103 w 194"/>
                  <a:gd name="T39" fmla="*/ 194 h 198"/>
                  <a:gd name="T40" fmla="*/ 115 w 194"/>
                  <a:gd name="T41" fmla="*/ 194 h 198"/>
                  <a:gd name="T42" fmla="*/ 131 w 194"/>
                  <a:gd name="T43" fmla="*/ 186 h 198"/>
                  <a:gd name="T44" fmla="*/ 137 w 194"/>
                  <a:gd name="T45" fmla="*/ 167 h 198"/>
                  <a:gd name="T46" fmla="*/ 137 w 194"/>
                  <a:gd name="T47" fmla="*/ 91 h 198"/>
                  <a:gd name="T48" fmla="*/ 194 w 194"/>
                  <a:gd name="T49" fmla="*/ 91 h 198"/>
                  <a:gd name="T50" fmla="*/ 194 w 194"/>
                  <a:gd name="T51" fmla="*/ 75 h 198"/>
                  <a:gd name="T52" fmla="*/ 107 w 194"/>
                  <a:gd name="T53" fmla="*/ 75 h 198"/>
                  <a:gd name="T54" fmla="*/ 107 w 194"/>
                  <a:gd name="T55" fmla="*/ 40 h 198"/>
                  <a:gd name="T56" fmla="*/ 178 w 194"/>
                  <a:gd name="T57" fmla="*/ 40 h 198"/>
                  <a:gd name="T58" fmla="*/ 178 w 194"/>
                  <a:gd name="T59" fmla="*/ 26 h 198"/>
                  <a:gd name="T60" fmla="*/ 107 w 194"/>
                  <a:gd name="T61" fmla="*/ 26 h 198"/>
                  <a:gd name="T62" fmla="*/ 107 w 194"/>
                  <a:gd name="T63" fmla="*/ 0 h 198"/>
                  <a:gd name="T64" fmla="*/ 91 w 194"/>
                  <a:gd name="T65" fmla="*/ 0 h 198"/>
                  <a:gd name="T66" fmla="*/ 91 w 194"/>
                  <a:gd name="T67" fmla="*/ 26 h 198"/>
                  <a:gd name="T68" fmla="*/ 20 w 194"/>
                  <a:gd name="T69" fmla="*/ 26 h 198"/>
                  <a:gd name="T70" fmla="*/ 20 w 194"/>
                  <a:gd name="T71" fmla="*/ 40 h 198"/>
                  <a:gd name="T72" fmla="*/ 91 w 194"/>
                  <a:gd name="T73" fmla="*/ 40 h 198"/>
                  <a:gd name="T74" fmla="*/ 91 w 194"/>
                  <a:gd name="T75" fmla="*/ 75 h 198"/>
                  <a:gd name="T76" fmla="*/ 4 w 194"/>
                  <a:gd name="T77" fmla="*/ 75 h 198"/>
                  <a:gd name="T78" fmla="*/ 4 w 194"/>
                  <a:gd name="T79" fmla="*/ 91 h 198"/>
                  <a:gd name="T80" fmla="*/ 180 w 194"/>
                  <a:gd name="T81" fmla="*/ 165 h 198"/>
                  <a:gd name="T82" fmla="*/ 194 w 194"/>
                  <a:gd name="T83" fmla="*/ 155 h 198"/>
                  <a:gd name="T84" fmla="*/ 157 w 194"/>
                  <a:gd name="T85" fmla="*/ 105 h 198"/>
                  <a:gd name="T86" fmla="*/ 143 w 194"/>
                  <a:gd name="T87" fmla="*/ 113 h 198"/>
                  <a:gd name="T88" fmla="*/ 164 w 194"/>
                  <a:gd name="T89" fmla="*/ 139 h 198"/>
                  <a:gd name="T90" fmla="*/ 180 w 194"/>
                  <a:gd name="T91" fmla="*/ 165 h 198"/>
                  <a:gd name="T92" fmla="*/ 0 w 194"/>
                  <a:gd name="T93" fmla="*/ 155 h 198"/>
                  <a:gd name="T94" fmla="*/ 12 w 194"/>
                  <a:gd name="T95" fmla="*/ 165 h 198"/>
                  <a:gd name="T96" fmla="*/ 28 w 194"/>
                  <a:gd name="T97" fmla="*/ 137 h 198"/>
                  <a:gd name="T98" fmla="*/ 44 w 194"/>
                  <a:gd name="T99" fmla="*/ 111 h 198"/>
                  <a:gd name="T100" fmla="*/ 30 w 194"/>
                  <a:gd name="T101" fmla="*/ 103 h 198"/>
                  <a:gd name="T102" fmla="*/ 0 w 194"/>
                  <a:gd name="T103" fmla="*/ 155 h 198"/>
                  <a:gd name="T104" fmla="*/ 0 w 194"/>
                  <a:gd name="T105" fmla="*/ 155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98">
                    <a:moveTo>
                      <a:pt x="4" y="91"/>
                    </a:moveTo>
                    <a:lnTo>
                      <a:pt x="4" y="91"/>
                    </a:lnTo>
                    <a:lnTo>
                      <a:pt x="62" y="91"/>
                    </a:lnTo>
                    <a:lnTo>
                      <a:pt x="62" y="91"/>
                    </a:lnTo>
                    <a:lnTo>
                      <a:pt x="60" y="125"/>
                    </a:lnTo>
                    <a:lnTo>
                      <a:pt x="58" y="137"/>
                    </a:lnTo>
                    <a:lnTo>
                      <a:pt x="54" y="149"/>
                    </a:lnTo>
                    <a:lnTo>
                      <a:pt x="54" y="149"/>
                    </a:lnTo>
                    <a:lnTo>
                      <a:pt x="48" y="157"/>
                    </a:lnTo>
                    <a:lnTo>
                      <a:pt x="40" y="167"/>
                    </a:lnTo>
                    <a:lnTo>
                      <a:pt x="30" y="176"/>
                    </a:lnTo>
                    <a:lnTo>
                      <a:pt x="18" y="184"/>
                    </a:lnTo>
                    <a:lnTo>
                      <a:pt x="18" y="184"/>
                    </a:lnTo>
                    <a:lnTo>
                      <a:pt x="24" y="190"/>
                    </a:lnTo>
                    <a:lnTo>
                      <a:pt x="30" y="198"/>
                    </a:lnTo>
                    <a:lnTo>
                      <a:pt x="30" y="198"/>
                    </a:lnTo>
                    <a:lnTo>
                      <a:pt x="44" y="188"/>
                    </a:lnTo>
                    <a:lnTo>
                      <a:pt x="54" y="178"/>
                    </a:lnTo>
                    <a:lnTo>
                      <a:pt x="62" y="167"/>
                    </a:lnTo>
                    <a:lnTo>
                      <a:pt x="69" y="155"/>
                    </a:lnTo>
                    <a:lnTo>
                      <a:pt x="69" y="155"/>
                    </a:lnTo>
                    <a:lnTo>
                      <a:pt x="73" y="143"/>
                    </a:lnTo>
                    <a:lnTo>
                      <a:pt x="77" y="127"/>
                    </a:lnTo>
                    <a:lnTo>
                      <a:pt x="79" y="111"/>
                    </a:lnTo>
                    <a:lnTo>
                      <a:pt x="79" y="91"/>
                    </a:lnTo>
                    <a:lnTo>
                      <a:pt x="79" y="91"/>
                    </a:lnTo>
                    <a:lnTo>
                      <a:pt x="121" y="91"/>
                    </a:lnTo>
                    <a:lnTo>
                      <a:pt x="121" y="91"/>
                    </a:lnTo>
                    <a:lnTo>
                      <a:pt x="121" y="163"/>
                    </a:lnTo>
                    <a:lnTo>
                      <a:pt x="121" y="163"/>
                    </a:lnTo>
                    <a:lnTo>
                      <a:pt x="121" y="167"/>
                    </a:lnTo>
                    <a:lnTo>
                      <a:pt x="119" y="172"/>
                    </a:lnTo>
                    <a:lnTo>
                      <a:pt x="115" y="174"/>
                    </a:lnTo>
                    <a:lnTo>
                      <a:pt x="109" y="176"/>
                    </a:lnTo>
                    <a:lnTo>
                      <a:pt x="109" y="176"/>
                    </a:lnTo>
                    <a:lnTo>
                      <a:pt x="85" y="176"/>
                    </a:lnTo>
                    <a:lnTo>
                      <a:pt x="85" y="176"/>
                    </a:lnTo>
                    <a:lnTo>
                      <a:pt x="89" y="192"/>
                    </a:lnTo>
                    <a:lnTo>
                      <a:pt x="89" y="192"/>
                    </a:lnTo>
                    <a:lnTo>
                      <a:pt x="103" y="194"/>
                    </a:lnTo>
                    <a:lnTo>
                      <a:pt x="115" y="194"/>
                    </a:lnTo>
                    <a:lnTo>
                      <a:pt x="115" y="194"/>
                    </a:lnTo>
                    <a:lnTo>
                      <a:pt x="125" y="190"/>
                    </a:lnTo>
                    <a:lnTo>
                      <a:pt x="131" y="186"/>
                    </a:lnTo>
                    <a:lnTo>
                      <a:pt x="135" y="178"/>
                    </a:lnTo>
                    <a:lnTo>
                      <a:pt x="137" y="167"/>
                    </a:lnTo>
                    <a:lnTo>
                      <a:pt x="137" y="167"/>
                    </a:lnTo>
                    <a:lnTo>
                      <a:pt x="137" y="91"/>
                    </a:lnTo>
                    <a:lnTo>
                      <a:pt x="137" y="91"/>
                    </a:lnTo>
                    <a:lnTo>
                      <a:pt x="194" y="91"/>
                    </a:lnTo>
                    <a:lnTo>
                      <a:pt x="194" y="91"/>
                    </a:lnTo>
                    <a:lnTo>
                      <a:pt x="194" y="75"/>
                    </a:lnTo>
                    <a:lnTo>
                      <a:pt x="194" y="75"/>
                    </a:lnTo>
                    <a:lnTo>
                      <a:pt x="107" y="75"/>
                    </a:lnTo>
                    <a:lnTo>
                      <a:pt x="107" y="75"/>
                    </a:lnTo>
                    <a:lnTo>
                      <a:pt x="107" y="40"/>
                    </a:lnTo>
                    <a:lnTo>
                      <a:pt x="107" y="40"/>
                    </a:lnTo>
                    <a:lnTo>
                      <a:pt x="178" y="40"/>
                    </a:lnTo>
                    <a:lnTo>
                      <a:pt x="178" y="40"/>
                    </a:lnTo>
                    <a:lnTo>
                      <a:pt x="178" y="26"/>
                    </a:lnTo>
                    <a:lnTo>
                      <a:pt x="178" y="26"/>
                    </a:lnTo>
                    <a:lnTo>
                      <a:pt x="107" y="26"/>
                    </a:lnTo>
                    <a:lnTo>
                      <a:pt x="107" y="26"/>
                    </a:lnTo>
                    <a:lnTo>
                      <a:pt x="107" y="0"/>
                    </a:lnTo>
                    <a:lnTo>
                      <a:pt x="107" y="0"/>
                    </a:lnTo>
                    <a:lnTo>
                      <a:pt x="91" y="0"/>
                    </a:lnTo>
                    <a:lnTo>
                      <a:pt x="91" y="0"/>
                    </a:lnTo>
                    <a:lnTo>
                      <a:pt x="91" y="26"/>
                    </a:lnTo>
                    <a:lnTo>
                      <a:pt x="91" y="26"/>
                    </a:lnTo>
                    <a:lnTo>
                      <a:pt x="20" y="26"/>
                    </a:lnTo>
                    <a:lnTo>
                      <a:pt x="20" y="26"/>
                    </a:lnTo>
                    <a:lnTo>
                      <a:pt x="20" y="40"/>
                    </a:lnTo>
                    <a:lnTo>
                      <a:pt x="20" y="40"/>
                    </a:lnTo>
                    <a:lnTo>
                      <a:pt x="91" y="40"/>
                    </a:lnTo>
                    <a:lnTo>
                      <a:pt x="91" y="40"/>
                    </a:lnTo>
                    <a:lnTo>
                      <a:pt x="91" y="75"/>
                    </a:lnTo>
                    <a:lnTo>
                      <a:pt x="91" y="75"/>
                    </a:lnTo>
                    <a:lnTo>
                      <a:pt x="4" y="75"/>
                    </a:lnTo>
                    <a:lnTo>
                      <a:pt x="4" y="75"/>
                    </a:lnTo>
                    <a:lnTo>
                      <a:pt x="4" y="91"/>
                    </a:lnTo>
                    <a:lnTo>
                      <a:pt x="4" y="91"/>
                    </a:lnTo>
                    <a:close/>
                    <a:moveTo>
                      <a:pt x="180" y="165"/>
                    </a:moveTo>
                    <a:lnTo>
                      <a:pt x="180" y="165"/>
                    </a:lnTo>
                    <a:lnTo>
                      <a:pt x="194" y="155"/>
                    </a:lnTo>
                    <a:lnTo>
                      <a:pt x="194" y="155"/>
                    </a:lnTo>
                    <a:lnTo>
                      <a:pt x="157" y="105"/>
                    </a:lnTo>
                    <a:lnTo>
                      <a:pt x="157" y="105"/>
                    </a:lnTo>
                    <a:lnTo>
                      <a:pt x="143" y="113"/>
                    </a:lnTo>
                    <a:lnTo>
                      <a:pt x="143" y="113"/>
                    </a:lnTo>
                    <a:lnTo>
                      <a:pt x="164" y="139"/>
                    </a:lnTo>
                    <a:lnTo>
                      <a:pt x="180" y="165"/>
                    </a:lnTo>
                    <a:lnTo>
                      <a:pt x="180" y="165"/>
                    </a:lnTo>
                    <a:lnTo>
                      <a:pt x="180" y="165"/>
                    </a:lnTo>
                    <a:close/>
                    <a:moveTo>
                      <a:pt x="0" y="155"/>
                    </a:moveTo>
                    <a:lnTo>
                      <a:pt x="0" y="155"/>
                    </a:lnTo>
                    <a:lnTo>
                      <a:pt x="12" y="165"/>
                    </a:lnTo>
                    <a:lnTo>
                      <a:pt x="12" y="165"/>
                    </a:lnTo>
                    <a:lnTo>
                      <a:pt x="28" y="137"/>
                    </a:lnTo>
                    <a:lnTo>
                      <a:pt x="44" y="111"/>
                    </a:lnTo>
                    <a:lnTo>
                      <a:pt x="44" y="111"/>
                    </a:lnTo>
                    <a:lnTo>
                      <a:pt x="30" y="103"/>
                    </a:lnTo>
                    <a:lnTo>
                      <a:pt x="30" y="103"/>
                    </a:lnTo>
                    <a:lnTo>
                      <a:pt x="16" y="129"/>
                    </a:lnTo>
                    <a:lnTo>
                      <a:pt x="0" y="155"/>
                    </a:lnTo>
                    <a:lnTo>
                      <a:pt x="0" y="155"/>
                    </a:lnTo>
                    <a:lnTo>
                      <a:pt x="0" y="15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63" name="Freeform 632">
                <a:extLst>
                  <a:ext uri="{FF2B5EF4-FFF2-40B4-BE49-F238E27FC236}">
                    <a16:creationId xmlns="" xmlns:a16="http://schemas.microsoft.com/office/drawing/2014/main" id="{0C42FB77-6853-423E-AB4E-66DD63BD95D4}"/>
                  </a:ext>
                </a:extLst>
              </p:cNvPr>
              <p:cNvSpPr>
                <a:spLocks noEditPoints="1"/>
              </p:cNvSpPr>
              <p:nvPr/>
            </p:nvSpPr>
            <p:spPr bwMode="auto">
              <a:xfrm>
                <a:off x="-3510" y="19746"/>
                <a:ext cx="200" cy="198"/>
              </a:xfrm>
              <a:custGeom>
                <a:avLst/>
                <a:gdLst>
                  <a:gd name="T0" fmla="*/ 10 w 200"/>
                  <a:gd name="T1" fmla="*/ 119 h 198"/>
                  <a:gd name="T2" fmla="*/ 38 w 200"/>
                  <a:gd name="T3" fmla="*/ 68 h 198"/>
                  <a:gd name="T4" fmla="*/ 44 w 200"/>
                  <a:gd name="T5" fmla="*/ 50 h 198"/>
                  <a:gd name="T6" fmla="*/ 89 w 200"/>
                  <a:gd name="T7" fmla="*/ 50 h 198"/>
                  <a:gd name="T8" fmla="*/ 83 w 200"/>
                  <a:gd name="T9" fmla="*/ 81 h 198"/>
                  <a:gd name="T10" fmla="*/ 73 w 200"/>
                  <a:gd name="T11" fmla="*/ 109 h 198"/>
                  <a:gd name="T12" fmla="*/ 44 w 200"/>
                  <a:gd name="T13" fmla="*/ 89 h 198"/>
                  <a:gd name="T14" fmla="*/ 34 w 200"/>
                  <a:gd name="T15" fmla="*/ 101 h 198"/>
                  <a:gd name="T16" fmla="*/ 50 w 200"/>
                  <a:gd name="T17" fmla="*/ 113 h 198"/>
                  <a:gd name="T18" fmla="*/ 65 w 200"/>
                  <a:gd name="T19" fmla="*/ 125 h 198"/>
                  <a:gd name="T20" fmla="*/ 40 w 200"/>
                  <a:gd name="T21" fmla="*/ 155 h 198"/>
                  <a:gd name="T22" fmla="*/ 6 w 200"/>
                  <a:gd name="T23" fmla="*/ 182 h 198"/>
                  <a:gd name="T24" fmla="*/ 16 w 200"/>
                  <a:gd name="T25" fmla="*/ 196 h 198"/>
                  <a:gd name="T26" fmla="*/ 34 w 200"/>
                  <a:gd name="T27" fmla="*/ 184 h 198"/>
                  <a:gd name="T28" fmla="*/ 67 w 200"/>
                  <a:gd name="T29" fmla="*/ 153 h 198"/>
                  <a:gd name="T30" fmla="*/ 89 w 200"/>
                  <a:gd name="T31" fmla="*/ 117 h 198"/>
                  <a:gd name="T32" fmla="*/ 101 w 200"/>
                  <a:gd name="T33" fmla="*/ 75 h 198"/>
                  <a:gd name="T34" fmla="*/ 105 w 200"/>
                  <a:gd name="T35" fmla="*/ 50 h 198"/>
                  <a:gd name="T36" fmla="*/ 105 w 200"/>
                  <a:gd name="T37" fmla="*/ 36 h 198"/>
                  <a:gd name="T38" fmla="*/ 50 w 200"/>
                  <a:gd name="T39" fmla="*/ 36 h 198"/>
                  <a:gd name="T40" fmla="*/ 61 w 200"/>
                  <a:gd name="T41" fmla="*/ 4 h 198"/>
                  <a:gd name="T42" fmla="*/ 44 w 200"/>
                  <a:gd name="T43" fmla="*/ 0 h 198"/>
                  <a:gd name="T44" fmla="*/ 36 w 200"/>
                  <a:gd name="T45" fmla="*/ 28 h 198"/>
                  <a:gd name="T46" fmla="*/ 14 w 200"/>
                  <a:gd name="T47" fmla="*/ 79 h 198"/>
                  <a:gd name="T48" fmla="*/ 0 w 200"/>
                  <a:gd name="T49" fmla="*/ 103 h 198"/>
                  <a:gd name="T50" fmla="*/ 10 w 200"/>
                  <a:gd name="T51" fmla="*/ 119 h 198"/>
                  <a:gd name="T52" fmla="*/ 10 w 200"/>
                  <a:gd name="T53" fmla="*/ 119 h 198"/>
                  <a:gd name="T54" fmla="*/ 125 w 200"/>
                  <a:gd name="T55" fmla="*/ 198 h 198"/>
                  <a:gd name="T56" fmla="*/ 141 w 200"/>
                  <a:gd name="T57" fmla="*/ 198 h 198"/>
                  <a:gd name="T58" fmla="*/ 141 w 200"/>
                  <a:gd name="T59" fmla="*/ 75 h 198"/>
                  <a:gd name="T60" fmla="*/ 188 w 200"/>
                  <a:gd name="T61" fmla="*/ 117 h 198"/>
                  <a:gd name="T62" fmla="*/ 200 w 200"/>
                  <a:gd name="T63" fmla="*/ 101 h 198"/>
                  <a:gd name="T64" fmla="*/ 176 w 200"/>
                  <a:gd name="T65" fmla="*/ 81 h 198"/>
                  <a:gd name="T66" fmla="*/ 150 w 200"/>
                  <a:gd name="T67" fmla="*/ 60 h 198"/>
                  <a:gd name="T68" fmla="*/ 141 w 200"/>
                  <a:gd name="T69" fmla="*/ 70 h 198"/>
                  <a:gd name="T70" fmla="*/ 141 w 200"/>
                  <a:gd name="T71" fmla="*/ 2 h 198"/>
                  <a:gd name="T72" fmla="*/ 125 w 200"/>
                  <a:gd name="T73" fmla="*/ 2 h 198"/>
                  <a:gd name="T74" fmla="*/ 125 w 200"/>
                  <a:gd name="T75" fmla="*/ 19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00" h="198">
                    <a:moveTo>
                      <a:pt x="10" y="119"/>
                    </a:moveTo>
                    <a:lnTo>
                      <a:pt x="10" y="119"/>
                    </a:lnTo>
                    <a:lnTo>
                      <a:pt x="30" y="85"/>
                    </a:lnTo>
                    <a:lnTo>
                      <a:pt x="38" y="68"/>
                    </a:lnTo>
                    <a:lnTo>
                      <a:pt x="44" y="50"/>
                    </a:lnTo>
                    <a:lnTo>
                      <a:pt x="44" y="50"/>
                    </a:lnTo>
                    <a:lnTo>
                      <a:pt x="89" y="50"/>
                    </a:lnTo>
                    <a:lnTo>
                      <a:pt x="89" y="50"/>
                    </a:lnTo>
                    <a:lnTo>
                      <a:pt x="87" y="66"/>
                    </a:lnTo>
                    <a:lnTo>
                      <a:pt x="83" y="81"/>
                    </a:lnTo>
                    <a:lnTo>
                      <a:pt x="79" y="95"/>
                    </a:lnTo>
                    <a:lnTo>
                      <a:pt x="73" y="109"/>
                    </a:lnTo>
                    <a:lnTo>
                      <a:pt x="73" y="109"/>
                    </a:lnTo>
                    <a:lnTo>
                      <a:pt x="44" y="89"/>
                    </a:lnTo>
                    <a:lnTo>
                      <a:pt x="44" y="89"/>
                    </a:lnTo>
                    <a:lnTo>
                      <a:pt x="34" y="101"/>
                    </a:lnTo>
                    <a:lnTo>
                      <a:pt x="34" y="101"/>
                    </a:lnTo>
                    <a:lnTo>
                      <a:pt x="50" y="113"/>
                    </a:lnTo>
                    <a:lnTo>
                      <a:pt x="65" y="125"/>
                    </a:lnTo>
                    <a:lnTo>
                      <a:pt x="65" y="125"/>
                    </a:lnTo>
                    <a:lnTo>
                      <a:pt x="55" y="141"/>
                    </a:lnTo>
                    <a:lnTo>
                      <a:pt x="40" y="155"/>
                    </a:lnTo>
                    <a:lnTo>
                      <a:pt x="24" y="169"/>
                    </a:lnTo>
                    <a:lnTo>
                      <a:pt x="6" y="182"/>
                    </a:lnTo>
                    <a:lnTo>
                      <a:pt x="6" y="182"/>
                    </a:lnTo>
                    <a:lnTo>
                      <a:pt x="16" y="196"/>
                    </a:lnTo>
                    <a:lnTo>
                      <a:pt x="16" y="196"/>
                    </a:lnTo>
                    <a:lnTo>
                      <a:pt x="34" y="184"/>
                    </a:lnTo>
                    <a:lnTo>
                      <a:pt x="52" y="169"/>
                    </a:lnTo>
                    <a:lnTo>
                      <a:pt x="67" y="153"/>
                    </a:lnTo>
                    <a:lnTo>
                      <a:pt x="79" y="135"/>
                    </a:lnTo>
                    <a:lnTo>
                      <a:pt x="89" y="117"/>
                    </a:lnTo>
                    <a:lnTo>
                      <a:pt x="97" y="97"/>
                    </a:lnTo>
                    <a:lnTo>
                      <a:pt x="101" y="75"/>
                    </a:lnTo>
                    <a:lnTo>
                      <a:pt x="105" y="50"/>
                    </a:lnTo>
                    <a:lnTo>
                      <a:pt x="105" y="50"/>
                    </a:lnTo>
                    <a:lnTo>
                      <a:pt x="105" y="36"/>
                    </a:lnTo>
                    <a:lnTo>
                      <a:pt x="105" y="36"/>
                    </a:lnTo>
                    <a:lnTo>
                      <a:pt x="50" y="36"/>
                    </a:lnTo>
                    <a:lnTo>
                      <a:pt x="50" y="36"/>
                    </a:lnTo>
                    <a:lnTo>
                      <a:pt x="57" y="20"/>
                    </a:lnTo>
                    <a:lnTo>
                      <a:pt x="61" y="4"/>
                    </a:lnTo>
                    <a:lnTo>
                      <a:pt x="61" y="4"/>
                    </a:lnTo>
                    <a:lnTo>
                      <a:pt x="44" y="0"/>
                    </a:lnTo>
                    <a:lnTo>
                      <a:pt x="44" y="0"/>
                    </a:lnTo>
                    <a:lnTo>
                      <a:pt x="36" y="28"/>
                    </a:lnTo>
                    <a:lnTo>
                      <a:pt x="26" y="54"/>
                    </a:lnTo>
                    <a:lnTo>
                      <a:pt x="14" y="79"/>
                    </a:lnTo>
                    <a:lnTo>
                      <a:pt x="0" y="103"/>
                    </a:lnTo>
                    <a:lnTo>
                      <a:pt x="0" y="103"/>
                    </a:lnTo>
                    <a:lnTo>
                      <a:pt x="6" y="111"/>
                    </a:lnTo>
                    <a:lnTo>
                      <a:pt x="10" y="119"/>
                    </a:lnTo>
                    <a:lnTo>
                      <a:pt x="10" y="119"/>
                    </a:lnTo>
                    <a:lnTo>
                      <a:pt x="10" y="119"/>
                    </a:lnTo>
                    <a:close/>
                    <a:moveTo>
                      <a:pt x="125" y="198"/>
                    </a:moveTo>
                    <a:lnTo>
                      <a:pt x="125" y="198"/>
                    </a:lnTo>
                    <a:lnTo>
                      <a:pt x="141" y="198"/>
                    </a:lnTo>
                    <a:lnTo>
                      <a:pt x="141" y="198"/>
                    </a:lnTo>
                    <a:lnTo>
                      <a:pt x="141" y="75"/>
                    </a:lnTo>
                    <a:lnTo>
                      <a:pt x="141" y="75"/>
                    </a:lnTo>
                    <a:lnTo>
                      <a:pt x="166" y="95"/>
                    </a:lnTo>
                    <a:lnTo>
                      <a:pt x="188" y="117"/>
                    </a:lnTo>
                    <a:lnTo>
                      <a:pt x="188" y="117"/>
                    </a:lnTo>
                    <a:lnTo>
                      <a:pt x="200" y="101"/>
                    </a:lnTo>
                    <a:lnTo>
                      <a:pt x="200" y="101"/>
                    </a:lnTo>
                    <a:lnTo>
                      <a:pt x="176" y="81"/>
                    </a:lnTo>
                    <a:lnTo>
                      <a:pt x="150" y="60"/>
                    </a:lnTo>
                    <a:lnTo>
                      <a:pt x="150" y="60"/>
                    </a:lnTo>
                    <a:lnTo>
                      <a:pt x="141" y="70"/>
                    </a:lnTo>
                    <a:lnTo>
                      <a:pt x="141" y="70"/>
                    </a:lnTo>
                    <a:lnTo>
                      <a:pt x="141" y="2"/>
                    </a:lnTo>
                    <a:lnTo>
                      <a:pt x="141" y="2"/>
                    </a:lnTo>
                    <a:lnTo>
                      <a:pt x="125" y="2"/>
                    </a:lnTo>
                    <a:lnTo>
                      <a:pt x="125" y="2"/>
                    </a:lnTo>
                    <a:lnTo>
                      <a:pt x="125" y="198"/>
                    </a:lnTo>
                    <a:lnTo>
                      <a:pt x="125" y="19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64" name="Freeform 633">
                <a:extLst>
                  <a:ext uri="{FF2B5EF4-FFF2-40B4-BE49-F238E27FC236}">
                    <a16:creationId xmlns="" xmlns:a16="http://schemas.microsoft.com/office/drawing/2014/main" id="{614C8E33-CF68-49E5-8D3C-756BD28C35FB}"/>
                  </a:ext>
                </a:extLst>
              </p:cNvPr>
              <p:cNvSpPr>
                <a:spLocks noEditPoints="1"/>
              </p:cNvSpPr>
              <p:nvPr/>
            </p:nvSpPr>
            <p:spPr bwMode="auto">
              <a:xfrm>
                <a:off x="-3306" y="19744"/>
                <a:ext cx="198" cy="196"/>
              </a:xfrm>
              <a:custGeom>
                <a:avLst/>
                <a:gdLst>
                  <a:gd name="T0" fmla="*/ 95 w 198"/>
                  <a:gd name="T1" fmla="*/ 105 h 196"/>
                  <a:gd name="T2" fmla="*/ 125 w 198"/>
                  <a:gd name="T3" fmla="*/ 99 h 196"/>
                  <a:gd name="T4" fmla="*/ 123 w 198"/>
                  <a:gd name="T5" fmla="*/ 178 h 196"/>
                  <a:gd name="T6" fmla="*/ 105 w 198"/>
                  <a:gd name="T7" fmla="*/ 182 h 196"/>
                  <a:gd name="T8" fmla="*/ 97 w 198"/>
                  <a:gd name="T9" fmla="*/ 196 h 196"/>
                  <a:gd name="T10" fmla="*/ 127 w 198"/>
                  <a:gd name="T11" fmla="*/ 194 h 196"/>
                  <a:gd name="T12" fmla="*/ 138 w 198"/>
                  <a:gd name="T13" fmla="*/ 171 h 196"/>
                  <a:gd name="T14" fmla="*/ 158 w 198"/>
                  <a:gd name="T15" fmla="*/ 161 h 196"/>
                  <a:gd name="T16" fmla="*/ 198 w 198"/>
                  <a:gd name="T17" fmla="*/ 171 h 196"/>
                  <a:gd name="T18" fmla="*/ 162 w 198"/>
                  <a:gd name="T19" fmla="*/ 147 h 196"/>
                  <a:gd name="T20" fmla="*/ 182 w 198"/>
                  <a:gd name="T21" fmla="*/ 109 h 196"/>
                  <a:gd name="T22" fmla="*/ 154 w 198"/>
                  <a:gd name="T23" fmla="*/ 135 h 196"/>
                  <a:gd name="T24" fmla="*/ 138 w 198"/>
                  <a:gd name="T25" fmla="*/ 99 h 196"/>
                  <a:gd name="T26" fmla="*/ 168 w 198"/>
                  <a:gd name="T27" fmla="*/ 105 h 196"/>
                  <a:gd name="T28" fmla="*/ 182 w 198"/>
                  <a:gd name="T29" fmla="*/ 22 h 196"/>
                  <a:gd name="T30" fmla="*/ 136 w 198"/>
                  <a:gd name="T31" fmla="*/ 6 h 196"/>
                  <a:gd name="T32" fmla="*/ 115 w 198"/>
                  <a:gd name="T33" fmla="*/ 22 h 196"/>
                  <a:gd name="T34" fmla="*/ 83 w 198"/>
                  <a:gd name="T35" fmla="*/ 105 h 196"/>
                  <a:gd name="T36" fmla="*/ 36 w 198"/>
                  <a:gd name="T37" fmla="*/ 2 h 196"/>
                  <a:gd name="T38" fmla="*/ 2 w 198"/>
                  <a:gd name="T39" fmla="*/ 66 h 196"/>
                  <a:gd name="T40" fmla="*/ 34 w 198"/>
                  <a:gd name="T41" fmla="*/ 77 h 196"/>
                  <a:gd name="T42" fmla="*/ 6 w 198"/>
                  <a:gd name="T43" fmla="*/ 133 h 196"/>
                  <a:gd name="T44" fmla="*/ 59 w 198"/>
                  <a:gd name="T45" fmla="*/ 125 h 196"/>
                  <a:gd name="T46" fmla="*/ 75 w 198"/>
                  <a:gd name="T47" fmla="*/ 129 h 196"/>
                  <a:gd name="T48" fmla="*/ 61 w 198"/>
                  <a:gd name="T49" fmla="*/ 89 h 196"/>
                  <a:gd name="T50" fmla="*/ 57 w 198"/>
                  <a:gd name="T51" fmla="*/ 113 h 196"/>
                  <a:gd name="T52" fmla="*/ 22 w 198"/>
                  <a:gd name="T53" fmla="*/ 117 h 196"/>
                  <a:gd name="T54" fmla="*/ 57 w 198"/>
                  <a:gd name="T55" fmla="*/ 38 h 196"/>
                  <a:gd name="T56" fmla="*/ 43 w 198"/>
                  <a:gd name="T57" fmla="*/ 64 h 196"/>
                  <a:gd name="T58" fmla="*/ 51 w 198"/>
                  <a:gd name="T59" fmla="*/ 8 h 196"/>
                  <a:gd name="T60" fmla="*/ 103 w 198"/>
                  <a:gd name="T61" fmla="*/ 131 h 196"/>
                  <a:gd name="T62" fmla="*/ 67 w 198"/>
                  <a:gd name="T63" fmla="*/ 176 h 196"/>
                  <a:gd name="T64" fmla="*/ 75 w 198"/>
                  <a:gd name="T65" fmla="*/ 188 h 196"/>
                  <a:gd name="T66" fmla="*/ 117 w 198"/>
                  <a:gd name="T67" fmla="*/ 131 h 196"/>
                  <a:gd name="T68" fmla="*/ 77 w 198"/>
                  <a:gd name="T69" fmla="*/ 117 h 196"/>
                  <a:gd name="T70" fmla="*/ 103 w 198"/>
                  <a:gd name="T71" fmla="*/ 131 h 196"/>
                  <a:gd name="T72" fmla="*/ 168 w 198"/>
                  <a:gd name="T73" fmla="*/ 66 h 196"/>
                  <a:gd name="T74" fmla="*/ 95 w 198"/>
                  <a:gd name="T75" fmla="*/ 85 h 196"/>
                  <a:gd name="T76" fmla="*/ 168 w 198"/>
                  <a:gd name="T77" fmla="*/ 54 h 196"/>
                  <a:gd name="T78" fmla="*/ 95 w 198"/>
                  <a:gd name="T79" fmla="*/ 34 h 196"/>
                  <a:gd name="T80" fmla="*/ 168 w 198"/>
                  <a:gd name="T81" fmla="*/ 54 h 196"/>
                  <a:gd name="T82" fmla="*/ 6 w 198"/>
                  <a:gd name="T83" fmla="*/ 165 h 196"/>
                  <a:gd name="T84" fmla="*/ 12 w 198"/>
                  <a:gd name="T85" fmla="*/ 190 h 196"/>
                  <a:gd name="T86" fmla="*/ 10 w 198"/>
                  <a:gd name="T87" fmla="*/ 143 h 196"/>
                  <a:gd name="T88" fmla="*/ 32 w 198"/>
                  <a:gd name="T89" fmla="*/ 161 h 196"/>
                  <a:gd name="T90" fmla="*/ 47 w 198"/>
                  <a:gd name="T91" fmla="*/ 178 h 196"/>
                  <a:gd name="T92" fmla="*/ 30 w 198"/>
                  <a:gd name="T93" fmla="*/ 143 h 196"/>
                  <a:gd name="T94" fmla="*/ 59 w 198"/>
                  <a:gd name="T95" fmla="*/ 163 h 196"/>
                  <a:gd name="T96" fmla="*/ 73 w 198"/>
                  <a:gd name="T97" fmla="*/ 167 h 196"/>
                  <a:gd name="T98" fmla="*/ 51 w 198"/>
                  <a:gd name="T99" fmla="*/ 139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98" h="196">
                    <a:moveTo>
                      <a:pt x="83" y="105"/>
                    </a:moveTo>
                    <a:lnTo>
                      <a:pt x="83" y="105"/>
                    </a:lnTo>
                    <a:lnTo>
                      <a:pt x="95" y="105"/>
                    </a:lnTo>
                    <a:lnTo>
                      <a:pt x="95" y="105"/>
                    </a:lnTo>
                    <a:lnTo>
                      <a:pt x="95" y="99"/>
                    </a:lnTo>
                    <a:lnTo>
                      <a:pt x="95" y="99"/>
                    </a:lnTo>
                    <a:lnTo>
                      <a:pt x="125" y="99"/>
                    </a:lnTo>
                    <a:lnTo>
                      <a:pt x="125" y="99"/>
                    </a:lnTo>
                    <a:lnTo>
                      <a:pt x="125" y="169"/>
                    </a:lnTo>
                    <a:lnTo>
                      <a:pt x="125" y="169"/>
                    </a:lnTo>
                    <a:lnTo>
                      <a:pt x="125" y="174"/>
                    </a:lnTo>
                    <a:lnTo>
                      <a:pt x="123" y="178"/>
                    </a:lnTo>
                    <a:lnTo>
                      <a:pt x="119" y="180"/>
                    </a:lnTo>
                    <a:lnTo>
                      <a:pt x="113" y="182"/>
                    </a:lnTo>
                    <a:lnTo>
                      <a:pt x="113" y="182"/>
                    </a:lnTo>
                    <a:lnTo>
                      <a:pt x="105" y="182"/>
                    </a:lnTo>
                    <a:lnTo>
                      <a:pt x="95" y="180"/>
                    </a:lnTo>
                    <a:lnTo>
                      <a:pt x="95" y="180"/>
                    </a:lnTo>
                    <a:lnTo>
                      <a:pt x="97" y="190"/>
                    </a:lnTo>
                    <a:lnTo>
                      <a:pt x="97" y="196"/>
                    </a:lnTo>
                    <a:lnTo>
                      <a:pt x="97" y="196"/>
                    </a:lnTo>
                    <a:lnTo>
                      <a:pt x="117" y="196"/>
                    </a:lnTo>
                    <a:lnTo>
                      <a:pt x="117" y="196"/>
                    </a:lnTo>
                    <a:lnTo>
                      <a:pt x="127" y="194"/>
                    </a:lnTo>
                    <a:lnTo>
                      <a:pt x="133" y="190"/>
                    </a:lnTo>
                    <a:lnTo>
                      <a:pt x="138" y="182"/>
                    </a:lnTo>
                    <a:lnTo>
                      <a:pt x="138" y="171"/>
                    </a:lnTo>
                    <a:lnTo>
                      <a:pt x="138" y="171"/>
                    </a:lnTo>
                    <a:lnTo>
                      <a:pt x="138" y="133"/>
                    </a:lnTo>
                    <a:lnTo>
                      <a:pt x="138" y="133"/>
                    </a:lnTo>
                    <a:lnTo>
                      <a:pt x="146" y="147"/>
                    </a:lnTo>
                    <a:lnTo>
                      <a:pt x="158" y="161"/>
                    </a:lnTo>
                    <a:lnTo>
                      <a:pt x="170" y="174"/>
                    </a:lnTo>
                    <a:lnTo>
                      <a:pt x="186" y="186"/>
                    </a:lnTo>
                    <a:lnTo>
                      <a:pt x="186" y="186"/>
                    </a:lnTo>
                    <a:lnTo>
                      <a:pt x="198" y="171"/>
                    </a:lnTo>
                    <a:lnTo>
                      <a:pt x="198" y="171"/>
                    </a:lnTo>
                    <a:lnTo>
                      <a:pt x="178" y="159"/>
                    </a:lnTo>
                    <a:lnTo>
                      <a:pt x="162" y="147"/>
                    </a:lnTo>
                    <a:lnTo>
                      <a:pt x="162" y="147"/>
                    </a:lnTo>
                    <a:lnTo>
                      <a:pt x="178" y="133"/>
                    </a:lnTo>
                    <a:lnTo>
                      <a:pt x="192" y="119"/>
                    </a:lnTo>
                    <a:lnTo>
                      <a:pt x="192" y="119"/>
                    </a:lnTo>
                    <a:lnTo>
                      <a:pt x="182" y="109"/>
                    </a:lnTo>
                    <a:lnTo>
                      <a:pt x="182" y="109"/>
                    </a:lnTo>
                    <a:lnTo>
                      <a:pt x="168" y="123"/>
                    </a:lnTo>
                    <a:lnTo>
                      <a:pt x="154" y="135"/>
                    </a:lnTo>
                    <a:lnTo>
                      <a:pt x="154" y="135"/>
                    </a:lnTo>
                    <a:lnTo>
                      <a:pt x="146" y="121"/>
                    </a:lnTo>
                    <a:lnTo>
                      <a:pt x="138" y="105"/>
                    </a:lnTo>
                    <a:lnTo>
                      <a:pt x="138" y="105"/>
                    </a:lnTo>
                    <a:lnTo>
                      <a:pt x="138" y="99"/>
                    </a:lnTo>
                    <a:lnTo>
                      <a:pt x="138" y="99"/>
                    </a:lnTo>
                    <a:lnTo>
                      <a:pt x="168" y="99"/>
                    </a:lnTo>
                    <a:lnTo>
                      <a:pt x="168" y="99"/>
                    </a:lnTo>
                    <a:lnTo>
                      <a:pt x="168" y="105"/>
                    </a:lnTo>
                    <a:lnTo>
                      <a:pt x="168" y="105"/>
                    </a:lnTo>
                    <a:lnTo>
                      <a:pt x="182" y="105"/>
                    </a:lnTo>
                    <a:lnTo>
                      <a:pt x="182" y="105"/>
                    </a:lnTo>
                    <a:lnTo>
                      <a:pt x="182" y="22"/>
                    </a:lnTo>
                    <a:lnTo>
                      <a:pt x="182" y="22"/>
                    </a:lnTo>
                    <a:lnTo>
                      <a:pt x="129" y="22"/>
                    </a:lnTo>
                    <a:lnTo>
                      <a:pt x="129" y="22"/>
                    </a:lnTo>
                    <a:lnTo>
                      <a:pt x="136" y="6"/>
                    </a:lnTo>
                    <a:lnTo>
                      <a:pt x="136" y="6"/>
                    </a:lnTo>
                    <a:lnTo>
                      <a:pt x="121" y="0"/>
                    </a:lnTo>
                    <a:lnTo>
                      <a:pt x="121" y="0"/>
                    </a:lnTo>
                    <a:lnTo>
                      <a:pt x="115" y="22"/>
                    </a:lnTo>
                    <a:lnTo>
                      <a:pt x="115" y="22"/>
                    </a:lnTo>
                    <a:lnTo>
                      <a:pt x="83" y="22"/>
                    </a:lnTo>
                    <a:lnTo>
                      <a:pt x="83" y="22"/>
                    </a:lnTo>
                    <a:lnTo>
                      <a:pt x="83" y="105"/>
                    </a:lnTo>
                    <a:lnTo>
                      <a:pt x="83" y="105"/>
                    </a:lnTo>
                    <a:close/>
                    <a:moveTo>
                      <a:pt x="51" y="8"/>
                    </a:moveTo>
                    <a:lnTo>
                      <a:pt x="51" y="8"/>
                    </a:lnTo>
                    <a:lnTo>
                      <a:pt x="36" y="2"/>
                    </a:lnTo>
                    <a:lnTo>
                      <a:pt x="36" y="2"/>
                    </a:lnTo>
                    <a:lnTo>
                      <a:pt x="18" y="38"/>
                    </a:lnTo>
                    <a:lnTo>
                      <a:pt x="2" y="66"/>
                    </a:lnTo>
                    <a:lnTo>
                      <a:pt x="2" y="66"/>
                    </a:lnTo>
                    <a:lnTo>
                      <a:pt x="4" y="79"/>
                    </a:lnTo>
                    <a:lnTo>
                      <a:pt x="4" y="79"/>
                    </a:lnTo>
                    <a:lnTo>
                      <a:pt x="34" y="77"/>
                    </a:lnTo>
                    <a:lnTo>
                      <a:pt x="34" y="77"/>
                    </a:lnTo>
                    <a:lnTo>
                      <a:pt x="18" y="101"/>
                    </a:lnTo>
                    <a:lnTo>
                      <a:pt x="2" y="119"/>
                    </a:lnTo>
                    <a:lnTo>
                      <a:pt x="2" y="119"/>
                    </a:lnTo>
                    <a:lnTo>
                      <a:pt x="6" y="133"/>
                    </a:lnTo>
                    <a:lnTo>
                      <a:pt x="6" y="133"/>
                    </a:lnTo>
                    <a:lnTo>
                      <a:pt x="26" y="129"/>
                    </a:lnTo>
                    <a:lnTo>
                      <a:pt x="59" y="125"/>
                    </a:lnTo>
                    <a:lnTo>
                      <a:pt x="59" y="125"/>
                    </a:lnTo>
                    <a:lnTo>
                      <a:pt x="61" y="129"/>
                    </a:lnTo>
                    <a:lnTo>
                      <a:pt x="63" y="133"/>
                    </a:lnTo>
                    <a:lnTo>
                      <a:pt x="63" y="133"/>
                    </a:lnTo>
                    <a:lnTo>
                      <a:pt x="75" y="129"/>
                    </a:lnTo>
                    <a:lnTo>
                      <a:pt x="75" y="129"/>
                    </a:lnTo>
                    <a:lnTo>
                      <a:pt x="69" y="109"/>
                    </a:lnTo>
                    <a:lnTo>
                      <a:pt x="61" y="89"/>
                    </a:lnTo>
                    <a:lnTo>
                      <a:pt x="61" y="89"/>
                    </a:lnTo>
                    <a:lnTo>
                      <a:pt x="49" y="93"/>
                    </a:lnTo>
                    <a:lnTo>
                      <a:pt x="49" y="93"/>
                    </a:lnTo>
                    <a:lnTo>
                      <a:pt x="53" y="103"/>
                    </a:lnTo>
                    <a:lnTo>
                      <a:pt x="57" y="113"/>
                    </a:lnTo>
                    <a:lnTo>
                      <a:pt x="57" y="113"/>
                    </a:lnTo>
                    <a:lnTo>
                      <a:pt x="36" y="115"/>
                    </a:lnTo>
                    <a:lnTo>
                      <a:pt x="22" y="117"/>
                    </a:lnTo>
                    <a:lnTo>
                      <a:pt x="22" y="117"/>
                    </a:lnTo>
                    <a:lnTo>
                      <a:pt x="47" y="81"/>
                    </a:lnTo>
                    <a:lnTo>
                      <a:pt x="69" y="44"/>
                    </a:lnTo>
                    <a:lnTo>
                      <a:pt x="69" y="44"/>
                    </a:lnTo>
                    <a:lnTo>
                      <a:pt x="57" y="38"/>
                    </a:lnTo>
                    <a:lnTo>
                      <a:pt x="57" y="38"/>
                    </a:lnTo>
                    <a:lnTo>
                      <a:pt x="49" y="50"/>
                    </a:lnTo>
                    <a:lnTo>
                      <a:pt x="43" y="64"/>
                    </a:lnTo>
                    <a:lnTo>
                      <a:pt x="43" y="64"/>
                    </a:lnTo>
                    <a:lnTo>
                      <a:pt x="18" y="64"/>
                    </a:lnTo>
                    <a:lnTo>
                      <a:pt x="18" y="64"/>
                    </a:lnTo>
                    <a:lnTo>
                      <a:pt x="32" y="40"/>
                    </a:lnTo>
                    <a:lnTo>
                      <a:pt x="51" y="8"/>
                    </a:lnTo>
                    <a:lnTo>
                      <a:pt x="51" y="8"/>
                    </a:lnTo>
                    <a:lnTo>
                      <a:pt x="51" y="8"/>
                    </a:lnTo>
                    <a:close/>
                    <a:moveTo>
                      <a:pt x="103" y="131"/>
                    </a:moveTo>
                    <a:lnTo>
                      <a:pt x="103" y="131"/>
                    </a:lnTo>
                    <a:lnTo>
                      <a:pt x="97" y="143"/>
                    </a:lnTo>
                    <a:lnTo>
                      <a:pt x="89" y="155"/>
                    </a:lnTo>
                    <a:lnTo>
                      <a:pt x="79" y="165"/>
                    </a:lnTo>
                    <a:lnTo>
                      <a:pt x="67" y="176"/>
                    </a:lnTo>
                    <a:lnTo>
                      <a:pt x="67" y="176"/>
                    </a:lnTo>
                    <a:lnTo>
                      <a:pt x="71" y="182"/>
                    </a:lnTo>
                    <a:lnTo>
                      <a:pt x="75" y="188"/>
                    </a:lnTo>
                    <a:lnTo>
                      <a:pt x="75" y="188"/>
                    </a:lnTo>
                    <a:lnTo>
                      <a:pt x="89" y="176"/>
                    </a:lnTo>
                    <a:lnTo>
                      <a:pt x="101" y="163"/>
                    </a:lnTo>
                    <a:lnTo>
                      <a:pt x="111" y="147"/>
                    </a:lnTo>
                    <a:lnTo>
                      <a:pt x="117" y="131"/>
                    </a:lnTo>
                    <a:lnTo>
                      <a:pt x="117" y="131"/>
                    </a:lnTo>
                    <a:lnTo>
                      <a:pt x="117" y="117"/>
                    </a:lnTo>
                    <a:lnTo>
                      <a:pt x="117" y="117"/>
                    </a:lnTo>
                    <a:lnTo>
                      <a:pt x="77" y="117"/>
                    </a:lnTo>
                    <a:lnTo>
                      <a:pt x="77" y="117"/>
                    </a:lnTo>
                    <a:lnTo>
                      <a:pt x="77" y="131"/>
                    </a:lnTo>
                    <a:lnTo>
                      <a:pt x="77" y="131"/>
                    </a:lnTo>
                    <a:lnTo>
                      <a:pt x="103" y="131"/>
                    </a:lnTo>
                    <a:lnTo>
                      <a:pt x="103" y="131"/>
                    </a:lnTo>
                    <a:close/>
                    <a:moveTo>
                      <a:pt x="95" y="66"/>
                    </a:moveTo>
                    <a:lnTo>
                      <a:pt x="95" y="66"/>
                    </a:lnTo>
                    <a:lnTo>
                      <a:pt x="168" y="66"/>
                    </a:lnTo>
                    <a:lnTo>
                      <a:pt x="168" y="66"/>
                    </a:lnTo>
                    <a:lnTo>
                      <a:pt x="168" y="85"/>
                    </a:lnTo>
                    <a:lnTo>
                      <a:pt x="168" y="85"/>
                    </a:lnTo>
                    <a:lnTo>
                      <a:pt x="95" y="85"/>
                    </a:lnTo>
                    <a:lnTo>
                      <a:pt x="95" y="85"/>
                    </a:lnTo>
                    <a:lnTo>
                      <a:pt x="95" y="66"/>
                    </a:lnTo>
                    <a:lnTo>
                      <a:pt x="95" y="66"/>
                    </a:lnTo>
                    <a:close/>
                    <a:moveTo>
                      <a:pt x="168" y="54"/>
                    </a:moveTo>
                    <a:lnTo>
                      <a:pt x="168" y="54"/>
                    </a:lnTo>
                    <a:lnTo>
                      <a:pt x="95" y="54"/>
                    </a:lnTo>
                    <a:lnTo>
                      <a:pt x="95" y="54"/>
                    </a:lnTo>
                    <a:lnTo>
                      <a:pt x="95" y="34"/>
                    </a:lnTo>
                    <a:lnTo>
                      <a:pt x="95" y="34"/>
                    </a:lnTo>
                    <a:lnTo>
                      <a:pt x="168" y="34"/>
                    </a:lnTo>
                    <a:lnTo>
                      <a:pt x="168" y="34"/>
                    </a:lnTo>
                    <a:lnTo>
                      <a:pt x="168" y="54"/>
                    </a:lnTo>
                    <a:lnTo>
                      <a:pt x="168" y="54"/>
                    </a:lnTo>
                    <a:close/>
                    <a:moveTo>
                      <a:pt x="10" y="143"/>
                    </a:moveTo>
                    <a:lnTo>
                      <a:pt x="10" y="143"/>
                    </a:lnTo>
                    <a:lnTo>
                      <a:pt x="6" y="165"/>
                    </a:lnTo>
                    <a:lnTo>
                      <a:pt x="0" y="186"/>
                    </a:lnTo>
                    <a:lnTo>
                      <a:pt x="0" y="186"/>
                    </a:lnTo>
                    <a:lnTo>
                      <a:pt x="12" y="190"/>
                    </a:lnTo>
                    <a:lnTo>
                      <a:pt x="12" y="190"/>
                    </a:lnTo>
                    <a:lnTo>
                      <a:pt x="18" y="169"/>
                    </a:lnTo>
                    <a:lnTo>
                      <a:pt x="22" y="145"/>
                    </a:lnTo>
                    <a:lnTo>
                      <a:pt x="22" y="145"/>
                    </a:lnTo>
                    <a:lnTo>
                      <a:pt x="10" y="143"/>
                    </a:lnTo>
                    <a:lnTo>
                      <a:pt x="10" y="143"/>
                    </a:lnTo>
                    <a:close/>
                    <a:moveTo>
                      <a:pt x="30" y="143"/>
                    </a:moveTo>
                    <a:lnTo>
                      <a:pt x="30" y="143"/>
                    </a:lnTo>
                    <a:lnTo>
                      <a:pt x="32" y="161"/>
                    </a:lnTo>
                    <a:lnTo>
                      <a:pt x="32" y="180"/>
                    </a:lnTo>
                    <a:lnTo>
                      <a:pt x="32" y="180"/>
                    </a:lnTo>
                    <a:lnTo>
                      <a:pt x="47" y="178"/>
                    </a:lnTo>
                    <a:lnTo>
                      <a:pt x="47" y="178"/>
                    </a:lnTo>
                    <a:lnTo>
                      <a:pt x="41" y="141"/>
                    </a:lnTo>
                    <a:lnTo>
                      <a:pt x="41" y="141"/>
                    </a:lnTo>
                    <a:lnTo>
                      <a:pt x="30" y="143"/>
                    </a:lnTo>
                    <a:lnTo>
                      <a:pt x="30" y="143"/>
                    </a:lnTo>
                    <a:close/>
                    <a:moveTo>
                      <a:pt x="51" y="139"/>
                    </a:moveTo>
                    <a:lnTo>
                      <a:pt x="51" y="139"/>
                    </a:lnTo>
                    <a:lnTo>
                      <a:pt x="57" y="155"/>
                    </a:lnTo>
                    <a:lnTo>
                      <a:pt x="59" y="163"/>
                    </a:lnTo>
                    <a:lnTo>
                      <a:pt x="59" y="171"/>
                    </a:lnTo>
                    <a:lnTo>
                      <a:pt x="59" y="171"/>
                    </a:lnTo>
                    <a:lnTo>
                      <a:pt x="73" y="167"/>
                    </a:lnTo>
                    <a:lnTo>
                      <a:pt x="73" y="167"/>
                    </a:lnTo>
                    <a:lnTo>
                      <a:pt x="61" y="135"/>
                    </a:lnTo>
                    <a:lnTo>
                      <a:pt x="61" y="135"/>
                    </a:lnTo>
                    <a:lnTo>
                      <a:pt x="51" y="139"/>
                    </a:lnTo>
                    <a:lnTo>
                      <a:pt x="51"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65" name="Freeform 634">
                <a:extLst>
                  <a:ext uri="{FF2B5EF4-FFF2-40B4-BE49-F238E27FC236}">
                    <a16:creationId xmlns="" xmlns:a16="http://schemas.microsoft.com/office/drawing/2014/main" id="{205EB0EF-D612-42F4-B9C9-5825CF4C1A7F}"/>
                  </a:ext>
                </a:extLst>
              </p:cNvPr>
              <p:cNvSpPr>
                <a:spLocks/>
              </p:cNvSpPr>
              <p:nvPr/>
            </p:nvSpPr>
            <p:spPr bwMode="auto">
              <a:xfrm>
                <a:off x="-3080" y="19750"/>
                <a:ext cx="150" cy="184"/>
              </a:xfrm>
              <a:custGeom>
                <a:avLst/>
                <a:gdLst>
                  <a:gd name="T0" fmla="*/ 146 w 150"/>
                  <a:gd name="T1" fmla="*/ 79 h 184"/>
                  <a:gd name="T2" fmla="*/ 93 w 150"/>
                  <a:gd name="T3" fmla="*/ 97 h 184"/>
                  <a:gd name="T4" fmla="*/ 91 w 150"/>
                  <a:gd name="T5" fmla="*/ 87 h 184"/>
                  <a:gd name="T6" fmla="*/ 77 w 150"/>
                  <a:gd name="T7" fmla="*/ 75 h 184"/>
                  <a:gd name="T8" fmla="*/ 67 w 150"/>
                  <a:gd name="T9" fmla="*/ 75 h 184"/>
                  <a:gd name="T10" fmla="*/ 47 w 150"/>
                  <a:gd name="T11" fmla="*/ 79 h 184"/>
                  <a:gd name="T12" fmla="*/ 53 w 150"/>
                  <a:gd name="T13" fmla="*/ 66 h 184"/>
                  <a:gd name="T14" fmla="*/ 63 w 150"/>
                  <a:gd name="T15" fmla="*/ 46 h 184"/>
                  <a:gd name="T16" fmla="*/ 130 w 150"/>
                  <a:gd name="T17" fmla="*/ 40 h 184"/>
                  <a:gd name="T18" fmla="*/ 130 w 150"/>
                  <a:gd name="T19" fmla="*/ 26 h 184"/>
                  <a:gd name="T20" fmla="*/ 100 w 150"/>
                  <a:gd name="T21" fmla="*/ 30 h 184"/>
                  <a:gd name="T22" fmla="*/ 71 w 150"/>
                  <a:gd name="T23" fmla="*/ 32 h 184"/>
                  <a:gd name="T24" fmla="*/ 79 w 150"/>
                  <a:gd name="T25" fmla="*/ 6 h 184"/>
                  <a:gd name="T26" fmla="*/ 65 w 150"/>
                  <a:gd name="T27" fmla="*/ 0 h 184"/>
                  <a:gd name="T28" fmla="*/ 59 w 150"/>
                  <a:gd name="T29" fmla="*/ 16 h 184"/>
                  <a:gd name="T30" fmla="*/ 53 w 150"/>
                  <a:gd name="T31" fmla="*/ 32 h 184"/>
                  <a:gd name="T32" fmla="*/ 0 w 150"/>
                  <a:gd name="T33" fmla="*/ 34 h 184"/>
                  <a:gd name="T34" fmla="*/ 2 w 150"/>
                  <a:gd name="T35" fmla="*/ 48 h 184"/>
                  <a:gd name="T36" fmla="*/ 45 w 150"/>
                  <a:gd name="T37" fmla="*/ 48 h 184"/>
                  <a:gd name="T38" fmla="*/ 35 w 150"/>
                  <a:gd name="T39" fmla="*/ 66 h 184"/>
                  <a:gd name="T40" fmla="*/ 15 w 150"/>
                  <a:gd name="T41" fmla="*/ 95 h 184"/>
                  <a:gd name="T42" fmla="*/ 0 w 150"/>
                  <a:gd name="T43" fmla="*/ 107 h 184"/>
                  <a:gd name="T44" fmla="*/ 13 w 150"/>
                  <a:gd name="T45" fmla="*/ 121 h 184"/>
                  <a:gd name="T46" fmla="*/ 35 w 150"/>
                  <a:gd name="T47" fmla="*/ 101 h 184"/>
                  <a:gd name="T48" fmla="*/ 43 w 150"/>
                  <a:gd name="T49" fmla="*/ 97 h 184"/>
                  <a:gd name="T50" fmla="*/ 65 w 150"/>
                  <a:gd name="T51" fmla="*/ 89 h 184"/>
                  <a:gd name="T52" fmla="*/ 71 w 150"/>
                  <a:gd name="T53" fmla="*/ 89 h 184"/>
                  <a:gd name="T54" fmla="*/ 77 w 150"/>
                  <a:gd name="T55" fmla="*/ 95 h 184"/>
                  <a:gd name="T56" fmla="*/ 77 w 150"/>
                  <a:gd name="T57" fmla="*/ 99 h 184"/>
                  <a:gd name="T58" fmla="*/ 77 w 150"/>
                  <a:gd name="T59" fmla="*/ 103 h 184"/>
                  <a:gd name="T60" fmla="*/ 47 w 150"/>
                  <a:gd name="T61" fmla="*/ 117 h 184"/>
                  <a:gd name="T62" fmla="*/ 31 w 150"/>
                  <a:gd name="T63" fmla="*/ 131 h 184"/>
                  <a:gd name="T64" fmla="*/ 23 w 150"/>
                  <a:gd name="T65" fmla="*/ 141 h 184"/>
                  <a:gd name="T66" fmla="*/ 21 w 150"/>
                  <a:gd name="T67" fmla="*/ 153 h 184"/>
                  <a:gd name="T68" fmla="*/ 21 w 150"/>
                  <a:gd name="T69" fmla="*/ 159 h 184"/>
                  <a:gd name="T70" fmla="*/ 27 w 150"/>
                  <a:gd name="T71" fmla="*/ 168 h 184"/>
                  <a:gd name="T72" fmla="*/ 33 w 150"/>
                  <a:gd name="T73" fmla="*/ 174 h 184"/>
                  <a:gd name="T74" fmla="*/ 49 w 150"/>
                  <a:gd name="T75" fmla="*/ 180 h 184"/>
                  <a:gd name="T76" fmla="*/ 77 w 150"/>
                  <a:gd name="T77" fmla="*/ 184 h 184"/>
                  <a:gd name="T78" fmla="*/ 104 w 150"/>
                  <a:gd name="T79" fmla="*/ 182 h 184"/>
                  <a:gd name="T80" fmla="*/ 134 w 150"/>
                  <a:gd name="T81" fmla="*/ 178 h 184"/>
                  <a:gd name="T82" fmla="*/ 134 w 150"/>
                  <a:gd name="T83" fmla="*/ 161 h 184"/>
                  <a:gd name="T84" fmla="*/ 77 w 150"/>
                  <a:gd name="T85" fmla="*/ 168 h 184"/>
                  <a:gd name="T86" fmla="*/ 55 w 150"/>
                  <a:gd name="T87" fmla="*/ 165 h 184"/>
                  <a:gd name="T88" fmla="*/ 45 w 150"/>
                  <a:gd name="T89" fmla="*/ 163 h 184"/>
                  <a:gd name="T90" fmla="*/ 41 w 150"/>
                  <a:gd name="T91" fmla="*/ 161 h 184"/>
                  <a:gd name="T92" fmla="*/ 37 w 150"/>
                  <a:gd name="T93" fmla="*/ 153 h 184"/>
                  <a:gd name="T94" fmla="*/ 37 w 150"/>
                  <a:gd name="T95" fmla="*/ 149 h 184"/>
                  <a:gd name="T96" fmla="*/ 47 w 150"/>
                  <a:gd name="T97" fmla="*/ 137 h 184"/>
                  <a:gd name="T98" fmla="*/ 61 w 150"/>
                  <a:gd name="T99" fmla="*/ 127 h 184"/>
                  <a:gd name="T100" fmla="*/ 77 w 150"/>
                  <a:gd name="T101" fmla="*/ 119 h 184"/>
                  <a:gd name="T102" fmla="*/ 77 w 150"/>
                  <a:gd name="T103" fmla="*/ 149 h 184"/>
                  <a:gd name="T104" fmla="*/ 93 w 150"/>
                  <a:gd name="T105" fmla="*/ 149 h 184"/>
                  <a:gd name="T106" fmla="*/ 93 w 150"/>
                  <a:gd name="T107" fmla="*/ 113 h 184"/>
                  <a:gd name="T108" fmla="*/ 150 w 150"/>
                  <a:gd name="T109" fmla="*/ 95 h 184"/>
                  <a:gd name="T110" fmla="*/ 146 w 150"/>
                  <a:gd name="T111" fmla="*/ 79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0" h="184">
                    <a:moveTo>
                      <a:pt x="146" y="79"/>
                    </a:moveTo>
                    <a:lnTo>
                      <a:pt x="146" y="79"/>
                    </a:lnTo>
                    <a:lnTo>
                      <a:pt x="118" y="87"/>
                    </a:lnTo>
                    <a:lnTo>
                      <a:pt x="93" y="97"/>
                    </a:lnTo>
                    <a:lnTo>
                      <a:pt x="93" y="97"/>
                    </a:lnTo>
                    <a:lnTo>
                      <a:pt x="91" y="87"/>
                    </a:lnTo>
                    <a:lnTo>
                      <a:pt x="85" y="79"/>
                    </a:lnTo>
                    <a:lnTo>
                      <a:pt x="77" y="75"/>
                    </a:lnTo>
                    <a:lnTo>
                      <a:pt x="67" y="75"/>
                    </a:lnTo>
                    <a:lnTo>
                      <a:pt x="67" y="75"/>
                    </a:lnTo>
                    <a:lnTo>
                      <a:pt x="57" y="75"/>
                    </a:lnTo>
                    <a:lnTo>
                      <a:pt x="47" y="79"/>
                    </a:lnTo>
                    <a:lnTo>
                      <a:pt x="47" y="79"/>
                    </a:lnTo>
                    <a:lnTo>
                      <a:pt x="53" y="66"/>
                    </a:lnTo>
                    <a:lnTo>
                      <a:pt x="63" y="46"/>
                    </a:lnTo>
                    <a:lnTo>
                      <a:pt x="63" y="46"/>
                    </a:lnTo>
                    <a:lnTo>
                      <a:pt x="98" y="44"/>
                    </a:lnTo>
                    <a:lnTo>
                      <a:pt x="130" y="40"/>
                    </a:lnTo>
                    <a:lnTo>
                      <a:pt x="130" y="40"/>
                    </a:lnTo>
                    <a:lnTo>
                      <a:pt x="130" y="26"/>
                    </a:lnTo>
                    <a:lnTo>
                      <a:pt x="130" y="26"/>
                    </a:lnTo>
                    <a:lnTo>
                      <a:pt x="100" y="30"/>
                    </a:lnTo>
                    <a:lnTo>
                      <a:pt x="71" y="32"/>
                    </a:lnTo>
                    <a:lnTo>
                      <a:pt x="71" y="32"/>
                    </a:lnTo>
                    <a:lnTo>
                      <a:pt x="75" y="18"/>
                    </a:lnTo>
                    <a:lnTo>
                      <a:pt x="79" y="6"/>
                    </a:lnTo>
                    <a:lnTo>
                      <a:pt x="79" y="6"/>
                    </a:lnTo>
                    <a:lnTo>
                      <a:pt x="65" y="0"/>
                    </a:lnTo>
                    <a:lnTo>
                      <a:pt x="65" y="0"/>
                    </a:lnTo>
                    <a:lnTo>
                      <a:pt x="59" y="16"/>
                    </a:lnTo>
                    <a:lnTo>
                      <a:pt x="53" y="32"/>
                    </a:lnTo>
                    <a:lnTo>
                      <a:pt x="53" y="32"/>
                    </a:lnTo>
                    <a:lnTo>
                      <a:pt x="25" y="34"/>
                    </a:lnTo>
                    <a:lnTo>
                      <a:pt x="0" y="34"/>
                    </a:lnTo>
                    <a:lnTo>
                      <a:pt x="0" y="34"/>
                    </a:lnTo>
                    <a:lnTo>
                      <a:pt x="2" y="48"/>
                    </a:lnTo>
                    <a:lnTo>
                      <a:pt x="2" y="48"/>
                    </a:lnTo>
                    <a:lnTo>
                      <a:pt x="45" y="48"/>
                    </a:lnTo>
                    <a:lnTo>
                      <a:pt x="45" y="48"/>
                    </a:lnTo>
                    <a:lnTo>
                      <a:pt x="35" y="66"/>
                    </a:lnTo>
                    <a:lnTo>
                      <a:pt x="25" y="83"/>
                    </a:lnTo>
                    <a:lnTo>
                      <a:pt x="15" y="95"/>
                    </a:lnTo>
                    <a:lnTo>
                      <a:pt x="0" y="107"/>
                    </a:lnTo>
                    <a:lnTo>
                      <a:pt x="0" y="107"/>
                    </a:lnTo>
                    <a:lnTo>
                      <a:pt x="13" y="121"/>
                    </a:lnTo>
                    <a:lnTo>
                      <a:pt x="13" y="121"/>
                    </a:lnTo>
                    <a:lnTo>
                      <a:pt x="29" y="105"/>
                    </a:lnTo>
                    <a:lnTo>
                      <a:pt x="35" y="101"/>
                    </a:lnTo>
                    <a:lnTo>
                      <a:pt x="43" y="97"/>
                    </a:lnTo>
                    <a:lnTo>
                      <a:pt x="43" y="97"/>
                    </a:lnTo>
                    <a:lnTo>
                      <a:pt x="55" y="91"/>
                    </a:lnTo>
                    <a:lnTo>
                      <a:pt x="65" y="89"/>
                    </a:lnTo>
                    <a:lnTo>
                      <a:pt x="65" y="89"/>
                    </a:lnTo>
                    <a:lnTo>
                      <a:pt x="71" y="89"/>
                    </a:lnTo>
                    <a:lnTo>
                      <a:pt x="75" y="91"/>
                    </a:lnTo>
                    <a:lnTo>
                      <a:pt x="77" y="95"/>
                    </a:lnTo>
                    <a:lnTo>
                      <a:pt x="77" y="99"/>
                    </a:lnTo>
                    <a:lnTo>
                      <a:pt x="77" y="99"/>
                    </a:lnTo>
                    <a:lnTo>
                      <a:pt x="77" y="103"/>
                    </a:lnTo>
                    <a:lnTo>
                      <a:pt x="77" y="103"/>
                    </a:lnTo>
                    <a:lnTo>
                      <a:pt x="61" y="109"/>
                    </a:lnTo>
                    <a:lnTo>
                      <a:pt x="47" y="117"/>
                    </a:lnTo>
                    <a:lnTo>
                      <a:pt x="37" y="125"/>
                    </a:lnTo>
                    <a:lnTo>
                      <a:pt x="31" y="131"/>
                    </a:lnTo>
                    <a:lnTo>
                      <a:pt x="31" y="131"/>
                    </a:lnTo>
                    <a:lnTo>
                      <a:pt x="23" y="141"/>
                    </a:lnTo>
                    <a:lnTo>
                      <a:pt x="21" y="147"/>
                    </a:lnTo>
                    <a:lnTo>
                      <a:pt x="21" y="153"/>
                    </a:lnTo>
                    <a:lnTo>
                      <a:pt x="21" y="153"/>
                    </a:lnTo>
                    <a:lnTo>
                      <a:pt x="21" y="159"/>
                    </a:lnTo>
                    <a:lnTo>
                      <a:pt x="25" y="163"/>
                    </a:lnTo>
                    <a:lnTo>
                      <a:pt x="27" y="168"/>
                    </a:lnTo>
                    <a:lnTo>
                      <a:pt x="33" y="174"/>
                    </a:lnTo>
                    <a:lnTo>
                      <a:pt x="33" y="174"/>
                    </a:lnTo>
                    <a:lnTo>
                      <a:pt x="39" y="178"/>
                    </a:lnTo>
                    <a:lnTo>
                      <a:pt x="49" y="180"/>
                    </a:lnTo>
                    <a:lnTo>
                      <a:pt x="61" y="182"/>
                    </a:lnTo>
                    <a:lnTo>
                      <a:pt x="77" y="184"/>
                    </a:lnTo>
                    <a:lnTo>
                      <a:pt x="77" y="184"/>
                    </a:lnTo>
                    <a:lnTo>
                      <a:pt x="104" y="182"/>
                    </a:lnTo>
                    <a:lnTo>
                      <a:pt x="134" y="178"/>
                    </a:lnTo>
                    <a:lnTo>
                      <a:pt x="134" y="178"/>
                    </a:lnTo>
                    <a:lnTo>
                      <a:pt x="134" y="161"/>
                    </a:lnTo>
                    <a:lnTo>
                      <a:pt x="134" y="161"/>
                    </a:lnTo>
                    <a:lnTo>
                      <a:pt x="104" y="165"/>
                    </a:lnTo>
                    <a:lnTo>
                      <a:pt x="77" y="168"/>
                    </a:lnTo>
                    <a:lnTo>
                      <a:pt x="77" y="168"/>
                    </a:lnTo>
                    <a:lnTo>
                      <a:pt x="55" y="165"/>
                    </a:lnTo>
                    <a:lnTo>
                      <a:pt x="49" y="165"/>
                    </a:lnTo>
                    <a:lnTo>
                      <a:pt x="45" y="163"/>
                    </a:lnTo>
                    <a:lnTo>
                      <a:pt x="45" y="163"/>
                    </a:lnTo>
                    <a:lnTo>
                      <a:pt x="41" y="161"/>
                    </a:lnTo>
                    <a:lnTo>
                      <a:pt x="39" y="159"/>
                    </a:lnTo>
                    <a:lnTo>
                      <a:pt x="37" y="153"/>
                    </a:lnTo>
                    <a:lnTo>
                      <a:pt x="37" y="153"/>
                    </a:lnTo>
                    <a:lnTo>
                      <a:pt x="37" y="149"/>
                    </a:lnTo>
                    <a:lnTo>
                      <a:pt x="39" y="145"/>
                    </a:lnTo>
                    <a:lnTo>
                      <a:pt x="47" y="137"/>
                    </a:lnTo>
                    <a:lnTo>
                      <a:pt x="47" y="137"/>
                    </a:lnTo>
                    <a:lnTo>
                      <a:pt x="61" y="127"/>
                    </a:lnTo>
                    <a:lnTo>
                      <a:pt x="77" y="119"/>
                    </a:lnTo>
                    <a:lnTo>
                      <a:pt x="77" y="119"/>
                    </a:lnTo>
                    <a:lnTo>
                      <a:pt x="77" y="149"/>
                    </a:lnTo>
                    <a:lnTo>
                      <a:pt x="77" y="149"/>
                    </a:lnTo>
                    <a:lnTo>
                      <a:pt x="93" y="149"/>
                    </a:lnTo>
                    <a:lnTo>
                      <a:pt x="93" y="149"/>
                    </a:lnTo>
                    <a:lnTo>
                      <a:pt x="93" y="113"/>
                    </a:lnTo>
                    <a:lnTo>
                      <a:pt x="93" y="113"/>
                    </a:lnTo>
                    <a:lnTo>
                      <a:pt x="118" y="103"/>
                    </a:lnTo>
                    <a:lnTo>
                      <a:pt x="150" y="95"/>
                    </a:lnTo>
                    <a:lnTo>
                      <a:pt x="150" y="95"/>
                    </a:lnTo>
                    <a:lnTo>
                      <a:pt x="146" y="79"/>
                    </a:lnTo>
                    <a:lnTo>
                      <a:pt x="146" y="7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66" name="Freeform 635">
                <a:extLst>
                  <a:ext uri="{FF2B5EF4-FFF2-40B4-BE49-F238E27FC236}">
                    <a16:creationId xmlns="" xmlns:a16="http://schemas.microsoft.com/office/drawing/2014/main" id="{B8EBC1A5-FD06-44D6-B47C-A41F9A95E40C}"/>
                  </a:ext>
                </a:extLst>
              </p:cNvPr>
              <p:cNvSpPr>
                <a:spLocks/>
              </p:cNvSpPr>
              <p:nvPr/>
            </p:nvSpPr>
            <p:spPr bwMode="auto">
              <a:xfrm>
                <a:off x="-2865" y="19768"/>
                <a:ext cx="133" cy="143"/>
              </a:xfrm>
              <a:custGeom>
                <a:avLst/>
                <a:gdLst>
                  <a:gd name="T0" fmla="*/ 121 w 133"/>
                  <a:gd name="T1" fmla="*/ 53 h 143"/>
                  <a:gd name="T2" fmla="*/ 121 w 133"/>
                  <a:gd name="T3" fmla="*/ 53 h 143"/>
                  <a:gd name="T4" fmla="*/ 111 w 133"/>
                  <a:gd name="T5" fmla="*/ 67 h 143"/>
                  <a:gd name="T6" fmla="*/ 99 w 133"/>
                  <a:gd name="T7" fmla="*/ 79 h 143"/>
                  <a:gd name="T8" fmla="*/ 87 w 133"/>
                  <a:gd name="T9" fmla="*/ 91 h 143"/>
                  <a:gd name="T10" fmla="*/ 75 w 133"/>
                  <a:gd name="T11" fmla="*/ 101 h 143"/>
                  <a:gd name="T12" fmla="*/ 75 w 133"/>
                  <a:gd name="T13" fmla="*/ 101 h 143"/>
                  <a:gd name="T14" fmla="*/ 62 w 133"/>
                  <a:gd name="T15" fmla="*/ 109 h 143"/>
                  <a:gd name="T16" fmla="*/ 48 w 133"/>
                  <a:gd name="T17" fmla="*/ 115 h 143"/>
                  <a:gd name="T18" fmla="*/ 34 w 133"/>
                  <a:gd name="T19" fmla="*/ 121 h 143"/>
                  <a:gd name="T20" fmla="*/ 16 w 133"/>
                  <a:gd name="T21" fmla="*/ 125 h 143"/>
                  <a:gd name="T22" fmla="*/ 16 w 133"/>
                  <a:gd name="T23" fmla="*/ 125 h 143"/>
                  <a:gd name="T24" fmla="*/ 16 w 133"/>
                  <a:gd name="T25" fmla="*/ 0 h 143"/>
                  <a:gd name="T26" fmla="*/ 16 w 133"/>
                  <a:gd name="T27" fmla="*/ 0 h 143"/>
                  <a:gd name="T28" fmla="*/ 0 w 133"/>
                  <a:gd name="T29" fmla="*/ 0 h 143"/>
                  <a:gd name="T30" fmla="*/ 0 w 133"/>
                  <a:gd name="T31" fmla="*/ 0 h 143"/>
                  <a:gd name="T32" fmla="*/ 0 w 133"/>
                  <a:gd name="T33" fmla="*/ 143 h 143"/>
                  <a:gd name="T34" fmla="*/ 0 w 133"/>
                  <a:gd name="T35" fmla="*/ 143 h 143"/>
                  <a:gd name="T36" fmla="*/ 22 w 133"/>
                  <a:gd name="T37" fmla="*/ 139 h 143"/>
                  <a:gd name="T38" fmla="*/ 42 w 133"/>
                  <a:gd name="T39" fmla="*/ 135 h 143"/>
                  <a:gd name="T40" fmla="*/ 60 w 133"/>
                  <a:gd name="T41" fmla="*/ 127 h 143"/>
                  <a:gd name="T42" fmla="*/ 77 w 133"/>
                  <a:gd name="T43" fmla="*/ 119 h 143"/>
                  <a:gd name="T44" fmla="*/ 77 w 133"/>
                  <a:gd name="T45" fmla="*/ 119 h 143"/>
                  <a:gd name="T46" fmla="*/ 91 w 133"/>
                  <a:gd name="T47" fmla="*/ 109 h 143"/>
                  <a:gd name="T48" fmla="*/ 105 w 133"/>
                  <a:gd name="T49" fmla="*/ 95 h 143"/>
                  <a:gd name="T50" fmla="*/ 119 w 133"/>
                  <a:gd name="T51" fmla="*/ 81 h 143"/>
                  <a:gd name="T52" fmla="*/ 133 w 133"/>
                  <a:gd name="T53" fmla="*/ 63 h 143"/>
                  <a:gd name="T54" fmla="*/ 133 w 133"/>
                  <a:gd name="T55" fmla="*/ 63 h 143"/>
                  <a:gd name="T56" fmla="*/ 121 w 133"/>
                  <a:gd name="T57" fmla="*/ 53 h 143"/>
                  <a:gd name="T58" fmla="*/ 121 w 133"/>
                  <a:gd name="T59" fmla="*/ 53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3" h="143">
                    <a:moveTo>
                      <a:pt x="121" y="53"/>
                    </a:moveTo>
                    <a:lnTo>
                      <a:pt x="121" y="53"/>
                    </a:lnTo>
                    <a:lnTo>
                      <a:pt x="111" y="67"/>
                    </a:lnTo>
                    <a:lnTo>
                      <a:pt x="99" y="79"/>
                    </a:lnTo>
                    <a:lnTo>
                      <a:pt x="87" y="91"/>
                    </a:lnTo>
                    <a:lnTo>
                      <a:pt x="75" y="101"/>
                    </a:lnTo>
                    <a:lnTo>
                      <a:pt x="75" y="101"/>
                    </a:lnTo>
                    <a:lnTo>
                      <a:pt x="62" y="109"/>
                    </a:lnTo>
                    <a:lnTo>
                      <a:pt x="48" y="115"/>
                    </a:lnTo>
                    <a:lnTo>
                      <a:pt x="34" y="121"/>
                    </a:lnTo>
                    <a:lnTo>
                      <a:pt x="16" y="125"/>
                    </a:lnTo>
                    <a:lnTo>
                      <a:pt x="16" y="125"/>
                    </a:lnTo>
                    <a:lnTo>
                      <a:pt x="16" y="0"/>
                    </a:lnTo>
                    <a:lnTo>
                      <a:pt x="16" y="0"/>
                    </a:lnTo>
                    <a:lnTo>
                      <a:pt x="0" y="0"/>
                    </a:lnTo>
                    <a:lnTo>
                      <a:pt x="0" y="0"/>
                    </a:lnTo>
                    <a:lnTo>
                      <a:pt x="0" y="143"/>
                    </a:lnTo>
                    <a:lnTo>
                      <a:pt x="0" y="143"/>
                    </a:lnTo>
                    <a:lnTo>
                      <a:pt x="22" y="139"/>
                    </a:lnTo>
                    <a:lnTo>
                      <a:pt x="42" y="135"/>
                    </a:lnTo>
                    <a:lnTo>
                      <a:pt x="60" y="127"/>
                    </a:lnTo>
                    <a:lnTo>
                      <a:pt x="77" y="119"/>
                    </a:lnTo>
                    <a:lnTo>
                      <a:pt x="77" y="119"/>
                    </a:lnTo>
                    <a:lnTo>
                      <a:pt x="91" y="109"/>
                    </a:lnTo>
                    <a:lnTo>
                      <a:pt x="105" y="95"/>
                    </a:lnTo>
                    <a:lnTo>
                      <a:pt x="119" y="81"/>
                    </a:lnTo>
                    <a:lnTo>
                      <a:pt x="133" y="63"/>
                    </a:lnTo>
                    <a:lnTo>
                      <a:pt x="133" y="63"/>
                    </a:lnTo>
                    <a:lnTo>
                      <a:pt x="121" y="53"/>
                    </a:lnTo>
                    <a:lnTo>
                      <a:pt x="121" y="5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67" name="Freeform 636">
                <a:extLst>
                  <a:ext uri="{FF2B5EF4-FFF2-40B4-BE49-F238E27FC236}">
                    <a16:creationId xmlns="" xmlns:a16="http://schemas.microsoft.com/office/drawing/2014/main" id="{043CE59B-4DED-4746-904C-83E6B6765F17}"/>
                  </a:ext>
                </a:extLst>
              </p:cNvPr>
              <p:cNvSpPr>
                <a:spLocks noEditPoints="1"/>
              </p:cNvSpPr>
              <p:nvPr/>
            </p:nvSpPr>
            <p:spPr bwMode="auto">
              <a:xfrm>
                <a:off x="-2675" y="19770"/>
                <a:ext cx="149" cy="145"/>
              </a:xfrm>
              <a:custGeom>
                <a:avLst/>
                <a:gdLst>
                  <a:gd name="T0" fmla="*/ 12 w 149"/>
                  <a:gd name="T1" fmla="*/ 0 h 145"/>
                  <a:gd name="T2" fmla="*/ 12 w 149"/>
                  <a:gd name="T3" fmla="*/ 0 h 145"/>
                  <a:gd name="T4" fmla="*/ 2 w 149"/>
                  <a:gd name="T5" fmla="*/ 12 h 145"/>
                  <a:gd name="T6" fmla="*/ 2 w 149"/>
                  <a:gd name="T7" fmla="*/ 12 h 145"/>
                  <a:gd name="T8" fmla="*/ 16 w 149"/>
                  <a:gd name="T9" fmla="*/ 20 h 145"/>
                  <a:gd name="T10" fmla="*/ 26 w 149"/>
                  <a:gd name="T11" fmla="*/ 28 h 145"/>
                  <a:gd name="T12" fmla="*/ 48 w 149"/>
                  <a:gd name="T13" fmla="*/ 46 h 145"/>
                  <a:gd name="T14" fmla="*/ 48 w 149"/>
                  <a:gd name="T15" fmla="*/ 46 h 145"/>
                  <a:gd name="T16" fmla="*/ 58 w 149"/>
                  <a:gd name="T17" fmla="*/ 32 h 145"/>
                  <a:gd name="T18" fmla="*/ 58 w 149"/>
                  <a:gd name="T19" fmla="*/ 32 h 145"/>
                  <a:gd name="T20" fmla="*/ 34 w 149"/>
                  <a:gd name="T21" fmla="*/ 14 h 145"/>
                  <a:gd name="T22" fmla="*/ 12 w 149"/>
                  <a:gd name="T23" fmla="*/ 0 h 145"/>
                  <a:gd name="T24" fmla="*/ 12 w 149"/>
                  <a:gd name="T25" fmla="*/ 0 h 145"/>
                  <a:gd name="T26" fmla="*/ 12 w 149"/>
                  <a:gd name="T27" fmla="*/ 0 h 145"/>
                  <a:gd name="T28" fmla="*/ 135 w 149"/>
                  <a:gd name="T29" fmla="*/ 32 h 145"/>
                  <a:gd name="T30" fmla="*/ 135 w 149"/>
                  <a:gd name="T31" fmla="*/ 32 h 145"/>
                  <a:gd name="T32" fmla="*/ 125 w 149"/>
                  <a:gd name="T33" fmla="*/ 53 h 145"/>
                  <a:gd name="T34" fmla="*/ 113 w 149"/>
                  <a:gd name="T35" fmla="*/ 71 h 145"/>
                  <a:gd name="T36" fmla="*/ 99 w 149"/>
                  <a:gd name="T37" fmla="*/ 87 h 145"/>
                  <a:gd name="T38" fmla="*/ 85 w 149"/>
                  <a:gd name="T39" fmla="*/ 99 h 145"/>
                  <a:gd name="T40" fmla="*/ 85 w 149"/>
                  <a:gd name="T41" fmla="*/ 99 h 145"/>
                  <a:gd name="T42" fmla="*/ 68 w 149"/>
                  <a:gd name="T43" fmla="*/ 109 h 145"/>
                  <a:gd name="T44" fmla="*/ 48 w 149"/>
                  <a:gd name="T45" fmla="*/ 117 h 145"/>
                  <a:gd name="T46" fmla="*/ 26 w 149"/>
                  <a:gd name="T47" fmla="*/ 123 h 145"/>
                  <a:gd name="T48" fmla="*/ 0 w 149"/>
                  <a:gd name="T49" fmla="*/ 129 h 145"/>
                  <a:gd name="T50" fmla="*/ 0 w 149"/>
                  <a:gd name="T51" fmla="*/ 129 h 145"/>
                  <a:gd name="T52" fmla="*/ 8 w 149"/>
                  <a:gd name="T53" fmla="*/ 145 h 145"/>
                  <a:gd name="T54" fmla="*/ 8 w 149"/>
                  <a:gd name="T55" fmla="*/ 145 h 145"/>
                  <a:gd name="T56" fmla="*/ 36 w 149"/>
                  <a:gd name="T57" fmla="*/ 137 h 145"/>
                  <a:gd name="T58" fmla="*/ 60 w 149"/>
                  <a:gd name="T59" fmla="*/ 129 h 145"/>
                  <a:gd name="T60" fmla="*/ 83 w 149"/>
                  <a:gd name="T61" fmla="*/ 119 h 145"/>
                  <a:gd name="T62" fmla="*/ 99 w 149"/>
                  <a:gd name="T63" fmla="*/ 109 h 145"/>
                  <a:gd name="T64" fmla="*/ 99 w 149"/>
                  <a:gd name="T65" fmla="*/ 109 h 145"/>
                  <a:gd name="T66" fmla="*/ 113 w 149"/>
                  <a:gd name="T67" fmla="*/ 95 h 145"/>
                  <a:gd name="T68" fmla="*/ 127 w 149"/>
                  <a:gd name="T69" fmla="*/ 77 h 145"/>
                  <a:gd name="T70" fmla="*/ 139 w 149"/>
                  <a:gd name="T71" fmla="*/ 59 h 145"/>
                  <a:gd name="T72" fmla="*/ 149 w 149"/>
                  <a:gd name="T73" fmla="*/ 38 h 145"/>
                  <a:gd name="T74" fmla="*/ 149 w 149"/>
                  <a:gd name="T75" fmla="*/ 38 h 145"/>
                  <a:gd name="T76" fmla="*/ 135 w 149"/>
                  <a:gd name="T77" fmla="*/ 32 h 145"/>
                  <a:gd name="T78" fmla="*/ 135 w 149"/>
                  <a:gd name="T79" fmla="*/ 3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9" h="145">
                    <a:moveTo>
                      <a:pt x="12" y="0"/>
                    </a:moveTo>
                    <a:lnTo>
                      <a:pt x="12" y="0"/>
                    </a:lnTo>
                    <a:lnTo>
                      <a:pt x="2" y="12"/>
                    </a:lnTo>
                    <a:lnTo>
                      <a:pt x="2" y="12"/>
                    </a:lnTo>
                    <a:lnTo>
                      <a:pt x="16" y="20"/>
                    </a:lnTo>
                    <a:lnTo>
                      <a:pt x="26" y="28"/>
                    </a:lnTo>
                    <a:lnTo>
                      <a:pt x="48" y="46"/>
                    </a:lnTo>
                    <a:lnTo>
                      <a:pt x="48" y="46"/>
                    </a:lnTo>
                    <a:lnTo>
                      <a:pt x="58" y="32"/>
                    </a:lnTo>
                    <a:lnTo>
                      <a:pt x="58" y="32"/>
                    </a:lnTo>
                    <a:lnTo>
                      <a:pt x="34" y="14"/>
                    </a:lnTo>
                    <a:lnTo>
                      <a:pt x="12" y="0"/>
                    </a:lnTo>
                    <a:lnTo>
                      <a:pt x="12" y="0"/>
                    </a:lnTo>
                    <a:lnTo>
                      <a:pt x="12" y="0"/>
                    </a:lnTo>
                    <a:close/>
                    <a:moveTo>
                      <a:pt x="135" y="32"/>
                    </a:moveTo>
                    <a:lnTo>
                      <a:pt x="135" y="32"/>
                    </a:lnTo>
                    <a:lnTo>
                      <a:pt x="125" y="53"/>
                    </a:lnTo>
                    <a:lnTo>
                      <a:pt x="113" y="71"/>
                    </a:lnTo>
                    <a:lnTo>
                      <a:pt x="99" y="87"/>
                    </a:lnTo>
                    <a:lnTo>
                      <a:pt x="85" y="99"/>
                    </a:lnTo>
                    <a:lnTo>
                      <a:pt x="85" y="99"/>
                    </a:lnTo>
                    <a:lnTo>
                      <a:pt x="68" y="109"/>
                    </a:lnTo>
                    <a:lnTo>
                      <a:pt x="48" y="117"/>
                    </a:lnTo>
                    <a:lnTo>
                      <a:pt x="26" y="123"/>
                    </a:lnTo>
                    <a:lnTo>
                      <a:pt x="0" y="129"/>
                    </a:lnTo>
                    <a:lnTo>
                      <a:pt x="0" y="129"/>
                    </a:lnTo>
                    <a:lnTo>
                      <a:pt x="8" y="145"/>
                    </a:lnTo>
                    <a:lnTo>
                      <a:pt x="8" y="145"/>
                    </a:lnTo>
                    <a:lnTo>
                      <a:pt x="36" y="137"/>
                    </a:lnTo>
                    <a:lnTo>
                      <a:pt x="60" y="129"/>
                    </a:lnTo>
                    <a:lnTo>
                      <a:pt x="83" y="119"/>
                    </a:lnTo>
                    <a:lnTo>
                      <a:pt x="99" y="109"/>
                    </a:lnTo>
                    <a:lnTo>
                      <a:pt x="99" y="109"/>
                    </a:lnTo>
                    <a:lnTo>
                      <a:pt x="113" y="95"/>
                    </a:lnTo>
                    <a:lnTo>
                      <a:pt x="127" y="77"/>
                    </a:lnTo>
                    <a:lnTo>
                      <a:pt x="139" y="59"/>
                    </a:lnTo>
                    <a:lnTo>
                      <a:pt x="149" y="38"/>
                    </a:lnTo>
                    <a:lnTo>
                      <a:pt x="149" y="38"/>
                    </a:lnTo>
                    <a:lnTo>
                      <a:pt x="135" y="32"/>
                    </a:lnTo>
                    <a:lnTo>
                      <a:pt x="135" y="3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68" name="Freeform 637">
                <a:extLst>
                  <a:ext uri="{FF2B5EF4-FFF2-40B4-BE49-F238E27FC236}">
                    <a16:creationId xmlns="" xmlns:a16="http://schemas.microsoft.com/office/drawing/2014/main" id="{9DC44D3C-EC7F-48AB-A54A-3DAC0D083070}"/>
                  </a:ext>
                </a:extLst>
              </p:cNvPr>
              <p:cNvSpPr>
                <a:spLocks noEditPoints="1"/>
              </p:cNvSpPr>
              <p:nvPr/>
            </p:nvSpPr>
            <p:spPr bwMode="auto">
              <a:xfrm>
                <a:off x="-2481" y="19748"/>
                <a:ext cx="174" cy="172"/>
              </a:xfrm>
              <a:custGeom>
                <a:avLst/>
                <a:gdLst>
                  <a:gd name="T0" fmla="*/ 149 w 174"/>
                  <a:gd name="T1" fmla="*/ 0 h 172"/>
                  <a:gd name="T2" fmla="*/ 141 w 174"/>
                  <a:gd name="T3" fmla="*/ 8 h 172"/>
                  <a:gd name="T4" fmla="*/ 161 w 174"/>
                  <a:gd name="T5" fmla="*/ 36 h 172"/>
                  <a:gd name="T6" fmla="*/ 174 w 174"/>
                  <a:gd name="T7" fmla="*/ 26 h 172"/>
                  <a:gd name="T8" fmla="*/ 161 w 174"/>
                  <a:gd name="T9" fmla="*/ 12 h 172"/>
                  <a:gd name="T10" fmla="*/ 149 w 174"/>
                  <a:gd name="T11" fmla="*/ 0 h 172"/>
                  <a:gd name="T12" fmla="*/ 133 w 174"/>
                  <a:gd name="T13" fmla="*/ 14 h 172"/>
                  <a:gd name="T14" fmla="*/ 123 w 174"/>
                  <a:gd name="T15" fmla="*/ 24 h 172"/>
                  <a:gd name="T16" fmla="*/ 135 w 174"/>
                  <a:gd name="T17" fmla="*/ 36 h 172"/>
                  <a:gd name="T18" fmla="*/ 145 w 174"/>
                  <a:gd name="T19" fmla="*/ 50 h 172"/>
                  <a:gd name="T20" fmla="*/ 155 w 174"/>
                  <a:gd name="T21" fmla="*/ 40 h 172"/>
                  <a:gd name="T22" fmla="*/ 133 w 174"/>
                  <a:gd name="T23" fmla="*/ 14 h 172"/>
                  <a:gd name="T24" fmla="*/ 133 w 174"/>
                  <a:gd name="T25" fmla="*/ 14 h 172"/>
                  <a:gd name="T26" fmla="*/ 93 w 174"/>
                  <a:gd name="T27" fmla="*/ 99 h 172"/>
                  <a:gd name="T28" fmla="*/ 125 w 174"/>
                  <a:gd name="T29" fmla="*/ 42 h 172"/>
                  <a:gd name="T30" fmla="*/ 125 w 174"/>
                  <a:gd name="T31" fmla="*/ 28 h 172"/>
                  <a:gd name="T32" fmla="*/ 16 w 174"/>
                  <a:gd name="T33" fmla="*/ 28 h 172"/>
                  <a:gd name="T34" fmla="*/ 16 w 174"/>
                  <a:gd name="T35" fmla="*/ 44 h 172"/>
                  <a:gd name="T36" fmla="*/ 107 w 174"/>
                  <a:gd name="T37" fmla="*/ 44 h 172"/>
                  <a:gd name="T38" fmla="*/ 99 w 174"/>
                  <a:gd name="T39" fmla="*/ 60 h 172"/>
                  <a:gd name="T40" fmla="*/ 79 w 174"/>
                  <a:gd name="T41" fmla="*/ 91 h 172"/>
                  <a:gd name="T42" fmla="*/ 52 w 174"/>
                  <a:gd name="T43" fmla="*/ 119 h 172"/>
                  <a:gd name="T44" fmla="*/ 18 w 174"/>
                  <a:gd name="T45" fmla="*/ 145 h 172"/>
                  <a:gd name="T46" fmla="*/ 0 w 174"/>
                  <a:gd name="T47" fmla="*/ 159 h 172"/>
                  <a:gd name="T48" fmla="*/ 10 w 174"/>
                  <a:gd name="T49" fmla="*/ 172 h 172"/>
                  <a:gd name="T50" fmla="*/ 50 w 174"/>
                  <a:gd name="T51" fmla="*/ 141 h 172"/>
                  <a:gd name="T52" fmla="*/ 83 w 174"/>
                  <a:gd name="T53" fmla="*/ 111 h 172"/>
                  <a:gd name="T54" fmla="*/ 99 w 174"/>
                  <a:gd name="T55" fmla="*/ 123 h 172"/>
                  <a:gd name="T56" fmla="*/ 147 w 174"/>
                  <a:gd name="T57" fmla="*/ 172 h 172"/>
                  <a:gd name="T58" fmla="*/ 159 w 174"/>
                  <a:gd name="T59" fmla="*/ 161 h 172"/>
                  <a:gd name="T60" fmla="*/ 129 w 174"/>
                  <a:gd name="T61" fmla="*/ 131 h 172"/>
                  <a:gd name="T62" fmla="*/ 93 w 174"/>
                  <a:gd name="T63" fmla="*/ 9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4" h="172">
                    <a:moveTo>
                      <a:pt x="149" y="0"/>
                    </a:moveTo>
                    <a:lnTo>
                      <a:pt x="149" y="0"/>
                    </a:lnTo>
                    <a:lnTo>
                      <a:pt x="141" y="8"/>
                    </a:lnTo>
                    <a:lnTo>
                      <a:pt x="141" y="8"/>
                    </a:lnTo>
                    <a:lnTo>
                      <a:pt x="151" y="20"/>
                    </a:lnTo>
                    <a:lnTo>
                      <a:pt x="161" y="36"/>
                    </a:lnTo>
                    <a:lnTo>
                      <a:pt x="161" y="36"/>
                    </a:lnTo>
                    <a:lnTo>
                      <a:pt x="174" y="26"/>
                    </a:lnTo>
                    <a:lnTo>
                      <a:pt x="174" y="26"/>
                    </a:lnTo>
                    <a:lnTo>
                      <a:pt x="161" y="12"/>
                    </a:lnTo>
                    <a:lnTo>
                      <a:pt x="149" y="0"/>
                    </a:lnTo>
                    <a:lnTo>
                      <a:pt x="149" y="0"/>
                    </a:lnTo>
                    <a:lnTo>
                      <a:pt x="149" y="0"/>
                    </a:lnTo>
                    <a:close/>
                    <a:moveTo>
                      <a:pt x="133" y="14"/>
                    </a:moveTo>
                    <a:lnTo>
                      <a:pt x="133" y="14"/>
                    </a:lnTo>
                    <a:lnTo>
                      <a:pt x="123" y="24"/>
                    </a:lnTo>
                    <a:lnTo>
                      <a:pt x="123" y="24"/>
                    </a:lnTo>
                    <a:lnTo>
                      <a:pt x="135" y="36"/>
                    </a:lnTo>
                    <a:lnTo>
                      <a:pt x="145" y="50"/>
                    </a:lnTo>
                    <a:lnTo>
                      <a:pt x="145" y="50"/>
                    </a:lnTo>
                    <a:lnTo>
                      <a:pt x="155" y="40"/>
                    </a:lnTo>
                    <a:lnTo>
                      <a:pt x="155" y="40"/>
                    </a:lnTo>
                    <a:lnTo>
                      <a:pt x="145" y="26"/>
                    </a:lnTo>
                    <a:lnTo>
                      <a:pt x="133" y="14"/>
                    </a:lnTo>
                    <a:lnTo>
                      <a:pt x="133" y="14"/>
                    </a:lnTo>
                    <a:lnTo>
                      <a:pt x="133" y="14"/>
                    </a:lnTo>
                    <a:close/>
                    <a:moveTo>
                      <a:pt x="93" y="99"/>
                    </a:moveTo>
                    <a:lnTo>
                      <a:pt x="93" y="99"/>
                    </a:lnTo>
                    <a:lnTo>
                      <a:pt x="109" y="70"/>
                    </a:lnTo>
                    <a:lnTo>
                      <a:pt x="125" y="42"/>
                    </a:lnTo>
                    <a:lnTo>
                      <a:pt x="125" y="42"/>
                    </a:lnTo>
                    <a:lnTo>
                      <a:pt x="125" y="28"/>
                    </a:lnTo>
                    <a:lnTo>
                      <a:pt x="125" y="28"/>
                    </a:lnTo>
                    <a:lnTo>
                      <a:pt x="16" y="28"/>
                    </a:lnTo>
                    <a:lnTo>
                      <a:pt x="16" y="28"/>
                    </a:lnTo>
                    <a:lnTo>
                      <a:pt x="16" y="44"/>
                    </a:lnTo>
                    <a:lnTo>
                      <a:pt x="16" y="44"/>
                    </a:lnTo>
                    <a:lnTo>
                      <a:pt x="107" y="44"/>
                    </a:lnTo>
                    <a:lnTo>
                      <a:pt x="107" y="44"/>
                    </a:lnTo>
                    <a:lnTo>
                      <a:pt x="99" y="60"/>
                    </a:lnTo>
                    <a:lnTo>
                      <a:pt x="91" y="75"/>
                    </a:lnTo>
                    <a:lnTo>
                      <a:pt x="79" y="91"/>
                    </a:lnTo>
                    <a:lnTo>
                      <a:pt x="66" y="105"/>
                    </a:lnTo>
                    <a:lnTo>
                      <a:pt x="52" y="119"/>
                    </a:lnTo>
                    <a:lnTo>
                      <a:pt x="36" y="133"/>
                    </a:lnTo>
                    <a:lnTo>
                      <a:pt x="18" y="145"/>
                    </a:lnTo>
                    <a:lnTo>
                      <a:pt x="0" y="159"/>
                    </a:lnTo>
                    <a:lnTo>
                      <a:pt x="0" y="159"/>
                    </a:lnTo>
                    <a:lnTo>
                      <a:pt x="10" y="172"/>
                    </a:lnTo>
                    <a:lnTo>
                      <a:pt x="10" y="172"/>
                    </a:lnTo>
                    <a:lnTo>
                      <a:pt x="30" y="157"/>
                    </a:lnTo>
                    <a:lnTo>
                      <a:pt x="50" y="141"/>
                    </a:lnTo>
                    <a:lnTo>
                      <a:pt x="66" y="127"/>
                    </a:lnTo>
                    <a:lnTo>
                      <a:pt x="83" y="111"/>
                    </a:lnTo>
                    <a:lnTo>
                      <a:pt x="83" y="111"/>
                    </a:lnTo>
                    <a:lnTo>
                      <a:pt x="99" y="123"/>
                    </a:lnTo>
                    <a:lnTo>
                      <a:pt x="113" y="139"/>
                    </a:lnTo>
                    <a:lnTo>
                      <a:pt x="147" y="172"/>
                    </a:lnTo>
                    <a:lnTo>
                      <a:pt x="147" y="172"/>
                    </a:lnTo>
                    <a:lnTo>
                      <a:pt x="159" y="161"/>
                    </a:lnTo>
                    <a:lnTo>
                      <a:pt x="159" y="161"/>
                    </a:lnTo>
                    <a:lnTo>
                      <a:pt x="129" y="131"/>
                    </a:lnTo>
                    <a:lnTo>
                      <a:pt x="93" y="99"/>
                    </a:lnTo>
                    <a:lnTo>
                      <a:pt x="93" y="99"/>
                    </a:lnTo>
                    <a:lnTo>
                      <a:pt x="93" y="9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69" name="Freeform 638">
                <a:extLst>
                  <a:ext uri="{FF2B5EF4-FFF2-40B4-BE49-F238E27FC236}">
                    <a16:creationId xmlns="" xmlns:a16="http://schemas.microsoft.com/office/drawing/2014/main" id="{FA4A71BD-C80F-4EF6-8591-569C5737F047}"/>
                  </a:ext>
                </a:extLst>
              </p:cNvPr>
              <p:cNvSpPr>
                <a:spLocks noEditPoints="1"/>
              </p:cNvSpPr>
              <p:nvPr/>
            </p:nvSpPr>
            <p:spPr bwMode="auto">
              <a:xfrm>
                <a:off x="-2275" y="19776"/>
                <a:ext cx="164" cy="148"/>
              </a:xfrm>
              <a:custGeom>
                <a:avLst/>
                <a:gdLst>
                  <a:gd name="T0" fmla="*/ 160 w 164"/>
                  <a:gd name="T1" fmla="*/ 0 h 148"/>
                  <a:gd name="T2" fmla="*/ 0 w 164"/>
                  <a:gd name="T3" fmla="*/ 2 h 148"/>
                  <a:gd name="T4" fmla="*/ 2 w 164"/>
                  <a:gd name="T5" fmla="*/ 18 h 148"/>
                  <a:gd name="T6" fmla="*/ 30 w 164"/>
                  <a:gd name="T7" fmla="*/ 16 h 148"/>
                  <a:gd name="T8" fmla="*/ 87 w 164"/>
                  <a:gd name="T9" fmla="*/ 16 h 148"/>
                  <a:gd name="T10" fmla="*/ 69 w 164"/>
                  <a:gd name="T11" fmla="*/ 26 h 148"/>
                  <a:gd name="T12" fmla="*/ 55 w 164"/>
                  <a:gd name="T13" fmla="*/ 42 h 148"/>
                  <a:gd name="T14" fmla="*/ 46 w 164"/>
                  <a:gd name="T15" fmla="*/ 61 h 148"/>
                  <a:gd name="T16" fmla="*/ 42 w 164"/>
                  <a:gd name="T17" fmla="*/ 79 h 148"/>
                  <a:gd name="T18" fmla="*/ 44 w 164"/>
                  <a:gd name="T19" fmla="*/ 93 h 148"/>
                  <a:gd name="T20" fmla="*/ 55 w 164"/>
                  <a:gd name="T21" fmla="*/ 115 h 148"/>
                  <a:gd name="T22" fmla="*/ 65 w 164"/>
                  <a:gd name="T23" fmla="*/ 125 h 148"/>
                  <a:gd name="T24" fmla="*/ 93 w 164"/>
                  <a:gd name="T25" fmla="*/ 139 h 148"/>
                  <a:gd name="T26" fmla="*/ 125 w 164"/>
                  <a:gd name="T27" fmla="*/ 148 h 148"/>
                  <a:gd name="T28" fmla="*/ 129 w 164"/>
                  <a:gd name="T29" fmla="*/ 131 h 148"/>
                  <a:gd name="T30" fmla="*/ 115 w 164"/>
                  <a:gd name="T31" fmla="*/ 129 h 148"/>
                  <a:gd name="T32" fmla="*/ 91 w 164"/>
                  <a:gd name="T33" fmla="*/ 121 h 148"/>
                  <a:gd name="T34" fmla="*/ 79 w 164"/>
                  <a:gd name="T35" fmla="*/ 115 h 148"/>
                  <a:gd name="T36" fmla="*/ 65 w 164"/>
                  <a:gd name="T37" fmla="*/ 99 h 148"/>
                  <a:gd name="T38" fmla="*/ 59 w 164"/>
                  <a:gd name="T39" fmla="*/ 79 h 148"/>
                  <a:gd name="T40" fmla="*/ 61 w 164"/>
                  <a:gd name="T41" fmla="*/ 67 h 148"/>
                  <a:gd name="T42" fmla="*/ 67 w 164"/>
                  <a:gd name="T43" fmla="*/ 55 h 148"/>
                  <a:gd name="T44" fmla="*/ 75 w 164"/>
                  <a:gd name="T45" fmla="*/ 42 h 148"/>
                  <a:gd name="T46" fmla="*/ 87 w 164"/>
                  <a:gd name="T47" fmla="*/ 32 h 148"/>
                  <a:gd name="T48" fmla="*/ 107 w 164"/>
                  <a:gd name="T49" fmla="*/ 20 h 148"/>
                  <a:gd name="T50" fmla="*/ 115 w 164"/>
                  <a:gd name="T51" fmla="*/ 18 h 148"/>
                  <a:gd name="T52" fmla="*/ 160 w 164"/>
                  <a:gd name="T53" fmla="*/ 14 h 148"/>
                  <a:gd name="T54" fmla="*/ 160 w 164"/>
                  <a:gd name="T55" fmla="*/ 0 h 148"/>
                  <a:gd name="T56" fmla="*/ 135 w 164"/>
                  <a:gd name="T57" fmla="*/ 28 h 148"/>
                  <a:gd name="T58" fmla="*/ 125 w 164"/>
                  <a:gd name="T59" fmla="*/ 36 h 148"/>
                  <a:gd name="T60" fmla="*/ 141 w 164"/>
                  <a:gd name="T61" fmla="*/ 51 h 148"/>
                  <a:gd name="T62" fmla="*/ 154 w 164"/>
                  <a:gd name="T63" fmla="*/ 63 h 148"/>
                  <a:gd name="T64" fmla="*/ 164 w 164"/>
                  <a:gd name="T65" fmla="*/ 53 h 148"/>
                  <a:gd name="T66" fmla="*/ 135 w 164"/>
                  <a:gd name="T67" fmla="*/ 28 h 148"/>
                  <a:gd name="T68" fmla="*/ 135 w 164"/>
                  <a:gd name="T69" fmla="*/ 28 h 148"/>
                  <a:gd name="T70" fmla="*/ 119 w 164"/>
                  <a:gd name="T71" fmla="*/ 45 h 148"/>
                  <a:gd name="T72" fmla="*/ 109 w 164"/>
                  <a:gd name="T73" fmla="*/ 55 h 148"/>
                  <a:gd name="T74" fmla="*/ 135 w 164"/>
                  <a:gd name="T75" fmla="*/ 81 h 148"/>
                  <a:gd name="T76" fmla="*/ 145 w 164"/>
                  <a:gd name="T77" fmla="*/ 71 h 148"/>
                  <a:gd name="T78" fmla="*/ 119 w 164"/>
                  <a:gd name="T79" fmla="*/ 4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4" h="148">
                    <a:moveTo>
                      <a:pt x="160" y="0"/>
                    </a:moveTo>
                    <a:lnTo>
                      <a:pt x="160" y="0"/>
                    </a:lnTo>
                    <a:lnTo>
                      <a:pt x="95" y="0"/>
                    </a:lnTo>
                    <a:lnTo>
                      <a:pt x="0" y="2"/>
                    </a:lnTo>
                    <a:lnTo>
                      <a:pt x="0" y="2"/>
                    </a:lnTo>
                    <a:lnTo>
                      <a:pt x="2" y="18"/>
                    </a:lnTo>
                    <a:lnTo>
                      <a:pt x="2" y="18"/>
                    </a:lnTo>
                    <a:lnTo>
                      <a:pt x="30" y="16"/>
                    </a:lnTo>
                    <a:lnTo>
                      <a:pt x="87" y="16"/>
                    </a:lnTo>
                    <a:lnTo>
                      <a:pt x="87" y="16"/>
                    </a:lnTo>
                    <a:lnTo>
                      <a:pt x="77" y="20"/>
                    </a:lnTo>
                    <a:lnTo>
                      <a:pt x="69" y="26"/>
                    </a:lnTo>
                    <a:lnTo>
                      <a:pt x="55" y="42"/>
                    </a:lnTo>
                    <a:lnTo>
                      <a:pt x="55" y="42"/>
                    </a:lnTo>
                    <a:lnTo>
                      <a:pt x="48" y="51"/>
                    </a:lnTo>
                    <a:lnTo>
                      <a:pt x="46" y="61"/>
                    </a:lnTo>
                    <a:lnTo>
                      <a:pt x="42" y="69"/>
                    </a:lnTo>
                    <a:lnTo>
                      <a:pt x="42" y="79"/>
                    </a:lnTo>
                    <a:lnTo>
                      <a:pt x="42" y="79"/>
                    </a:lnTo>
                    <a:lnTo>
                      <a:pt x="44" y="93"/>
                    </a:lnTo>
                    <a:lnTo>
                      <a:pt x="48" y="105"/>
                    </a:lnTo>
                    <a:lnTo>
                      <a:pt x="55" y="115"/>
                    </a:lnTo>
                    <a:lnTo>
                      <a:pt x="65" y="125"/>
                    </a:lnTo>
                    <a:lnTo>
                      <a:pt x="65" y="125"/>
                    </a:lnTo>
                    <a:lnTo>
                      <a:pt x="77" y="133"/>
                    </a:lnTo>
                    <a:lnTo>
                      <a:pt x="93" y="139"/>
                    </a:lnTo>
                    <a:lnTo>
                      <a:pt x="107" y="144"/>
                    </a:lnTo>
                    <a:lnTo>
                      <a:pt x="125" y="148"/>
                    </a:lnTo>
                    <a:lnTo>
                      <a:pt x="125" y="148"/>
                    </a:lnTo>
                    <a:lnTo>
                      <a:pt x="129" y="131"/>
                    </a:lnTo>
                    <a:lnTo>
                      <a:pt x="129" y="131"/>
                    </a:lnTo>
                    <a:lnTo>
                      <a:pt x="115" y="129"/>
                    </a:lnTo>
                    <a:lnTo>
                      <a:pt x="101" y="125"/>
                    </a:lnTo>
                    <a:lnTo>
                      <a:pt x="91" y="121"/>
                    </a:lnTo>
                    <a:lnTo>
                      <a:pt x="79" y="115"/>
                    </a:lnTo>
                    <a:lnTo>
                      <a:pt x="79" y="115"/>
                    </a:lnTo>
                    <a:lnTo>
                      <a:pt x="71" y="107"/>
                    </a:lnTo>
                    <a:lnTo>
                      <a:pt x="65" y="99"/>
                    </a:lnTo>
                    <a:lnTo>
                      <a:pt x="61" y="89"/>
                    </a:lnTo>
                    <a:lnTo>
                      <a:pt x="59" y="79"/>
                    </a:lnTo>
                    <a:lnTo>
                      <a:pt x="59" y="79"/>
                    </a:lnTo>
                    <a:lnTo>
                      <a:pt x="61" y="67"/>
                    </a:lnTo>
                    <a:lnTo>
                      <a:pt x="63" y="61"/>
                    </a:lnTo>
                    <a:lnTo>
                      <a:pt x="67" y="55"/>
                    </a:lnTo>
                    <a:lnTo>
                      <a:pt x="67" y="55"/>
                    </a:lnTo>
                    <a:lnTo>
                      <a:pt x="75" y="42"/>
                    </a:lnTo>
                    <a:lnTo>
                      <a:pt x="87" y="32"/>
                    </a:lnTo>
                    <a:lnTo>
                      <a:pt x="87" y="32"/>
                    </a:lnTo>
                    <a:lnTo>
                      <a:pt x="101" y="22"/>
                    </a:lnTo>
                    <a:lnTo>
                      <a:pt x="107" y="20"/>
                    </a:lnTo>
                    <a:lnTo>
                      <a:pt x="115" y="18"/>
                    </a:lnTo>
                    <a:lnTo>
                      <a:pt x="115" y="18"/>
                    </a:lnTo>
                    <a:lnTo>
                      <a:pt x="135" y="14"/>
                    </a:lnTo>
                    <a:lnTo>
                      <a:pt x="160" y="14"/>
                    </a:lnTo>
                    <a:lnTo>
                      <a:pt x="160" y="14"/>
                    </a:lnTo>
                    <a:lnTo>
                      <a:pt x="160" y="0"/>
                    </a:lnTo>
                    <a:lnTo>
                      <a:pt x="160" y="0"/>
                    </a:lnTo>
                    <a:close/>
                    <a:moveTo>
                      <a:pt x="135" y="28"/>
                    </a:moveTo>
                    <a:lnTo>
                      <a:pt x="135" y="28"/>
                    </a:lnTo>
                    <a:lnTo>
                      <a:pt x="125" y="36"/>
                    </a:lnTo>
                    <a:lnTo>
                      <a:pt x="125" y="36"/>
                    </a:lnTo>
                    <a:lnTo>
                      <a:pt x="141" y="51"/>
                    </a:lnTo>
                    <a:lnTo>
                      <a:pt x="154" y="63"/>
                    </a:lnTo>
                    <a:lnTo>
                      <a:pt x="154" y="63"/>
                    </a:lnTo>
                    <a:lnTo>
                      <a:pt x="164" y="53"/>
                    </a:lnTo>
                    <a:lnTo>
                      <a:pt x="164" y="53"/>
                    </a:lnTo>
                    <a:lnTo>
                      <a:pt x="150" y="38"/>
                    </a:lnTo>
                    <a:lnTo>
                      <a:pt x="135" y="28"/>
                    </a:lnTo>
                    <a:lnTo>
                      <a:pt x="135" y="28"/>
                    </a:lnTo>
                    <a:lnTo>
                      <a:pt x="135" y="28"/>
                    </a:lnTo>
                    <a:close/>
                    <a:moveTo>
                      <a:pt x="119" y="45"/>
                    </a:moveTo>
                    <a:lnTo>
                      <a:pt x="119" y="45"/>
                    </a:lnTo>
                    <a:lnTo>
                      <a:pt x="109" y="55"/>
                    </a:lnTo>
                    <a:lnTo>
                      <a:pt x="109" y="55"/>
                    </a:lnTo>
                    <a:lnTo>
                      <a:pt x="135" y="81"/>
                    </a:lnTo>
                    <a:lnTo>
                      <a:pt x="135" y="81"/>
                    </a:lnTo>
                    <a:lnTo>
                      <a:pt x="145" y="71"/>
                    </a:lnTo>
                    <a:lnTo>
                      <a:pt x="145" y="71"/>
                    </a:lnTo>
                    <a:lnTo>
                      <a:pt x="119" y="45"/>
                    </a:lnTo>
                    <a:lnTo>
                      <a:pt x="119" y="45"/>
                    </a:lnTo>
                    <a:lnTo>
                      <a:pt x="119" y="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70" name="Freeform 639">
                <a:extLst>
                  <a:ext uri="{FF2B5EF4-FFF2-40B4-BE49-F238E27FC236}">
                    <a16:creationId xmlns="" xmlns:a16="http://schemas.microsoft.com/office/drawing/2014/main" id="{DEA73840-2602-445A-BC74-1980392A53E6}"/>
                  </a:ext>
                </a:extLst>
              </p:cNvPr>
              <p:cNvSpPr>
                <a:spLocks noEditPoints="1"/>
              </p:cNvSpPr>
              <p:nvPr/>
            </p:nvSpPr>
            <p:spPr bwMode="auto">
              <a:xfrm>
                <a:off x="-2095" y="19744"/>
                <a:ext cx="200" cy="198"/>
              </a:xfrm>
              <a:custGeom>
                <a:avLst/>
                <a:gdLst>
                  <a:gd name="T0" fmla="*/ 52 w 200"/>
                  <a:gd name="T1" fmla="*/ 26 h 198"/>
                  <a:gd name="T2" fmla="*/ 63 w 200"/>
                  <a:gd name="T3" fmla="*/ 10 h 198"/>
                  <a:gd name="T4" fmla="*/ 50 w 200"/>
                  <a:gd name="T5" fmla="*/ 2 h 198"/>
                  <a:gd name="T6" fmla="*/ 16 w 200"/>
                  <a:gd name="T7" fmla="*/ 48 h 198"/>
                  <a:gd name="T8" fmla="*/ 6 w 200"/>
                  <a:gd name="T9" fmla="*/ 68 h 198"/>
                  <a:gd name="T10" fmla="*/ 22 w 200"/>
                  <a:gd name="T11" fmla="*/ 64 h 198"/>
                  <a:gd name="T12" fmla="*/ 32 w 200"/>
                  <a:gd name="T13" fmla="*/ 125 h 198"/>
                  <a:gd name="T14" fmla="*/ 46 w 200"/>
                  <a:gd name="T15" fmla="*/ 125 h 198"/>
                  <a:gd name="T16" fmla="*/ 190 w 200"/>
                  <a:gd name="T17" fmla="*/ 117 h 198"/>
                  <a:gd name="T18" fmla="*/ 190 w 200"/>
                  <a:gd name="T19" fmla="*/ 105 h 198"/>
                  <a:gd name="T20" fmla="*/ 113 w 200"/>
                  <a:gd name="T21" fmla="*/ 91 h 198"/>
                  <a:gd name="T22" fmla="*/ 180 w 200"/>
                  <a:gd name="T23" fmla="*/ 91 h 198"/>
                  <a:gd name="T24" fmla="*/ 113 w 200"/>
                  <a:gd name="T25" fmla="*/ 79 h 198"/>
                  <a:gd name="T26" fmla="*/ 113 w 200"/>
                  <a:gd name="T27" fmla="*/ 64 h 198"/>
                  <a:gd name="T28" fmla="*/ 180 w 200"/>
                  <a:gd name="T29" fmla="*/ 52 h 198"/>
                  <a:gd name="T30" fmla="*/ 113 w 200"/>
                  <a:gd name="T31" fmla="*/ 52 h 198"/>
                  <a:gd name="T32" fmla="*/ 188 w 200"/>
                  <a:gd name="T33" fmla="*/ 38 h 198"/>
                  <a:gd name="T34" fmla="*/ 188 w 200"/>
                  <a:gd name="T35" fmla="*/ 26 h 198"/>
                  <a:gd name="T36" fmla="*/ 123 w 200"/>
                  <a:gd name="T37" fmla="*/ 20 h 198"/>
                  <a:gd name="T38" fmla="*/ 107 w 200"/>
                  <a:gd name="T39" fmla="*/ 0 h 198"/>
                  <a:gd name="T40" fmla="*/ 103 w 200"/>
                  <a:gd name="T41" fmla="*/ 16 h 198"/>
                  <a:gd name="T42" fmla="*/ 109 w 200"/>
                  <a:gd name="T43" fmla="*/ 26 h 198"/>
                  <a:gd name="T44" fmla="*/ 77 w 200"/>
                  <a:gd name="T45" fmla="*/ 147 h 198"/>
                  <a:gd name="T46" fmla="*/ 40 w 200"/>
                  <a:gd name="T47" fmla="*/ 169 h 198"/>
                  <a:gd name="T48" fmla="*/ 0 w 200"/>
                  <a:gd name="T49" fmla="*/ 184 h 198"/>
                  <a:gd name="T50" fmla="*/ 10 w 200"/>
                  <a:gd name="T51" fmla="*/ 196 h 198"/>
                  <a:gd name="T52" fmla="*/ 75 w 200"/>
                  <a:gd name="T53" fmla="*/ 165 h 198"/>
                  <a:gd name="T54" fmla="*/ 93 w 200"/>
                  <a:gd name="T55" fmla="*/ 198 h 198"/>
                  <a:gd name="T56" fmla="*/ 107 w 200"/>
                  <a:gd name="T57" fmla="*/ 198 h 198"/>
                  <a:gd name="T58" fmla="*/ 125 w 200"/>
                  <a:gd name="T59" fmla="*/ 165 h 198"/>
                  <a:gd name="T60" fmla="*/ 190 w 200"/>
                  <a:gd name="T61" fmla="*/ 196 h 198"/>
                  <a:gd name="T62" fmla="*/ 200 w 200"/>
                  <a:gd name="T63" fmla="*/ 182 h 198"/>
                  <a:gd name="T64" fmla="*/ 141 w 200"/>
                  <a:gd name="T65" fmla="*/ 157 h 198"/>
                  <a:gd name="T66" fmla="*/ 192 w 200"/>
                  <a:gd name="T67" fmla="*/ 147 h 198"/>
                  <a:gd name="T68" fmla="*/ 192 w 200"/>
                  <a:gd name="T69" fmla="*/ 135 h 198"/>
                  <a:gd name="T70" fmla="*/ 107 w 200"/>
                  <a:gd name="T71" fmla="*/ 121 h 198"/>
                  <a:gd name="T72" fmla="*/ 93 w 200"/>
                  <a:gd name="T73" fmla="*/ 121 h 198"/>
                  <a:gd name="T74" fmla="*/ 8 w 200"/>
                  <a:gd name="T75" fmla="*/ 135 h 198"/>
                  <a:gd name="T76" fmla="*/ 8 w 200"/>
                  <a:gd name="T77" fmla="*/ 147 h 198"/>
                  <a:gd name="T78" fmla="*/ 101 w 200"/>
                  <a:gd name="T79" fmla="*/ 91 h 198"/>
                  <a:gd name="T80" fmla="*/ 101 w 200"/>
                  <a:gd name="T81" fmla="*/ 105 h 198"/>
                  <a:gd name="T82" fmla="*/ 46 w 200"/>
                  <a:gd name="T83" fmla="*/ 91 h 198"/>
                  <a:gd name="T84" fmla="*/ 46 w 200"/>
                  <a:gd name="T85" fmla="*/ 64 h 198"/>
                  <a:gd name="T86" fmla="*/ 101 w 200"/>
                  <a:gd name="T87" fmla="*/ 79 h 198"/>
                  <a:gd name="T88" fmla="*/ 46 w 200"/>
                  <a:gd name="T89" fmla="*/ 79 h 198"/>
                  <a:gd name="T90" fmla="*/ 46 w 200"/>
                  <a:gd name="T91" fmla="*/ 38 h 198"/>
                  <a:gd name="T92" fmla="*/ 101 w 200"/>
                  <a:gd name="T93" fmla="*/ 38 h 198"/>
                  <a:gd name="T94" fmla="*/ 46 w 200"/>
                  <a:gd name="T95" fmla="*/ 52 h 198"/>
                  <a:gd name="T96" fmla="*/ 46 w 200"/>
                  <a:gd name="T97" fmla="*/ 3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00" h="198">
                    <a:moveTo>
                      <a:pt x="109" y="26"/>
                    </a:moveTo>
                    <a:lnTo>
                      <a:pt x="109" y="26"/>
                    </a:lnTo>
                    <a:lnTo>
                      <a:pt x="52" y="26"/>
                    </a:lnTo>
                    <a:lnTo>
                      <a:pt x="52" y="26"/>
                    </a:lnTo>
                    <a:lnTo>
                      <a:pt x="58" y="18"/>
                    </a:lnTo>
                    <a:lnTo>
                      <a:pt x="63" y="10"/>
                    </a:lnTo>
                    <a:lnTo>
                      <a:pt x="63" y="10"/>
                    </a:lnTo>
                    <a:lnTo>
                      <a:pt x="50" y="2"/>
                    </a:lnTo>
                    <a:lnTo>
                      <a:pt x="50" y="2"/>
                    </a:lnTo>
                    <a:lnTo>
                      <a:pt x="40" y="18"/>
                    </a:lnTo>
                    <a:lnTo>
                      <a:pt x="28" y="34"/>
                    </a:lnTo>
                    <a:lnTo>
                      <a:pt x="16" y="48"/>
                    </a:lnTo>
                    <a:lnTo>
                      <a:pt x="2" y="62"/>
                    </a:lnTo>
                    <a:lnTo>
                      <a:pt x="2" y="62"/>
                    </a:lnTo>
                    <a:lnTo>
                      <a:pt x="6" y="68"/>
                    </a:lnTo>
                    <a:lnTo>
                      <a:pt x="10" y="74"/>
                    </a:lnTo>
                    <a:lnTo>
                      <a:pt x="10" y="74"/>
                    </a:lnTo>
                    <a:lnTo>
                      <a:pt x="22" y="64"/>
                    </a:lnTo>
                    <a:lnTo>
                      <a:pt x="32" y="54"/>
                    </a:lnTo>
                    <a:lnTo>
                      <a:pt x="32" y="54"/>
                    </a:lnTo>
                    <a:lnTo>
                      <a:pt x="32" y="125"/>
                    </a:lnTo>
                    <a:lnTo>
                      <a:pt x="32" y="125"/>
                    </a:lnTo>
                    <a:lnTo>
                      <a:pt x="46" y="125"/>
                    </a:lnTo>
                    <a:lnTo>
                      <a:pt x="46" y="125"/>
                    </a:lnTo>
                    <a:lnTo>
                      <a:pt x="46" y="117"/>
                    </a:lnTo>
                    <a:lnTo>
                      <a:pt x="46" y="117"/>
                    </a:lnTo>
                    <a:lnTo>
                      <a:pt x="190" y="117"/>
                    </a:lnTo>
                    <a:lnTo>
                      <a:pt x="190" y="117"/>
                    </a:lnTo>
                    <a:lnTo>
                      <a:pt x="190" y="105"/>
                    </a:lnTo>
                    <a:lnTo>
                      <a:pt x="190" y="105"/>
                    </a:lnTo>
                    <a:lnTo>
                      <a:pt x="113" y="105"/>
                    </a:lnTo>
                    <a:lnTo>
                      <a:pt x="113" y="105"/>
                    </a:lnTo>
                    <a:lnTo>
                      <a:pt x="113" y="91"/>
                    </a:lnTo>
                    <a:lnTo>
                      <a:pt x="113" y="91"/>
                    </a:lnTo>
                    <a:lnTo>
                      <a:pt x="180" y="91"/>
                    </a:lnTo>
                    <a:lnTo>
                      <a:pt x="180" y="91"/>
                    </a:lnTo>
                    <a:lnTo>
                      <a:pt x="180" y="79"/>
                    </a:lnTo>
                    <a:lnTo>
                      <a:pt x="180" y="79"/>
                    </a:lnTo>
                    <a:lnTo>
                      <a:pt x="113" y="79"/>
                    </a:lnTo>
                    <a:lnTo>
                      <a:pt x="113" y="79"/>
                    </a:lnTo>
                    <a:lnTo>
                      <a:pt x="113" y="64"/>
                    </a:lnTo>
                    <a:lnTo>
                      <a:pt x="113" y="64"/>
                    </a:lnTo>
                    <a:lnTo>
                      <a:pt x="180" y="64"/>
                    </a:lnTo>
                    <a:lnTo>
                      <a:pt x="180" y="64"/>
                    </a:lnTo>
                    <a:lnTo>
                      <a:pt x="180" y="52"/>
                    </a:lnTo>
                    <a:lnTo>
                      <a:pt x="180" y="52"/>
                    </a:lnTo>
                    <a:lnTo>
                      <a:pt x="113" y="52"/>
                    </a:lnTo>
                    <a:lnTo>
                      <a:pt x="113" y="52"/>
                    </a:lnTo>
                    <a:lnTo>
                      <a:pt x="113" y="38"/>
                    </a:lnTo>
                    <a:lnTo>
                      <a:pt x="113" y="38"/>
                    </a:lnTo>
                    <a:lnTo>
                      <a:pt x="188" y="38"/>
                    </a:lnTo>
                    <a:lnTo>
                      <a:pt x="188" y="38"/>
                    </a:lnTo>
                    <a:lnTo>
                      <a:pt x="188" y="26"/>
                    </a:lnTo>
                    <a:lnTo>
                      <a:pt x="188" y="26"/>
                    </a:lnTo>
                    <a:lnTo>
                      <a:pt x="113" y="26"/>
                    </a:lnTo>
                    <a:lnTo>
                      <a:pt x="113" y="26"/>
                    </a:lnTo>
                    <a:lnTo>
                      <a:pt x="123" y="20"/>
                    </a:lnTo>
                    <a:lnTo>
                      <a:pt x="123" y="20"/>
                    </a:lnTo>
                    <a:lnTo>
                      <a:pt x="107" y="0"/>
                    </a:lnTo>
                    <a:lnTo>
                      <a:pt x="107" y="0"/>
                    </a:lnTo>
                    <a:lnTo>
                      <a:pt x="95" y="8"/>
                    </a:lnTo>
                    <a:lnTo>
                      <a:pt x="95" y="8"/>
                    </a:lnTo>
                    <a:lnTo>
                      <a:pt x="103" y="16"/>
                    </a:lnTo>
                    <a:lnTo>
                      <a:pt x="109" y="26"/>
                    </a:lnTo>
                    <a:lnTo>
                      <a:pt x="109" y="26"/>
                    </a:lnTo>
                    <a:lnTo>
                      <a:pt x="109" y="26"/>
                    </a:lnTo>
                    <a:close/>
                    <a:moveTo>
                      <a:pt x="8" y="147"/>
                    </a:moveTo>
                    <a:lnTo>
                      <a:pt x="8" y="147"/>
                    </a:lnTo>
                    <a:lnTo>
                      <a:pt x="77" y="147"/>
                    </a:lnTo>
                    <a:lnTo>
                      <a:pt x="77" y="147"/>
                    </a:lnTo>
                    <a:lnTo>
                      <a:pt x="60" y="159"/>
                    </a:lnTo>
                    <a:lnTo>
                      <a:pt x="40" y="169"/>
                    </a:lnTo>
                    <a:lnTo>
                      <a:pt x="20" y="178"/>
                    </a:lnTo>
                    <a:lnTo>
                      <a:pt x="0" y="184"/>
                    </a:lnTo>
                    <a:lnTo>
                      <a:pt x="0" y="184"/>
                    </a:lnTo>
                    <a:lnTo>
                      <a:pt x="6" y="190"/>
                    </a:lnTo>
                    <a:lnTo>
                      <a:pt x="10" y="196"/>
                    </a:lnTo>
                    <a:lnTo>
                      <a:pt x="10" y="196"/>
                    </a:lnTo>
                    <a:lnTo>
                      <a:pt x="34" y="188"/>
                    </a:lnTo>
                    <a:lnTo>
                      <a:pt x="54" y="178"/>
                    </a:lnTo>
                    <a:lnTo>
                      <a:pt x="75" y="165"/>
                    </a:lnTo>
                    <a:lnTo>
                      <a:pt x="93" y="151"/>
                    </a:lnTo>
                    <a:lnTo>
                      <a:pt x="93" y="151"/>
                    </a:lnTo>
                    <a:lnTo>
                      <a:pt x="93" y="198"/>
                    </a:lnTo>
                    <a:lnTo>
                      <a:pt x="93" y="198"/>
                    </a:lnTo>
                    <a:lnTo>
                      <a:pt x="107" y="198"/>
                    </a:lnTo>
                    <a:lnTo>
                      <a:pt x="107" y="198"/>
                    </a:lnTo>
                    <a:lnTo>
                      <a:pt x="107" y="151"/>
                    </a:lnTo>
                    <a:lnTo>
                      <a:pt x="107" y="151"/>
                    </a:lnTo>
                    <a:lnTo>
                      <a:pt x="125" y="165"/>
                    </a:lnTo>
                    <a:lnTo>
                      <a:pt x="145" y="178"/>
                    </a:lnTo>
                    <a:lnTo>
                      <a:pt x="168" y="188"/>
                    </a:lnTo>
                    <a:lnTo>
                      <a:pt x="190" y="196"/>
                    </a:lnTo>
                    <a:lnTo>
                      <a:pt x="190" y="196"/>
                    </a:lnTo>
                    <a:lnTo>
                      <a:pt x="200" y="182"/>
                    </a:lnTo>
                    <a:lnTo>
                      <a:pt x="200" y="182"/>
                    </a:lnTo>
                    <a:lnTo>
                      <a:pt x="180" y="176"/>
                    </a:lnTo>
                    <a:lnTo>
                      <a:pt x="160" y="167"/>
                    </a:lnTo>
                    <a:lnTo>
                      <a:pt x="141" y="157"/>
                    </a:lnTo>
                    <a:lnTo>
                      <a:pt x="123" y="147"/>
                    </a:lnTo>
                    <a:lnTo>
                      <a:pt x="123" y="147"/>
                    </a:lnTo>
                    <a:lnTo>
                      <a:pt x="192" y="147"/>
                    </a:lnTo>
                    <a:lnTo>
                      <a:pt x="192" y="147"/>
                    </a:lnTo>
                    <a:lnTo>
                      <a:pt x="192" y="135"/>
                    </a:lnTo>
                    <a:lnTo>
                      <a:pt x="192" y="135"/>
                    </a:lnTo>
                    <a:lnTo>
                      <a:pt x="107" y="135"/>
                    </a:lnTo>
                    <a:lnTo>
                      <a:pt x="107" y="135"/>
                    </a:lnTo>
                    <a:lnTo>
                      <a:pt x="107" y="121"/>
                    </a:lnTo>
                    <a:lnTo>
                      <a:pt x="107" y="121"/>
                    </a:lnTo>
                    <a:lnTo>
                      <a:pt x="93" y="121"/>
                    </a:lnTo>
                    <a:lnTo>
                      <a:pt x="93" y="121"/>
                    </a:lnTo>
                    <a:lnTo>
                      <a:pt x="93" y="135"/>
                    </a:lnTo>
                    <a:lnTo>
                      <a:pt x="93" y="135"/>
                    </a:lnTo>
                    <a:lnTo>
                      <a:pt x="8" y="135"/>
                    </a:lnTo>
                    <a:lnTo>
                      <a:pt x="8" y="135"/>
                    </a:lnTo>
                    <a:lnTo>
                      <a:pt x="8" y="147"/>
                    </a:lnTo>
                    <a:lnTo>
                      <a:pt x="8" y="147"/>
                    </a:lnTo>
                    <a:close/>
                    <a:moveTo>
                      <a:pt x="46" y="91"/>
                    </a:moveTo>
                    <a:lnTo>
                      <a:pt x="46" y="91"/>
                    </a:lnTo>
                    <a:lnTo>
                      <a:pt x="101" y="91"/>
                    </a:lnTo>
                    <a:lnTo>
                      <a:pt x="101" y="91"/>
                    </a:lnTo>
                    <a:lnTo>
                      <a:pt x="101" y="105"/>
                    </a:lnTo>
                    <a:lnTo>
                      <a:pt x="101" y="105"/>
                    </a:lnTo>
                    <a:lnTo>
                      <a:pt x="46" y="105"/>
                    </a:lnTo>
                    <a:lnTo>
                      <a:pt x="46" y="105"/>
                    </a:lnTo>
                    <a:lnTo>
                      <a:pt x="46" y="91"/>
                    </a:lnTo>
                    <a:lnTo>
                      <a:pt x="46" y="91"/>
                    </a:lnTo>
                    <a:close/>
                    <a:moveTo>
                      <a:pt x="46" y="64"/>
                    </a:moveTo>
                    <a:lnTo>
                      <a:pt x="46" y="64"/>
                    </a:lnTo>
                    <a:lnTo>
                      <a:pt x="101" y="64"/>
                    </a:lnTo>
                    <a:lnTo>
                      <a:pt x="101" y="64"/>
                    </a:lnTo>
                    <a:lnTo>
                      <a:pt x="101" y="79"/>
                    </a:lnTo>
                    <a:lnTo>
                      <a:pt x="101" y="79"/>
                    </a:lnTo>
                    <a:lnTo>
                      <a:pt x="46" y="79"/>
                    </a:lnTo>
                    <a:lnTo>
                      <a:pt x="46" y="79"/>
                    </a:lnTo>
                    <a:lnTo>
                      <a:pt x="46" y="64"/>
                    </a:lnTo>
                    <a:lnTo>
                      <a:pt x="46" y="64"/>
                    </a:lnTo>
                    <a:close/>
                    <a:moveTo>
                      <a:pt x="46" y="38"/>
                    </a:moveTo>
                    <a:lnTo>
                      <a:pt x="46" y="38"/>
                    </a:lnTo>
                    <a:lnTo>
                      <a:pt x="101" y="38"/>
                    </a:lnTo>
                    <a:lnTo>
                      <a:pt x="101" y="38"/>
                    </a:lnTo>
                    <a:lnTo>
                      <a:pt x="101" y="52"/>
                    </a:lnTo>
                    <a:lnTo>
                      <a:pt x="101" y="52"/>
                    </a:lnTo>
                    <a:lnTo>
                      <a:pt x="46" y="52"/>
                    </a:lnTo>
                    <a:lnTo>
                      <a:pt x="46" y="52"/>
                    </a:lnTo>
                    <a:lnTo>
                      <a:pt x="46" y="38"/>
                    </a:lnTo>
                    <a:lnTo>
                      <a:pt x="46" y="3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71" name="Freeform 640">
                <a:extLst>
                  <a:ext uri="{FF2B5EF4-FFF2-40B4-BE49-F238E27FC236}">
                    <a16:creationId xmlns="" xmlns:a16="http://schemas.microsoft.com/office/drawing/2014/main" id="{A1CEC66C-F0CF-4291-B24A-1E9A372D54BD}"/>
                  </a:ext>
                </a:extLst>
              </p:cNvPr>
              <p:cNvSpPr>
                <a:spLocks noEditPoints="1"/>
              </p:cNvSpPr>
              <p:nvPr/>
            </p:nvSpPr>
            <p:spPr bwMode="auto">
              <a:xfrm>
                <a:off x="-1893" y="19746"/>
                <a:ext cx="200" cy="196"/>
              </a:xfrm>
              <a:custGeom>
                <a:avLst/>
                <a:gdLst>
                  <a:gd name="T0" fmla="*/ 4 w 200"/>
                  <a:gd name="T1" fmla="*/ 99 h 196"/>
                  <a:gd name="T2" fmla="*/ 63 w 200"/>
                  <a:gd name="T3" fmla="*/ 99 h 196"/>
                  <a:gd name="T4" fmla="*/ 59 w 200"/>
                  <a:gd name="T5" fmla="*/ 129 h 196"/>
                  <a:gd name="T6" fmla="*/ 48 w 200"/>
                  <a:gd name="T7" fmla="*/ 151 h 196"/>
                  <a:gd name="T8" fmla="*/ 40 w 200"/>
                  <a:gd name="T9" fmla="*/ 159 h 196"/>
                  <a:gd name="T10" fmla="*/ 16 w 200"/>
                  <a:gd name="T11" fmla="*/ 176 h 196"/>
                  <a:gd name="T12" fmla="*/ 0 w 200"/>
                  <a:gd name="T13" fmla="*/ 182 h 196"/>
                  <a:gd name="T14" fmla="*/ 10 w 200"/>
                  <a:gd name="T15" fmla="*/ 196 h 196"/>
                  <a:gd name="T16" fmla="*/ 40 w 200"/>
                  <a:gd name="T17" fmla="*/ 180 h 196"/>
                  <a:gd name="T18" fmla="*/ 63 w 200"/>
                  <a:gd name="T19" fmla="*/ 161 h 196"/>
                  <a:gd name="T20" fmla="*/ 69 w 200"/>
                  <a:gd name="T21" fmla="*/ 149 h 196"/>
                  <a:gd name="T22" fmla="*/ 77 w 200"/>
                  <a:gd name="T23" fmla="*/ 117 h 196"/>
                  <a:gd name="T24" fmla="*/ 77 w 200"/>
                  <a:gd name="T25" fmla="*/ 99 h 196"/>
                  <a:gd name="T26" fmla="*/ 115 w 200"/>
                  <a:gd name="T27" fmla="*/ 99 h 196"/>
                  <a:gd name="T28" fmla="*/ 115 w 200"/>
                  <a:gd name="T29" fmla="*/ 165 h 196"/>
                  <a:gd name="T30" fmla="*/ 121 w 200"/>
                  <a:gd name="T31" fmla="*/ 184 h 196"/>
                  <a:gd name="T32" fmla="*/ 125 w 200"/>
                  <a:gd name="T33" fmla="*/ 188 h 196"/>
                  <a:gd name="T34" fmla="*/ 141 w 200"/>
                  <a:gd name="T35" fmla="*/ 192 h 196"/>
                  <a:gd name="T36" fmla="*/ 166 w 200"/>
                  <a:gd name="T37" fmla="*/ 192 h 196"/>
                  <a:gd name="T38" fmla="*/ 180 w 200"/>
                  <a:gd name="T39" fmla="*/ 190 h 196"/>
                  <a:gd name="T40" fmla="*/ 188 w 200"/>
                  <a:gd name="T41" fmla="*/ 188 h 196"/>
                  <a:gd name="T42" fmla="*/ 192 w 200"/>
                  <a:gd name="T43" fmla="*/ 182 h 196"/>
                  <a:gd name="T44" fmla="*/ 196 w 200"/>
                  <a:gd name="T45" fmla="*/ 174 h 196"/>
                  <a:gd name="T46" fmla="*/ 200 w 200"/>
                  <a:gd name="T47" fmla="*/ 143 h 196"/>
                  <a:gd name="T48" fmla="*/ 182 w 200"/>
                  <a:gd name="T49" fmla="*/ 137 h 196"/>
                  <a:gd name="T50" fmla="*/ 182 w 200"/>
                  <a:gd name="T51" fmla="*/ 153 h 196"/>
                  <a:gd name="T52" fmla="*/ 180 w 200"/>
                  <a:gd name="T53" fmla="*/ 167 h 196"/>
                  <a:gd name="T54" fmla="*/ 176 w 200"/>
                  <a:gd name="T55" fmla="*/ 174 h 196"/>
                  <a:gd name="T56" fmla="*/ 166 w 200"/>
                  <a:gd name="T57" fmla="*/ 178 h 196"/>
                  <a:gd name="T58" fmla="*/ 146 w 200"/>
                  <a:gd name="T59" fmla="*/ 178 h 196"/>
                  <a:gd name="T60" fmla="*/ 137 w 200"/>
                  <a:gd name="T61" fmla="*/ 176 h 196"/>
                  <a:gd name="T62" fmla="*/ 133 w 200"/>
                  <a:gd name="T63" fmla="*/ 174 h 196"/>
                  <a:gd name="T64" fmla="*/ 131 w 200"/>
                  <a:gd name="T65" fmla="*/ 163 h 196"/>
                  <a:gd name="T66" fmla="*/ 131 w 200"/>
                  <a:gd name="T67" fmla="*/ 99 h 196"/>
                  <a:gd name="T68" fmla="*/ 196 w 200"/>
                  <a:gd name="T69" fmla="*/ 99 h 196"/>
                  <a:gd name="T70" fmla="*/ 196 w 200"/>
                  <a:gd name="T71" fmla="*/ 83 h 196"/>
                  <a:gd name="T72" fmla="*/ 107 w 200"/>
                  <a:gd name="T73" fmla="*/ 83 h 196"/>
                  <a:gd name="T74" fmla="*/ 107 w 200"/>
                  <a:gd name="T75" fmla="*/ 0 h 196"/>
                  <a:gd name="T76" fmla="*/ 91 w 200"/>
                  <a:gd name="T77" fmla="*/ 0 h 196"/>
                  <a:gd name="T78" fmla="*/ 91 w 200"/>
                  <a:gd name="T79" fmla="*/ 83 h 196"/>
                  <a:gd name="T80" fmla="*/ 4 w 200"/>
                  <a:gd name="T81" fmla="*/ 83 h 196"/>
                  <a:gd name="T82" fmla="*/ 4 w 200"/>
                  <a:gd name="T83" fmla="*/ 99 h 196"/>
                  <a:gd name="T84" fmla="*/ 141 w 200"/>
                  <a:gd name="T85" fmla="*/ 72 h 196"/>
                  <a:gd name="T86" fmla="*/ 184 w 200"/>
                  <a:gd name="T87" fmla="*/ 26 h 196"/>
                  <a:gd name="T88" fmla="*/ 168 w 200"/>
                  <a:gd name="T89" fmla="*/ 16 h 196"/>
                  <a:gd name="T90" fmla="*/ 150 w 200"/>
                  <a:gd name="T91" fmla="*/ 38 h 196"/>
                  <a:gd name="T92" fmla="*/ 127 w 200"/>
                  <a:gd name="T93" fmla="*/ 60 h 196"/>
                  <a:gd name="T94" fmla="*/ 141 w 200"/>
                  <a:gd name="T95" fmla="*/ 72 h 196"/>
                  <a:gd name="T96" fmla="*/ 55 w 200"/>
                  <a:gd name="T97" fmla="*/ 70 h 196"/>
                  <a:gd name="T98" fmla="*/ 69 w 200"/>
                  <a:gd name="T99" fmla="*/ 60 h 196"/>
                  <a:gd name="T100" fmla="*/ 30 w 200"/>
                  <a:gd name="T101" fmla="*/ 16 h 196"/>
                  <a:gd name="T102" fmla="*/ 18 w 200"/>
                  <a:gd name="T103" fmla="*/ 24 h 196"/>
                  <a:gd name="T104" fmla="*/ 36 w 200"/>
                  <a:gd name="T105" fmla="*/ 46 h 196"/>
                  <a:gd name="T106" fmla="*/ 55 w 200"/>
                  <a:gd name="T107" fmla="*/ 70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0" h="196">
                    <a:moveTo>
                      <a:pt x="4" y="99"/>
                    </a:moveTo>
                    <a:lnTo>
                      <a:pt x="4" y="99"/>
                    </a:lnTo>
                    <a:lnTo>
                      <a:pt x="63" y="99"/>
                    </a:lnTo>
                    <a:lnTo>
                      <a:pt x="63" y="99"/>
                    </a:lnTo>
                    <a:lnTo>
                      <a:pt x="61" y="115"/>
                    </a:lnTo>
                    <a:lnTo>
                      <a:pt x="59" y="129"/>
                    </a:lnTo>
                    <a:lnTo>
                      <a:pt x="55" y="141"/>
                    </a:lnTo>
                    <a:lnTo>
                      <a:pt x="48" y="151"/>
                    </a:lnTo>
                    <a:lnTo>
                      <a:pt x="48" y="151"/>
                    </a:lnTo>
                    <a:lnTo>
                      <a:pt x="40" y="159"/>
                    </a:lnTo>
                    <a:lnTo>
                      <a:pt x="30" y="167"/>
                    </a:lnTo>
                    <a:lnTo>
                      <a:pt x="16" y="176"/>
                    </a:lnTo>
                    <a:lnTo>
                      <a:pt x="0" y="182"/>
                    </a:lnTo>
                    <a:lnTo>
                      <a:pt x="0" y="182"/>
                    </a:lnTo>
                    <a:lnTo>
                      <a:pt x="10" y="196"/>
                    </a:lnTo>
                    <a:lnTo>
                      <a:pt x="10" y="196"/>
                    </a:lnTo>
                    <a:lnTo>
                      <a:pt x="26" y="188"/>
                    </a:lnTo>
                    <a:lnTo>
                      <a:pt x="40" y="180"/>
                    </a:lnTo>
                    <a:lnTo>
                      <a:pt x="53" y="172"/>
                    </a:lnTo>
                    <a:lnTo>
                      <a:pt x="63" y="161"/>
                    </a:lnTo>
                    <a:lnTo>
                      <a:pt x="63" y="161"/>
                    </a:lnTo>
                    <a:lnTo>
                      <a:pt x="69" y="149"/>
                    </a:lnTo>
                    <a:lnTo>
                      <a:pt x="73" y="133"/>
                    </a:lnTo>
                    <a:lnTo>
                      <a:pt x="77" y="117"/>
                    </a:lnTo>
                    <a:lnTo>
                      <a:pt x="77" y="99"/>
                    </a:lnTo>
                    <a:lnTo>
                      <a:pt x="77" y="99"/>
                    </a:lnTo>
                    <a:lnTo>
                      <a:pt x="115" y="99"/>
                    </a:lnTo>
                    <a:lnTo>
                      <a:pt x="115" y="99"/>
                    </a:lnTo>
                    <a:lnTo>
                      <a:pt x="115" y="165"/>
                    </a:lnTo>
                    <a:lnTo>
                      <a:pt x="115" y="165"/>
                    </a:lnTo>
                    <a:lnTo>
                      <a:pt x="117" y="176"/>
                    </a:lnTo>
                    <a:lnTo>
                      <a:pt x="121" y="184"/>
                    </a:lnTo>
                    <a:lnTo>
                      <a:pt x="121" y="184"/>
                    </a:lnTo>
                    <a:lnTo>
                      <a:pt x="125" y="188"/>
                    </a:lnTo>
                    <a:lnTo>
                      <a:pt x="129" y="190"/>
                    </a:lnTo>
                    <a:lnTo>
                      <a:pt x="141" y="192"/>
                    </a:lnTo>
                    <a:lnTo>
                      <a:pt x="141" y="192"/>
                    </a:lnTo>
                    <a:lnTo>
                      <a:pt x="166" y="192"/>
                    </a:lnTo>
                    <a:lnTo>
                      <a:pt x="166" y="192"/>
                    </a:lnTo>
                    <a:lnTo>
                      <a:pt x="180" y="190"/>
                    </a:lnTo>
                    <a:lnTo>
                      <a:pt x="188" y="188"/>
                    </a:lnTo>
                    <a:lnTo>
                      <a:pt x="188" y="188"/>
                    </a:lnTo>
                    <a:lnTo>
                      <a:pt x="190" y="186"/>
                    </a:lnTo>
                    <a:lnTo>
                      <a:pt x="192" y="182"/>
                    </a:lnTo>
                    <a:lnTo>
                      <a:pt x="196" y="174"/>
                    </a:lnTo>
                    <a:lnTo>
                      <a:pt x="196" y="174"/>
                    </a:lnTo>
                    <a:lnTo>
                      <a:pt x="200" y="143"/>
                    </a:lnTo>
                    <a:lnTo>
                      <a:pt x="200" y="143"/>
                    </a:lnTo>
                    <a:lnTo>
                      <a:pt x="192" y="141"/>
                    </a:lnTo>
                    <a:lnTo>
                      <a:pt x="182" y="137"/>
                    </a:lnTo>
                    <a:lnTo>
                      <a:pt x="182" y="137"/>
                    </a:lnTo>
                    <a:lnTo>
                      <a:pt x="182" y="153"/>
                    </a:lnTo>
                    <a:lnTo>
                      <a:pt x="180" y="167"/>
                    </a:lnTo>
                    <a:lnTo>
                      <a:pt x="180" y="167"/>
                    </a:lnTo>
                    <a:lnTo>
                      <a:pt x="180" y="172"/>
                    </a:lnTo>
                    <a:lnTo>
                      <a:pt x="176" y="174"/>
                    </a:lnTo>
                    <a:lnTo>
                      <a:pt x="172" y="176"/>
                    </a:lnTo>
                    <a:lnTo>
                      <a:pt x="166" y="178"/>
                    </a:lnTo>
                    <a:lnTo>
                      <a:pt x="166" y="178"/>
                    </a:lnTo>
                    <a:lnTo>
                      <a:pt x="146" y="178"/>
                    </a:lnTo>
                    <a:lnTo>
                      <a:pt x="146" y="178"/>
                    </a:lnTo>
                    <a:lnTo>
                      <a:pt x="137" y="176"/>
                    </a:lnTo>
                    <a:lnTo>
                      <a:pt x="133" y="174"/>
                    </a:lnTo>
                    <a:lnTo>
                      <a:pt x="133" y="174"/>
                    </a:lnTo>
                    <a:lnTo>
                      <a:pt x="131" y="163"/>
                    </a:lnTo>
                    <a:lnTo>
                      <a:pt x="131" y="163"/>
                    </a:lnTo>
                    <a:lnTo>
                      <a:pt x="131" y="99"/>
                    </a:lnTo>
                    <a:lnTo>
                      <a:pt x="131" y="99"/>
                    </a:lnTo>
                    <a:lnTo>
                      <a:pt x="196" y="99"/>
                    </a:lnTo>
                    <a:lnTo>
                      <a:pt x="196" y="99"/>
                    </a:lnTo>
                    <a:lnTo>
                      <a:pt x="196" y="83"/>
                    </a:lnTo>
                    <a:lnTo>
                      <a:pt x="196" y="83"/>
                    </a:lnTo>
                    <a:lnTo>
                      <a:pt x="107" y="83"/>
                    </a:lnTo>
                    <a:lnTo>
                      <a:pt x="107" y="83"/>
                    </a:lnTo>
                    <a:lnTo>
                      <a:pt x="107" y="0"/>
                    </a:lnTo>
                    <a:lnTo>
                      <a:pt x="107" y="0"/>
                    </a:lnTo>
                    <a:lnTo>
                      <a:pt x="91" y="0"/>
                    </a:lnTo>
                    <a:lnTo>
                      <a:pt x="91" y="0"/>
                    </a:lnTo>
                    <a:lnTo>
                      <a:pt x="91" y="83"/>
                    </a:lnTo>
                    <a:lnTo>
                      <a:pt x="91" y="83"/>
                    </a:lnTo>
                    <a:lnTo>
                      <a:pt x="4" y="83"/>
                    </a:lnTo>
                    <a:lnTo>
                      <a:pt x="4" y="83"/>
                    </a:lnTo>
                    <a:lnTo>
                      <a:pt x="4" y="99"/>
                    </a:lnTo>
                    <a:lnTo>
                      <a:pt x="4" y="99"/>
                    </a:lnTo>
                    <a:close/>
                    <a:moveTo>
                      <a:pt x="141" y="72"/>
                    </a:moveTo>
                    <a:lnTo>
                      <a:pt x="141" y="72"/>
                    </a:lnTo>
                    <a:lnTo>
                      <a:pt x="184" y="26"/>
                    </a:lnTo>
                    <a:lnTo>
                      <a:pt x="184" y="26"/>
                    </a:lnTo>
                    <a:lnTo>
                      <a:pt x="168" y="16"/>
                    </a:lnTo>
                    <a:lnTo>
                      <a:pt x="168" y="16"/>
                    </a:lnTo>
                    <a:lnTo>
                      <a:pt x="160" y="28"/>
                    </a:lnTo>
                    <a:lnTo>
                      <a:pt x="150" y="38"/>
                    </a:lnTo>
                    <a:lnTo>
                      <a:pt x="127" y="60"/>
                    </a:lnTo>
                    <a:lnTo>
                      <a:pt x="127" y="60"/>
                    </a:lnTo>
                    <a:lnTo>
                      <a:pt x="141" y="72"/>
                    </a:lnTo>
                    <a:lnTo>
                      <a:pt x="141" y="72"/>
                    </a:lnTo>
                    <a:close/>
                    <a:moveTo>
                      <a:pt x="55" y="70"/>
                    </a:moveTo>
                    <a:lnTo>
                      <a:pt x="55" y="70"/>
                    </a:lnTo>
                    <a:lnTo>
                      <a:pt x="69" y="60"/>
                    </a:lnTo>
                    <a:lnTo>
                      <a:pt x="69" y="60"/>
                    </a:lnTo>
                    <a:lnTo>
                      <a:pt x="51" y="36"/>
                    </a:lnTo>
                    <a:lnTo>
                      <a:pt x="30" y="16"/>
                    </a:lnTo>
                    <a:lnTo>
                      <a:pt x="30" y="16"/>
                    </a:lnTo>
                    <a:lnTo>
                      <a:pt x="18" y="24"/>
                    </a:lnTo>
                    <a:lnTo>
                      <a:pt x="18" y="24"/>
                    </a:lnTo>
                    <a:lnTo>
                      <a:pt x="36" y="46"/>
                    </a:lnTo>
                    <a:lnTo>
                      <a:pt x="55" y="70"/>
                    </a:lnTo>
                    <a:lnTo>
                      <a:pt x="55" y="70"/>
                    </a:lnTo>
                    <a:lnTo>
                      <a:pt x="55" y="7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72" name="Freeform 641">
                <a:extLst>
                  <a:ext uri="{FF2B5EF4-FFF2-40B4-BE49-F238E27FC236}">
                    <a16:creationId xmlns="" xmlns:a16="http://schemas.microsoft.com/office/drawing/2014/main" id="{D7FBBB50-E534-4A94-94AB-3C6D0D58DB1C}"/>
                  </a:ext>
                </a:extLst>
              </p:cNvPr>
              <p:cNvSpPr>
                <a:spLocks/>
              </p:cNvSpPr>
              <p:nvPr/>
            </p:nvSpPr>
            <p:spPr bwMode="auto">
              <a:xfrm>
                <a:off x="-1642" y="19758"/>
                <a:ext cx="123" cy="164"/>
              </a:xfrm>
              <a:custGeom>
                <a:avLst/>
                <a:gdLst>
                  <a:gd name="T0" fmla="*/ 111 w 123"/>
                  <a:gd name="T1" fmla="*/ 107 h 164"/>
                  <a:gd name="T2" fmla="*/ 111 w 123"/>
                  <a:gd name="T3" fmla="*/ 107 h 164"/>
                  <a:gd name="T4" fmla="*/ 103 w 123"/>
                  <a:gd name="T5" fmla="*/ 117 h 164"/>
                  <a:gd name="T6" fmla="*/ 95 w 123"/>
                  <a:gd name="T7" fmla="*/ 125 h 164"/>
                  <a:gd name="T8" fmla="*/ 87 w 123"/>
                  <a:gd name="T9" fmla="*/ 131 h 164"/>
                  <a:gd name="T10" fmla="*/ 76 w 123"/>
                  <a:gd name="T11" fmla="*/ 137 h 164"/>
                  <a:gd name="T12" fmla="*/ 76 w 123"/>
                  <a:gd name="T13" fmla="*/ 137 h 164"/>
                  <a:gd name="T14" fmla="*/ 68 w 123"/>
                  <a:gd name="T15" fmla="*/ 141 h 164"/>
                  <a:gd name="T16" fmla="*/ 60 w 123"/>
                  <a:gd name="T17" fmla="*/ 145 h 164"/>
                  <a:gd name="T18" fmla="*/ 52 w 123"/>
                  <a:gd name="T19" fmla="*/ 147 h 164"/>
                  <a:gd name="T20" fmla="*/ 44 w 123"/>
                  <a:gd name="T21" fmla="*/ 147 h 164"/>
                  <a:gd name="T22" fmla="*/ 44 w 123"/>
                  <a:gd name="T23" fmla="*/ 147 h 164"/>
                  <a:gd name="T24" fmla="*/ 32 w 123"/>
                  <a:gd name="T25" fmla="*/ 145 h 164"/>
                  <a:gd name="T26" fmla="*/ 26 w 123"/>
                  <a:gd name="T27" fmla="*/ 143 h 164"/>
                  <a:gd name="T28" fmla="*/ 22 w 123"/>
                  <a:gd name="T29" fmla="*/ 139 h 164"/>
                  <a:gd name="T30" fmla="*/ 22 w 123"/>
                  <a:gd name="T31" fmla="*/ 139 h 164"/>
                  <a:gd name="T32" fmla="*/ 20 w 123"/>
                  <a:gd name="T33" fmla="*/ 135 h 164"/>
                  <a:gd name="T34" fmla="*/ 18 w 123"/>
                  <a:gd name="T35" fmla="*/ 129 h 164"/>
                  <a:gd name="T36" fmla="*/ 16 w 123"/>
                  <a:gd name="T37" fmla="*/ 117 h 164"/>
                  <a:gd name="T38" fmla="*/ 16 w 123"/>
                  <a:gd name="T39" fmla="*/ 117 h 164"/>
                  <a:gd name="T40" fmla="*/ 16 w 123"/>
                  <a:gd name="T41" fmla="*/ 0 h 164"/>
                  <a:gd name="T42" fmla="*/ 16 w 123"/>
                  <a:gd name="T43" fmla="*/ 0 h 164"/>
                  <a:gd name="T44" fmla="*/ 0 w 123"/>
                  <a:gd name="T45" fmla="*/ 0 h 164"/>
                  <a:gd name="T46" fmla="*/ 0 w 123"/>
                  <a:gd name="T47" fmla="*/ 0 h 164"/>
                  <a:gd name="T48" fmla="*/ 0 w 123"/>
                  <a:gd name="T49" fmla="*/ 123 h 164"/>
                  <a:gd name="T50" fmla="*/ 0 w 123"/>
                  <a:gd name="T51" fmla="*/ 123 h 164"/>
                  <a:gd name="T52" fmla="*/ 0 w 123"/>
                  <a:gd name="T53" fmla="*/ 131 h 164"/>
                  <a:gd name="T54" fmla="*/ 4 w 123"/>
                  <a:gd name="T55" fmla="*/ 139 h 164"/>
                  <a:gd name="T56" fmla="*/ 6 w 123"/>
                  <a:gd name="T57" fmla="*/ 145 h 164"/>
                  <a:gd name="T58" fmla="*/ 12 w 123"/>
                  <a:gd name="T59" fmla="*/ 151 h 164"/>
                  <a:gd name="T60" fmla="*/ 12 w 123"/>
                  <a:gd name="T61" fmla="*/ 151 h 164"/>
                  <a:gd name="T62" fmla="*/ 18 w 123"/>
                  <a:gd name="T63" fmla="*/ 155 h 164"/>
                  <a:gd name="T64" fmla="*/ 26 w 123"/>
                  <a:gd name="T65" fmla="*/ 160 h 164"/>
                  <a:gd name="T66" fmla="*/ 34 w 123"/>
                  <a:gd name="T67" fmla="*/ 162 h 164"/>
                  <a:gd name="T68" fmla="*/ 44 w 123"/>
                  <a:gd name="T69" fmla="*/ 164 h 164"/>
                  <a:gd name="T70" fmla="*/ 44 w 123"/>
                  <a:gd name="T71" fmla="*/ 164 h 164"/>
                  <a:gd name="T72" fmla="*/ 54 w 123"/>
                  <a:gd name="T73" fmla="*/ 162 h 164"/>
                  <a:gd name="T74" fmla="*/ 64 w 123"/>
                  <a:gd name="T75" fmla="*/ 160 h 164"/>
                  <a:gd name="T76" fmla="*/ 74 w 123"/>
                  <a:gd name="T77" fmla="*/ 157 h 164"/>
                  <a:gd name="T78" fmla="*/ 85 w 123"/>
                  <a:gd name="T79" fmla="*/ 151 h 164"/>
                  <a:gd name="T80" fmla="*/ 103 w 123"/>
                  <a:gd name="T81" fmla="*/ 139 h 164"/>
                  <a:gd name="T82" fmla="*/ 123 w 123"/>
                  <a:gd name="T83" fmla="*/ 121 h 164"/>
                  <a:gd name="T84" fmla="*/ 123 w 123"/>
                  <a:gd name="T85" fmla="*/ 121 h 164"/>
                  <a:gd name="T86" fmla="*/ 111 w 123"/>
                  <a:gd name="T87" fmla="*/ 107 h 164"/>
                  <a:gd name="T88" fmla="*/ 111 w 123"/>
                  <a:gd name="T89" fmla="*/ 10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3" h="164">
                    <a:moveTo>
                      <a:pt x="111" y="107"/>
                    </a:moveTo>
                    <a:lnTo>
                      <a:pt x="111" y="107"/>
                    </a:lnTo>
                    <a:lnTo>
                      <a:pt x="103" y="117"/>
                    </a:lnTo>
                    <a:lnTo>
                      <a:pt x="95" y="125"/>
                    </a:lnTo>
                    <a:lnTo>
                      <a:pt x="87" y="131"/>
                    </a:lnTo>
                    <a:lnTo>
                      <a:pt x="76" y="137"/>
                    </a:lnTo>
                    <a:lnTo>
                      <a:pt x="76" y="137"/>
                    </a:lnTo>
                    <a:lnTo>
                      <a:pt x="68" y="141"/>
                    </a:lnTo>
                    <a:lnTo>
                      <a:pt x="60" y="145"/>
                    </a:lnTo>
                    <a:lnTo>
                      <a:pt x="52" y="147"/>
                    </a:lnTo>
                    <a:lnTo>
                      <a:pt x="44" y="147"/>
                    </a:lnTo>
                    <a:lnTo>
                      <a:pt x="44" y="147"/>
                    </a:lnTo>
                    <a:lnTo>
                      <a:pt x="32" y="145"/>
                    </a:lnTo>
                    <a:lnTo>
                      <a:pt x="26" y="143"/>
                    </a:lnTo>
                    <a:lnTo>
                      <a:pt x="22" y="139"/>
                    </a:lnTo>
                    <a:lnTo>
                      <a:pt x="22" y="139"/>
                    </a:lnTo>
                    <a:lnTo>
                      <a:pt x="20" y="135"/>
                    </a:lnTo>
                    <a:lnTo>
                      <a:pt x="18" y="129"/>
                    </a:lnTo>
                    <a:lnTo>
                      <a:pt x="16" y="117"/>
                    </a:lnTo>
                    <a:lnTo>
                      <a:pt x="16" y="117"/>
                    </a:lnTo>
                    <a:lnTo>
                      <a:pt x="16" y="0"/>
                    </a:lnTo>
                    <a:lnTo>
                      <a:pt x="16" y="0"/>
                    </a:lnTo>
                    <a:lnTo>
                      <a:pt x="0" y="0"/>
                    </a:lnTo>
                    <a:lnTo>
                      <a:pt x="0" y="0"/>
                    </a:lnTo>
                    <a:lnTo>
                      <a:pt x="0" y="123"/>
                    </a:lnTo>
                    <a:lnTo>
                      <a:pt x="0" y="123"/>
                    </a:lnTo>
                    <a:lnTo>
                      <a:pt x="0" y="131"/>
                    </a:lnTo>
                    <a:lnTo>
                      <a:pt x="4" y="139"/>
                    </a:lnTo>
                    <a:lnTo>
                      <a:pt x="6" y="145"/>
                    </a:lnTo>
                    <a:lnTo>
                      <a:pt x="12" y="151"/>
                    </a:lnTo>
                    <a:lnTo>
                      <a:pt x="12" y="151"/>
                    </a:lnTo>
                    <a:lnTo>
                      <a:pt x="18" y="155"/>
                    </a:lnTo>
                    <a:lnTo>
                      <a:pt x="26" y="160"/>
                    </a:lnTo>
                    <a:lnTo>
                      <a:pt x="34" y="162"/>
                    </a:lnTo>
                    <a:lnTo>
                      <a:pt x="44" y="164"/>
                    </a:lnTo>
                    <a:lnTo>
                      <a:pt x="44" y="164"/>
                    </a:lnTo>
                    <a:lnTo>
                      <a:pt x="54" y="162"/>
                    </a:lnTo>
                    <a:lnTo>
                      <a:pt x="64" y="160"/>
                    </a:lnTo>
                    <a:lnTo>
                      <a:pt x="74" y="157"/>
                    </a:lnTo>
                    <a:lnTo>
                      <a:pt x="85" y="151"/>
                    </a:lnTo>
                    <a:lnTo>
                      <a:pt x="103" y="139"/>
                    </a:lnTo>
                    <a:lnTo>
                      <a:pt x="123" y="121"/>
                    </a:lnTo>
                    <a:lnTo>
                      <a:pt x="123" y="121"/>
                    </a:lnTo>
                    <a:lnTo>
                      <a:pt x="111" y="107"/>
                    </a:lnTo>
                    <a:lnTo>
                      <a:pt x="111" y="10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73" name="Freeform 642">
                <a:extLst>
                  <a:ext uri="{FF2B5EF4-FFF2-40B4-BE49-F238E27FC236}">
                    <a16:creationId xmlns="" xmlns:a16="http://schemas.microsoft.com/office/drawing/2014/main" id="{26DD84D1-1D58-41C4-830C-B91D0AD895DF}"/>
                  </a:ext>
                </a:extLst>
              </p:cNvPr>
              <p:cNvSpPr>
                <a:spLocks/>
              </p:cNvSpPr>
              <p:nvPr/>
            </p:nvSpPr>
            <p:spPr bwMode="auto">
              <a:xfrm>
                <a:off x="-1479" y="19758"/>
                <a:ext cx="93" cy="157"/>
              </a:xfrm>
              <a:custGeom>
                <a:avLst/>
                <a:gdLst>
                  <a:gd name="T0" fmla="*/ 93 w 93"/>
                  <a:gd name="T1" fmla="*/ 139 h 157"/>
                  <a:gd name="T2" fmla="*/ 93 w 93"/>
                  <a:gd name="T3" fmla="*/ 139 h 157"/>
                  <a:gd name="T4" fmla="*/ 23 w 93"/>
                  <a:gd name="T5" fmla="*/ 139 h 157"/>
                  <a:gd name="T6" fmla="*/ 23 w 93"/>
                  <a:gd name="T7" fmla="*/ 139 h 157"/>
                  <a:gd name="T8" fmla="*/ 23 w 93"/>
                  <a:gd name="T9" fmla="*/ 139 h 157"/>
                  <a:gd name="T10" fmla="*/ 57 w 93"/>
                  <a:gd name="T11" fmla="*/ 105 h 157"/>
                  <a:gd name="T12" fmla="*/ 57 w 93"/>
                  <a:gd name="T13" fmla="*/ 105 h 157"/>
                  <a:gd name="T14" fmla="*/ 75 w 93"/>
                  <a:gd name="T15" fmla="*/ 85 h 157"/>
                  <a:gd name="T16" fmla="*/ 87 w 93"/>
                  <a:gd name="T17" fmla="*/ 71 h 157"/>
                  <a:gd name="T18" fmla="*/ 87 w 93"/>
                  <a:gd name="T19" fmla="*/ 71 h 157"/>
                  <a:gd name="T20" fmla="*/ 91 w 93"/>
                  <a:gd name="T21" fmla="*/ 56 h 157"/>
                  <a:gd name="T22" fmla="*/ 93 w 93"/>
                  <a:gd name="T23" fmla="*/ 42 h 157"/>
                  <a:gd name="T24" fmla="*/ 93 w 93"/>
                  <a:gd name="T25" fmla="*/ 42 h 157"/>
                  <a:gd name="T26" fmla="*/ 93 w 93"/>
                  <a:gd name="T27" fmla="*/ 32 h 157"/>
                  <a:gd name="T28" fmla="*/ 91 w 93"/>
                  <a:gd name="T29" fmla="*/ 24 h 157"/>
                  <a:gd name="T30" fmla="*/ 87 w 93"/>
                  <a:gd name="T31" fmla="*/ 16 h 157"/>
                  <a:gd name="T32" fmla="*/ 81 w 93"/>
                  <a:gd name="T33" fmla="*/ 12 h 157"/>
                  <a:gd name="T34" fmla="*/ 81 w 93"/>
                  <a:gd name="T35" fmla="*/ 12 h 157"/>
                  <a:gd name="T36" fmla="*/ 75 w 93"/>
                  <a:gd name="T37" fmla="*/ 6 h 157"/>
                  <a:gd name="T38" fmla="*/ 69 w 93"/>
                  <a:gd name="T39" fmla="*/ 2 h 157"/>
                  <a:gd name="T40" fmla="*/ 59 w 93"/>
                  <a:gd name="T41" fmla="*/ 0 h 157"/>
                  <a:gd name="T42" fmla="*/ 49 w 93"/>
                  <a:gd name="T43" fmla="*/ 0 h 157"/>
                  <a:gd name="T44" fmla="*/ 49 w 93"/>
                  <a:gd name="T45" fmla="*/ 0 h 157"/>
                  <a:gd name="T46" fmla="*/ 37 w 93"/>
                  <a:gd name="T47" fmla="*/ 0 h 157"/>
                  <a:gd name="T48" fmla="*/ 27 w 93"/>
                  <a:gd name="T49" fmla="*/ 4 h 157"/>
                  <a:gd name="T50" fmla="*/ 19 w 93"/>
                  <a:gd name="T51" fmla="*/ 8 h 157"/>
                  <a:gd name="T52" fmla="*/ 8 w 93"/>
                  <a:gd name="T53" fmla="*/ 14 h 157"/>
                  <a:gd name="T54" fmla="*/ 8 w 93"/>
                  <a:gd name="T55" fmla="*/ 14 h 157"/>
                  <a:gd name="T56" fmla="*/ 8 w 93"/>
                  <a:gd name="T57" fmla="*/ 34 h 157"/>
                  <a:gd name="T58" fmla="*/ 8 w 93"/>
                  <a:gd name="T59" fmla="*/ 34 h 157"/>
                  <a:gd name="T60" fmla="*/ 19 w 93"/>
                  <a:gd name="T61" fmla="*/ 26 h 157"/>
                  <a:gd name="T62" fmla="*/ 27 w 93"/>
                  <a:gd name="T63" fmla="*/ 20 h 157"/>
                  <a:gd name="T64" fmla="*/ 37 w 93"/>
                  <a:gd name="T65" fmla="*/ 16 h 157"/>
                  <a:gd name="T66" fmla="*/ 47 w 93"/>
                  <a:gd name="T67" fmla="*/ 16 h 157"/>
                  <a:gd name="T68" fmla="*/ 47 w 93"/>
                  <a:gd name="T69" fmla="*/ 16 h 157"/>
                  <a:gd name="T70" fmla="*/ 59 w 93"/>
                  <a:gd name="T71" fmla="*/ 18 h 157"/>
                  <a:gd name="T72" fmla="*/ 63 w 93"/>
                  <a:gd name="T73" fmla="*/ 20 h 157"/>
                  <a:gd name="T74" fmla="*/ 67 w 93"/>
                  <a:gd name="T75" fmla="*/ 24 h 157"/>
                  <a:gd name="T76" fmla="*/ 67 w 93"/>
                  <a:gd name="T77" fmla="*/ 24 h 157"/>
                  <a:gd name="T78" fmla="*/ 71 w 93"/>
                  <a:gd name="T79" fmla="*/ 26 h 157"/>
                  <a:gd name="T80" fmla="*/ 73 w 93"/>
                  <a:gd name="T81" fmla="*/ 32 h 157"/>
                  <a:gd name="T82" fmla="*/ 75 w 93"/>
                  <a:gd name="T83" fmla="*/ 44 h 157"/>
                  <a:gd name="T84" fmla="*/ 75 w 93"/>
                  <a:gd name="T85" fmla="*/ 44 h 157"/>
                  <a:gd name="T86" fmla="*/ 73 w 93"/>
                  <a:gd name="T87" fmla="*/ 54 h 157"/>
                  <a:gd name="T88" fmla="*/ 69 w 93"/>
                  <a:gd name="T89" fmla="*/ 67 h 157"/>
                  <a:gd name="T90" fmla="*/ 69 w 93"/>
                  <a:gd name="T91" fmla="*/ 67 h 157"/>
                  <a:gd name="T92" fmla="*/ 61 w 93"/>
                  <a:gd name="T93" fmla="*/ 79 h 157"/>
                  <a:gd name="T94" fmla="*/ 45 w 93"/>
                  <a:gd name="T95" fmla="*/ 95 h 157"/>
                  <a:gd name="T96" fmla="*/ 45 w 93"/>
                  <a:gd name="T97" fmla="*/ 95 h 157"/>
                  <a:gd name="T98" fmla="*/ 0 w 93"/>
                  <a:gd name="T99" fmla="*/ 141 h 157"/>
                  <a:gd name="T100" fmla="*/ 0 w 93"/>
                  <a:gd name="T101" fmla="*/ 141 h 157"/>
                  <a:gd name="T102" fmla="*/ 0 w 93"/>
                  <a:gd name="T103" fmla="*/ 157 h 157"/>
                  <a:gd name="T104" fmla="*/ 0 w 93"/>
                  <a:gd name="T105" fmla="*/ 157 h 157"/>
                  <a:gd name="T106" fmla="*/ 93 w 93"/>
                  <a:gd name="T107" fmla="*/ 157 h 157"/>
                  <a:gd name="T108" fmla="*/ 93 w 93"/>
                  <a:gd name="T109" fmla="*/ 157 h 157"/>
                  <a:gd name="T110" fmla="*/ 93 w 93"/>
                  <a:gd name="T111" fmla="*/ 139 h 157"/>
                  <a:gd name="T112" fmla="*/ 93 w 93"/>
                  <a:gd name="T113" fmla="*/ 13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3" h="157">
                    <a:moveTo>
                      <a:pt x="93" y="139"/>
                    </a:moveTo>
                    <a:lnTo>
                      <a:pt x="93" y="139"/>
                    </a:lnTo>
                    <a:lnTo>
                      <a:pt x="23" y="139"/>
                    </a:lnTo>
                    <a:lnTo>
                      <a:pt x="23" y="139"/>
                    </a:lnTo>
                    <a:lnTo>
                      <a:pt x="23" y="139"/>
                    </a:lnTo>
                    <a:lnTo>
                      <a:pt x="57" y="105"/>
                    </a:lnTo>
                    <a:lnTo>
                      <a:pt x="57" y="105"/>
                    </a:lnTo>
                    <a:lnTo>
                      <a:pt x="75" y="85"/>
                    </a:lnTo>
                    <a:lnTo>
                      <a:pt x="87" y="71"/>
                    </a:lnTo>
                    <a:lnTo>
                      <a:pt x="87" y="71"/>
                    </a:lnTo>
                    <a:lnTo>
                      <a:pt x="91" y="56"/>
                    </a:lnTo>
                    <a:lnTo>
                      <a:pt x="93" y="42"/>
                    </a:lnTo>
                    <a:lnTo>
                      <a:pt x="93" y="42"/>
                    </a:lnTo>
                    <a:lnTo>
                      <a:pt x="93" y="32"/>
                    </a:lnTo>
                    <a:lnTo>
                      <a:pt x="91" y="24"/>
                    </a:lnTo>
                    <a:lnTo>
                      <a:pt x="87" y="16"/>
                    </a:lnTo>
                    <a:lnTo>
                      <a:pt x="81" y="12"/>
                    </a:lnTo>
                    <a:lnTo>
                      <a:pt x="81" y="12"/>
                    </a:lnTo>
                    <a:lnTo>
                      <a:pt x="75" y="6"/>
                    </a:lnTo>
                    <a:lnTo>
                      <a:pt x="69" y="2"/>
                    </a:lnTo>
                    <a:lnTo>
                      <a:pt x="59" y="0"/>
                    </a:lnTo>
                    <a:lnTo>
                      <a:pt x="49" y="0"/>
                    </a:lnTo>
                    <a:lnTo>
                      <a:pt x="49" y="0"/>
                    </a:lnTo>
                    <a:lnTo>
                      <a:pt x="37" y="0"/>
                    </a:lnTo>
                    <a:lnTo>
                      <a:pt x="27" y="4"/>
                    </a:lnTo>
                    <a:lnTo>
                      <a:pt x="19" y="8"/>
                    </a:lnTo>
                    <a:lnTo>
                      <a:pt x="8" y="14"/>
                    </a:lnTo>
                    <a:lnTo>
                      <a:pt x="8" y="14"/>
                    </a:lnTo>
                    <a:lnTo>
                      <a:pt x="8" y="34"/>
                    </a:lnTo>
                    <a:lnTo>
                      <a:pt x="8" y="34"/>
                    </a:lnTo>
                    <a:lnTo>
                      <a:pt x="19" y="26"/>
                    </a:lnTo>
                    <a:lnTo>
                      <a:pt x="27" y="20"/>
                    </a:lnTo>
                    <a:lnTo>
                      <a:pt x="37" y="16"/>
                    </a:lnTo>
                    <a:lnTo>
                      <a:pt x="47" y="16"/>
                    </a:lnTo>
                    <a:lnTo>
                      <a:pt x="47" y="16"/>
                    </a:lnTo>
                    <a:lnTo>
                      <a:pt x="59" y="18"/>
                    </a:lnTo>
                    <a:lnTo>
                      <a:pt x="63" y="20"/>
                    </a:lnTo>
                    <a:lnTo>
                      <a:pt x="67" y="24"/>
                    </a:lnTo>
                    <a:lnTo>
                      <a:pt x="67" y="24"/>
                    </a:lnTo>
                    <a:lnTo>
                      <a:pt x="71" y="26"/>
                    </a:lnTo>
                    <a:lnTo>
                      <a:pt x="73" y="32"/>
                    </a:lnTo>
                    <a:lnTo>
                      <a:pt x="75" y="44"/>
                    </a:lnTo>
                    <a:lnTo>
                      <a:pt x="75" y="44"/>
                    </a:lnTo>
                    <a:lnTo>
                      <a:pt x="73" y="54"/>
                    </a:lnTo>
                    <a:lnTo>
                      <a:pt x="69" y="67"/>
                    </a:lnTo>
                    <a:lnTo>
                      <a:pt x="69" y="67"/>
                    </a:lnTo>
                    <a:lnTo>
                      <a:pt x="61" y="79"/>
                    </a:lnTo>
                    <a:lnTo>
                      <a:pt x="45" y="95"/>
                    </a:lnTo>
                    <a:lnTo>
                      <a:pt x="45" y="95"/>
                    </a:lnTo>
                    <a:lnTo>
                      <a:pt x="0" y="141"/>
                    </a:lnTo>
                    <a:lnTo>
                      <a:pt x="0" y="141"/>
                    </a:lnTo>
                    <a:lnTo>
                      <a:pt x="0" y="157"/>
                    </a:lnTo>
                    <a:lnTo>
                      <a:pt x="0" y="157"/>
                    </a:lnTo>
                    <a:lnTo>
                      <a:pt x="93" y="157"/>
                    </a:lnTo>
                    <a:lnTo>
                      <a:pt x="93" y="157"/>
                    </a:lnTo>
                    <a:lnTo>
                      <a:pt x="93" y="139"/>
                    </a:lnTo>
                    <a:lnTo>
                      <a:pt x="93"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74" name="Freeform 643">
                <a:extLst>
                  <a:ext uri="{FF2B5EF4-FFF2-40B4-BE49-F238E27FC236}">
                    <a16:creationId xmlns="" xmlns:a16="http://schemas.microsoft.com/office/drawing/2014/main" id="{432F338E-1007-4686-99D5-24E2C1086629}"/>
                  </a:ext>
                </a:extLst>
              </p:cNvPr>
              <p:cNvSpPr>
                <a:spLocks/>
              </p:cNvSpPr>
              <p:nvPr/>
            </p:nvSpPr>
            <p:spPr bwMode="auto">
              <a:xfrm>
                <a:off x="-1343" y="19804"/>
                <a:ext cx="93" cy="95"/>
              </a:xfrm>
              <a:custGeom>
                <a:avLst/>
                <a:gdLst>
                  <a:gd name="T0" fmla="*/ 56 w 93"/>
                  <a:gd name="T1" fmla="*/ 47 h 95"/>
                  <a:gd name="T2" fmla="*/ 93 w 93"/>
                  <a:gd name="T3" fmla="*/ 10 h 95"/>
                  <a:gd name="T4" fmla="*/ 83 w 93"/>
                  <a:gd name="T5" fmla="*/ 0 h 95"/>
                  <a:gd name="T6" fmla="*/ 46 w 93"/>
                  <a:gd name="T7" fmla="*/ 37 h 95"/>
                  <a:gd name="T8" fmla="*/ 10 w 93"/>
                  <a:gd name="T9" fmla="*/ 0 h 95"/>
                  <a:gd name="T10" fmla="*/ 0 w 93"/>
                  <a:gd name="T11" fmla="*/ 10 h 95"/>
                  <a:gd name="T12" fmla="*/ 36 w 93"/>
                  <a:gd name="T13" fmla="*/ 47 h 95"/>
                  <a:gd name="T14" fmla="*/ 0 w 93"/>
                  <a:gd name="T15" fmla="*/ 83 h 95"/>
                  <a:gd name="T16" fmla="*/ 10 w 93"/>
                  <a:gd name="T17" fmla="*/ 95 h 95"/>
                  <a:gd name="T18" fmla="*/ 46 w 93"/>
                  <a:gd name="T19" fmla="*/ 57 h 95"/>
                  <a:gd name="T20" fmla="*/ 83 w 93"/>
                  <a:gd name="T21" fmla="*/ 95 h 95"/>
                  <a:gd name="T22" fmla="*/ 93 w 93"/>
                  <a:gd name="T23" fmla="*/ 83 h 95"/>
                  <a:gd name="T24" fmla="*/ 56 w 93"/>
                  <a:gd name="T25" fmla="*/ 47 h 95"/>
                  <a:gd name="T26" fmla="*/ 56 w 93"/>
                  <a:gd name="T27" fmla="*/ 47 h 95"/>
                  <a:gd name="T28" fmla="*/ 56 w 93"/>
                  <a:gd name="T29" fmla="*/ 47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3" h="95">
                    <a:moveTo>
                      <a:pt x="56" y="47"/>
                    </a:moveTo>
                    <a:lnTo>
                      <a:pt x="93" y="10"/>
                    </a:lnTo>
                    <a:lnTo>
                      <a:pt x="83" y="0"/>
                    </a:lnTo>
                    <a:lnTo>
                      <a:pt x="46" y="37"/>
                    </a:lnTo>
                    <a:lnTo>
                      <a:pt x="10" y="0"/>
                    </a:lnTo>
                    <a:lnTo>
                      <a:pt x="0" y="10"/>
                    </a:lnTo>
                    <a:lnTo>
                      <a:pt x="36" y="47"/>
                    </a:lnTo>
                    <a:lnTo>
                      <a:pt x="0" y="83"/>
                    </a:lnTo>
                    <a:lnTo>
                      <a:pt x="10" y="95"/>
                    </a:lnTo>
                    <a:lnTo>
                      <a:pt x="46" y="57"/>
                    </a:lnTo>
                    <a:lnTo>
                      <a:pt x="83" y="95"/>
                    </a:lnTo>
                    <a:lnTo>
                      <a:pt x="93" y="83"/>
                    </a:lnTo>
                    <a:lnTo>
                      <a:pt x="56" y="47"/>
                    </a:lnTo>
                    <a:lnTo>
                      <a:pt x="56" y="47"/>
                    </a:lnTo>
                    <a:lnTo>
                      <a:pt x="56" y="4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75" name="Freeform 644">
                <a:extLst>
                  <a:ext uri="{FF2B5EF4-FFF2-40B4-BE49-F238E27FC236}">
                    <a16:creationId xmlns="" xmlns:a16="http://schemas.microsoft.com/office/drawing/2014/main" id="{0D4B37D9-3164-4007-9F73-B83C4205CDC6}"/>
                  </a:ext>
                </a:extLst>
              </p:cNvPr>
              <p:cNvSpPr>
                <a:spLocks/>
              </p:cNvSpPr>
              <p:nvPr/>
            </p:nvSpPr>
            <p:spPr bwMode="auto">
              <a:xfrm>
                <a:off x="-1210" y="19758"/>
                <a:ext cx="93" cy="157"/>
              </a:xfrm>
              <a:custGeom>
                <a:avLst/>
                <a:gdLst>
                  <a:gd name="T0" fmla="*/ 91 w 93"/>
                  <a:gd name="T1" fmla="*/ 139 h 157"/>
                  <a:gd name="T2" fmla="*/ 91 w 93"/>
                  <a:gd name="T3" fmla="*/ 139 h 157"/>
                  <a:gd name="T4" fmla="*/ 22 w 93"/>
                  <a:gd name="T5" fmla="*/ 139 h 157"/>
                  <a:gd name="T6" fmla="*/ 22 w 93"/>
                  <a:gd name="T7" fmla="*/ 139 h 157"/>
                  <a:gd name="T8" fmla="*/ 22 w 93"/>
                  <a:gd name="T9" fmla="*/ 139 h 157"/>
                  <a:gd name="T10" fmla="*/ 57 w 93"/>
                  <a:gd name="T11" fmla="*/ 105 h 157"/>
                  <a:gd name="T12" fmla="*/ 57 w 93"/>
                  <a:gd name="T13" fmla="*/ 105 h 157"/>
                  <a:gd name="T14" fmla="*/ 75 w 93"/>
                  <a:gd name="T15" fmla="*/ 85 h 157"/>
                  <a:gd name="T16" fmla="*/ 85 w 93"/>
                  <a:gd name="T17" fmla="*/ 71 h 157"/>
                  <a:gd name="T18" fmla="*/ 85 w 93"/>
                  <a:gd name="T19" fmla="*/ 71 h 157"/>
                  <a:gd name="T20" fmla="*/ 91 w 93"/>
                  <a:gd name="T21" fmla="*/ 56 h 157"/>
                  <a:gd name="T22" fmla="*/ 93 w 93"/>
                  <a:gd name="T23" fmla="*/ 42 h 157"/>
                  <a:gd name="T24" fmla="*/ 93 w 93"/>
                  <a:gd name="T25" fmla="*/ 42 h 157"/>
                  <a:gd name="T26" fmla="*/ 93 w 93"/>
                  <a:gd name="T27" fmla="*/ 32 h 157"/>
                  <a:gd name="T28" fmla="*/ 91 w 93"/>
                  <a:gd name="T29" fmla="*/ 24 h 157"/>
                  <a:gd name="T30" fmla="*/ 87 w 93"/>
                  <a:gd name="T31" fmla="*/ 16 h 157"/>
                  <a:gd name="T32" fmla="*/ 81 w 93"/>
                  <a:gd name="T33" fmla="*/ 12 h 157"/>
                  <a:gd name="T34" fmla="*/ 81 w 93"/>
                  <a:gd name="T35" fmla="*/ 12 h 157"/>
                  <a:gd name="T36" fmla="*/ 75 w 93"/>
                  <a:gd name="T37" fmla="*/ 6 h 157"/>
                  <a:gd name="T38" fmla="*/ 67 w 93"/>
                  <a:gd name="T39" fmla="*/ 2 h 157"/>
                  <a:gd name="T40" fmla="*/ 59 w 93"/>
                  <a:gd name="T41" fmla="*/ 0 h 157"/>
                  <a:gd name="T42" fmla="*/ 49 w 93"/>
                  <a:gd name="T43" fmla="*/ 0 h 157"/>
                  <a:gd name="T44" fmla="*/ 49 w 93"/>
                  <a:gd name="T45" fmla="*/ 0 h 157"/>
                  <a:gd name="T46" fmla="*/ 37 w 93"/>
                  <a:gd name="T47" fmla="*/ 0 h 157"/>
                  <a:gd name="T48" fmla="*/ 26 w 93"/>
                  <a:gd name="T49" fmla="*/ 4 h 157"/>
                  <a:gd name="T50" fmla="*/ 16 w 93"/>
                  <a:gd name="T51" fmla="*/ 8 h 157"/>
                  <a:gd name="T52" fmla="*/ 6 w 93"/>
                  <a:gd name="T53" fmla="*/ 14 h 157"/>
                  <a:gd name="T54" fmla="*/ 6 w 93"/>
                  <a:gd name="T55" fmla="*/ 14 h 157"/>
                  <a:gd name="T56" fmla="*/ 6 w 93"/>
                  <a:gd name="T57" fmla="*/ 34 h 157"/>
                  <a:gd name="T58" fmla="*/ 6 w 93"/>
                  <a:gd name="T59" fmla="*/ 34 h 157"/>
                  <a:gd name="T60" fmla="*/ 16 w 93"/>
                  <a:gd name="T61" fmla="*/ 26 h 157"/>
                  <a:gd name="T62" fmla="*/ 26 w 93"/>
                  <a:gd name="T63" fmla="*/ 20 h 157"/>
                  <a:gd name="T64" fmla="*/ 37 w 93"/>
                  <a:gd name="T65" fmla="*/ 16 h 157"/>
                  <a:gd name="T66" fmla="*/ 47 w 93"/>
                  <a:gd name="T67" fmla="*/ 16 h 157"/>
                  <a:gd name="T68" fmla="*/ 47 w 93"/>
                  <a:gd name="T69" fmla="*/ 16 h 157"/>
                  <a:gd name="T70" fmla="*/ 59 w 93"/>
                  <a:gd name="T71" fmla="*/ 18 h 157"/>
                  <a:gd name="T72" fmla="*/ 63 w 93"/>
                  <a:gd name="T73" fmla="*/ 20 h 157"/>
                  <a:gd name="T74" fmla="*/ 67 w 93"/>
                  <a:gd name="T75" fmla="*/ 24 h 157"/>
                  <a:gd name="T76" fmla="*/ 67 w 93"/>
                  <a:gd name="T77" fmla="*/ 24 h 157"/>
                  <a:gd name="T78" fmla="*/ 71 w 93"/>
                  <a:gd name="T79" fmla="*/ 26 h 157"/>
                  <a:gd name="T80" fmla="*/ 73 w 93"/>
                  <a:gd name="T81" fmla="*/ 32 h 157"/>
                  <a:gd name="T82" fmla="*/ 75 w 93"/>
                  <a:gd name="T83" fmla="*/ 44 h 157"/>
                  <a:gd name="T84" fmla="*/ 75 w 93"/>
                  <a:gd name="T85" fmla="*/ 44 h 157"/>
                  <a:gd name="T86" fmla="*/ 73 w 93"/>
                  <a:gd name="T87" fmla="*/ 54 h 157"/>
                  <a:gd name="T88" fmla="*/ 69 w 93"/>
                  <a:gd name="T89" fmla="*/ 67 h 157"/>
                  <a:gd name="T90" fmla="*/ 69 w 93"/>
                  <a:gd name="T91" fmla="*/ 67 h 157"/>
                  <a:gd name="T92" fmla="*/ 59 w 93"/>
                  <a:gd name="T93" fmla="*/ 79 h 157"/>
                  <a:gd name="T94" fmla="*/ 43 w 93"/>
                  <a:gd name="T95" fmla="*/ 95 h 157"/>
                  <a:gd name="T96" fmla="*/ 43 w 93"/>
                  <a:gd name="T97" fmla="*/ 95 h 157"/>
                  <a:gd name="T98" fmla="*/ 0 w 93"/>
                  <a:gd name="T99" fmla="*/ 141 h 157"/>
                  <a:gd name="T100" fmla="*/ 0 w 93"/>
                  <a:gd name="T101" fmla="*/ 141 h 157"/>
                  <a:gd name="T102" fmla="*/ 0 w 93"/>
                  <a:gd name="T103" fmla="*/ 157 h 157"/>
                  <a:gd name="T104" fmla="*/ 0 w 93"/>
                  <a:gd name="T105" fmla="*/ 157 h 157"/>
                  <a:gd name="T106" fmla="*/ 91 w 93"/>
                  <a:gd name="T107" fmla="*/ 157 h 157"/>
                  <a:gd name="T108" fmla="*/ 91 w 93"/>
                  <a:gd name="T109" fmla="*/ 157 h 157"/>
                  <a:gd name="T110" fmla="*/ 91 w 93"/>
                  <a:gd name="T111" fmla="*/ 139 h 157"/>
                  <a:gd name="T112" fmla="*/ 91 w 93"/>
                  <a:gd name="T113" fmla="*/ 139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3" h="157">
                    <a:moveTo>
                      <a:pt x="91" y="139"/>
                    </a:moveTo>
                    <a:lnTo>
                      <a:pt x="91" y="139"/>
                    </a:lnTo>
                    <a:lnTo>
                      <a:pt x="22" y="139"/>
                    </a:lnTo>
                    <a:lnTo>
                      <a:pt x="22" y="139"/>
                    </a:lnTo>
                    <a:lnTo>
                      <a:pt x="22" y="139"/>
                    </a:lnTo>
                    <a:lnTo>
                      <a:pt x="57" y="105"/>
                    </a:lnTo>
                    <a:lnTo>
                      <a:pt x="57" y="105"/>
                    </a:lnTo>
                    <a:lnTo>
                      <a:pt x="75" y="85"/>
                    </a:lnTo>
                    <a:lnTo>
                      <a:pt x="85" y="71"/>
                    </a:lnTo>
                    <a:lnTo>
                      <a:pt x="85" y="71"/>
                    </a:lnTo>
                    <a:lnTo>
                      <a:pt x="91" y="56"/>
                    </a:lnTo>
                    <a:lnTo>
                      <a:pt x="93" y="42"/>
                    </a:lnTo>
                    <a:lnTo>
                      <a:pt x="93" y="42"/>
                    </a:lnTo>
                    <a:lnTo>
                      <a:pt x="93" y="32"/>
                    </a:lnTo>
                    <a:lnTo>
                      <a:pt x="91" y="24"/>
                    </a:lnTo>
                    <a:lnTo>
                      <a:pt x="87" y="16"/>
                    </a:lnTo>
                    <a:lnTo>
                      <a:pt x="81" y="12"/>
                    </a:lnTo>
                    <a:lnTo>
                      <a:pt x="81" y="12"/>
                    </a:lnTo>
                    <a:lnTo>
                      <a:pt x="75" y="6"/>
                    </a:lnTo>
                    <a:lnTo>
                      <a:pt x="67" y="2"/>
                    </a:lnTo>
                    <a:lnTo>
                      <a:pt x="59" y="0"/>
                    </a:lnTo>
                    <a:lnTo>
                      <a:pt x="49" y="0"/>
                    </a:lnTo>
                    <a:lnTo>
                      <a:pt x="49" y="0"/>
                    </a:lnTo>
                    <a:lnTo>
                      <a:pt x="37" y="0"/>
                    </a:lnTo>
                    <a:lnTo>
                      <a:pt x="26" y="4"/>
                    </a:lnTo>
                    <a:lnTo>
                      <a:pt x="16" y="8"/>
                    </a:lnTo>
                    <a:lnTo>
                      <a:pt x="6" y="14"/>
                    </a:lnTo>
                    <a:lnTo>
                      <a:pt x="6" y="14"/>
                    </a:lnTo>
                    <a:lnTo>
                      <a:pt x="6" y="34"/>
                    </a:lnTo>
                    <a:lnTo>
                      <a:pt x="6" y="34"/>
                    </a:lnTo>
                    <a:lnTo>
                      <a:pt x="16" y="26"/>
                    </a:lnTo>
                    <a:lnTo>
                      <a:pt x="26" y="20"/>
                    </a:lnTo>
                    <a:lnTo>
                      <a:pt x="37" y="16"/>
                    </a:lnTo>
                    <a:lnTo>
                      <a:pt x="47" y="16"/>
                    </a:lnTo>
                    <a:lnTo>
                      <a:pt x="47" y="16"/>
                    </a:lnTo>
                    <a:lnTo>
                      <a:pt x="59" y="18"/>
                    </a:lnTo>
                    <a:lnTo>
                      <a:pt x="63" y="20"/>
                    </a:lnTo>
                    <a:lnTo>
                      <a:pt x="67" y="24"/>
                    </a:lnTo>
                    <a:lnTo>
                      <a:pt x="67" y="24"/>
                    </a:lnTo>
                    <a:lnTo>
                      <a:pt x="71" y="26"/>
                    </a:lnTo>
                    <a:lnTo>
                      <a:pt x="73" y="32"/>
                    </a:lnTo>
                    <a:lnTo>
                      <a:pt x="75" y="44"/>
                    </a:lnTo>
                    <a:lnTo>
                      <a:pt x="75" y="44"/>
                    </a:lnTo>
                    <a:lnTo>
                      <a:pt x="73" y="54"/>
                    </a:lnTo>
                    <a:lnTo>
                      <a:pt x="69" y="67"/>
                    </a:lnTo>
                    <a:lnTo>
                      <a:pt x="69" y="67"/>
                    </a:lnTo>
                    <a:lnTo>
                      <a:pt x="59" y="79"/>
                    </a:lnTo>
                    <a:lnTo>
                      <a:pt x="43" y="95"/>
                    </a:lnTo>
                    <a:lnTo>
                      <a:pt x="43" y="95"/>
                    </a:lnTo>
                    <a:lnTo>
                      <a:pt x="0" y="141"/>
                    </a:lnTo>
                    <a:lnTo>
                      <a:pt x="0" y="141"/>
                    </a:lnTo>
                    <a:lnTo>
                      <a:pt x="0" y="157"/>
                    </a:lnTo>
                    <a:lnTo>
                      <a:pt x="0" y="157"/>
                    </a:lnTo>
                    <a:lnTo>
                      <a:pt x="91" y="157"/>
                    </a:lnTo>
                    <a:lnTo>
                      <a:pt x="91" y="157"/>
                    </a:lnTo>
                    <a:lnTo>
                      <a:pt x="91" y="139"/>
                    </a:lnTo>
                    <a:lnTo>
                      <a:pt x="91" y="139"/>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76" name="Freeform 645">
                <a:extLst>
                  <a:ext uri="{FF2B5EF4-FFF2-40B4-BE49-F238E27FC236}">
                    <a16:creationId xmlns="" xmlns:a16="http://schemas.microsoft.com/office/drawing/2014/main" id="{96531E85-2D1F-4D99-8E97-C4ADDF94322A}"/>
                  </a:ext>
                </a:extLst>
              </p:cNvPr>
              <p:cNvSpPr>
                <a:spLocks noEditPoints="1"/>
              </p:cNvSpPr>
              <p:nvPr/>
            </p:nvSpPr>
            <p:spPr bwMode="auto">
              <a:xfrm>
                <a:off x="-1080" y="19774"/>
                <a:ext cx="161" cy="150"/>
              </a:xfrm>
              <a:custGeom>
                <a:avLst/>
                <a:gdLst>
                  <a:gd name="T0" fmla="*/ 74 w 161"/>
                  <a:gd name="T1" fmla="*/ 18 h 150"/>
                  <a:gd name="T2" fmla="*/ 88 w 161"/>
                  <a:gd name="T3" fmla="*/ 16 h 150"/>
                  <a:gd name="T4" fmla="*/ 101 w 161"/>
                  <a:gd name="T5" fmla="*/ 16 h 150"/>
                  <a:gd name="T6" fmla="*/ 123 w 161"/>
                  <a:gd name="T7" fmla="*/ 24 h 150"/>
                  <a:gd name="T8" fmla="*/ 131 w 161"/>
                  <a:gd name="T9" fmla="*/ 30 h 150"/>
                  <a:gd name="T10" fmla="*/ 141 w 161"/>
                  <a:gd name="T11" fmla="*/ 49 h 150"/>
                  <a:gd name="T12" fmla="*/ 145 w 161"/>
                  <a:gd name="T13" fmla="*/ 69 h 150"/>
                  <a:gd name="T14" fmla="*/ 145 w 161"/>
                  <a:gd name="T15" fmla="*/ 79 h 150"/>
                  <a:gd name="T16" fmla="*/ 137 w 161"/>
                  <a:gd name="T17" fmla="*/ 97 h 150"/>
                  <a:gd name="T18" fmla="*/ 131 w 161"/>
                  <a:gd name="T19" fmla="*/ 107 h 150"/>
                  <a:gd name="T20" fmla="*/ 113 w 161"/>
                  <a:gd name="T21" fmla="*/ 123 h 150"/>
                  <a:gd name="T22" fmla="*/ 88 w 161"/>
                  <a:gd name="T23" fmla="*/ 137 h 150"/>
                  <a:gd name="T24" fmla="*/ 101 w 161"/>
                  <a:gd name="T25" fmla="*/ 150 h 150"/>
                  <a:gd name="T26" fmla="*/ 115 w 161"/>
                  <a:gd name="T27" fmla="*/ 141 h 150"/>
                  <a:gd name="T28" fmla="*/ 137 w 161"/>
                  <a:gd name="T29" fmla="*/ 123 h 150"/>
                  <a:gd name="T30" fmla="*/ 153 w 161"/>
                  <a:gd name="T31" fmla="*/ 103 h 150"/>
                  <a:gd name="T32" fmla="*/ 161 w 161"/>
                  <a:gd name="T33" fmla="*/ 81 h 150"/>
                  <a:gd name="T34" fmla="*/ 161 w 161"/>
                  <a:gd name="T35" fmla="*/ 69 h 150"/>
                  <a:gd name="T36" fmla="*/ 157 w 161"/>
                  <a:gd name="T37" fmla="*/ 42 h 150"/>
                  <a:gd name="T38" fmla="*/ 141 w 161"/>
                  <a:gd name="T39" fmla="*/ 20 h 150"/>
                  <a:gd name="T40" fmla="*/ 131 w 161"/>
                  <a:gd name="T41" fmla="*/ 10 h 150"/>
                  <a:gd name="T42" fmla="*/ 105 w 161"/>
                  <a:gd name="T43" fmla="*/ 0 h 150"/>
                  <a:gd name="T44" fmla="*/ 88 w 161"/>
                  <a:gd name="T45" fmla="*/ 0 h 150"/>
                  <a:gd name="T46" fmla="*/ 54 w 161"/>
                  <a:gd name="T47" fmla="*/ 6 h 150"/>
                  <a:gd name="T48" fmla="*/ 24 w 161"/>
                  <a:gd name="T49" fmla="*/ 24 h 150"/>
                  <a:gd name="T50" fmla="*/ 14 w 161"/>
                  <a:gd name="T51" fmla="*/ 36 h 150"/>
                  <a:gd name="T52" fmla="*/ 2 w 161"/>
                  <a:gd name="T53" fmla="*/ 67 h 150"/>
                  <a:gd name="T54" fmla="*/ 0 w 161"/>
                  <a:gd name="T55" fmla="*/ 85 h 150"/>
                  <a:gd name="T56" fmla="*/ 2 w 161"/>
                  <a:gd name="T57" fmla="*/ 105 h 150"/>
                  <a:gd name="T58" fmla="*/ 10 w 161"/>
                  <a:gd name="T59" fmla="*/ 123 h 150"/>
                  <a:gd name="T60" fmla="*/ 16 w 161"/>
                  <a:gd name="T61" fmla="*/ 129 h 150"/>
                  <a:gd name="T62" fmla="*/ 30 w 161"/>
                  <a:gd name="T63" fmla="*/ 135 h 150"/>
                  <a:gd name="T64" fmla="*/ 36 w 161"/>
                  <a:gd name="T65" fmla="*/ 137 h 150"/>
                  <a:gd name="T66" fmla="*/ 52 w 161"/>
                  <a:gd name="T67" fmla="*/ 131 h 150"/>
                  <a:gd name="T68" fmla="*/ 56 w 161"/>
                  <a:gd name="T69" fmla="*/ 125 h 150"/>
                  <a:gd name="T70" fmla="*/ 70 w 161"/>
                  <a:gd name="T71" fmla="*/ 95 h 150"/>
                  <a:gd name="T72" fmla="*/ 78 w 161"/>
                  <a:gd name="T73" fmla="*/ 63 h 150"/>
                  <a:gd name="T74" fmla="*/ 86 w 161"/>
                  <a:gd name="T75" fmla="*/ 22 h 150"/>
                  <a:gd name="T76" fmla="*/ 74 w 161"/>
                  <a:gd name="T77" fmla="*/ 18 h 150"/>
                  <a:gd name="T78" fmla="*/ 54 w 161"/>
                  <a:gd name="T79" fmla="*/ 93 h 150"/>
                  <a:gd name="T80" fmla="*/ 44 w 161"/>
                  <a:gd name="T81" fmla="*/ 113 h 150"/>
                  <a:gd name="T82" fmla="*/ 34 w 161"/>
                  <a:gd name="T83" fmla="*/ 121 h 150"/>
                  <a:gd name="T84" fmla="*/ 28 w 161"/>
                  <a:gd name="T85" fmla="*/ 119 h 150"/>
                  <a:gd name="T86" fmla="*/ 22 w 161"/>
                  <a:gd name="T87" fmla="*/ 111 h 150"/>
                  <a:gd name="T88" fmla="*/ 16 w 161"/>
                  <a:gd name="T89" fmla="*/ 99 h 150"/>
                  <a:gd name="T90" fmla="*/ 14 w 161"/>
                  <a:gd name="T91" fmla="*/ 85 h 150"/>
                  <a:gd name="T92" fmla="*/ 16 w 161"/>
                  <a:gd name="T93" fmla="*/ 73 h 150"/>
                  <a:gd name="T94" fmla="*/ 24 w 161"/>
                  <a:gd name="T95" fmla="*/ 51 h 150"/>
                  <a:gd name="T96" fmla="*/ 30 w 161"/>
                  <a:gd name="T97" fmla="*/ 40 h 150"/>
                  <a:gd name="T98" fmla="*/ 48 w 161"/>
                  <a:gd name="T99" fmla="*/ 26 h 150"/>
                  <a:gd name="T100" fmla="*/ 70 w 161"/>
                  <a:gd name="T101" fmla="*/ 18 h 150"/>
                  <a:gd name="T102" fmla="*/ 64 w 161"/>
                  <a:gd name="T103" fmla="*/ 59 h 150"/>
                  <a:gd name="T104" fmla="*/ 54 w 161"/>
                  <a:gd name="T105" fmla="*/ 93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61" h="150">
                    <a:moveTo>
                      <a:pt x="74" y="18"/>
                    </a:moveTo>
                    <a:lnTo>
                      <a:pt x="74" y="18"/>
                    </a:lnTo>
                    <a:lnTo>
                      <a:pt x="82" y="16"/>
                    </a:lnTo>
                    <a:lnTo>
                      <a:pt x="88" y="16"/>
                    </a:lnTo>
                    <a:lnTo>
                      <a:pt x="88" y="16"/>
                    </a:lnTo>
                    <a:lnTo>
                      <a:pt x="101" y="16"/>
                    </a:lnTo>
                    <a:lnTo>
                      <a:pt x="113" y="18"/>
                    </a:lnTo>
                    <a:lnTo>
                      <a:pt x="123" y="24"/>
                    </a:lnTo>
                    <a:lnTo>
                      <a:pt x="131" y="30"/>
                    </a:lnTo>
                    <a:lnTo>
                      <a:pt x="131" y="30"/>
                    </a:lnTo>
                    <a:lnTo>
                      <a:pt x="137" y="38"/>
                    </a:lnTo>
                    <a:lnTo>
                      <a:pt x="141" y="49"/>
                    </a:lnTo>
                    <a:lnTo>
                      <a:pt x="145" y="59"/>
                    </a:lnTo>
                    <a:lnTo>
                      <a:pt x="145" y="69"/>
                    </a:lnTo>
                    <a:lnTo>
                      <a:pt x="145" y="69"/>
                    </a:lnTo>
                    <a:lnTo>
                      <a:pt x="145" y="79"/>
                    </a:lnTo>
                    <a:lnTo>
                      <a:pt x="141" y="89"/>
                    </a:lnTo>
                    <a:lnTo>
                      <a:pt x="137" y="97"/>
                    </a:lnTo>
                    <a:lnTo>
                      <a:pt x="131" y="107"/>
                    </a:lnTo>
                    <a:lnTo>
                      <a:pt x="131" y="107"/>
                    </a:lnTo>
                    <a:lnTo>
                      <a:pt x="123" y="115"/>
                    </a:lnTo>
                    <a:lnTo>
                      <a:pt x="113" y="123"/>
                    </a:lnTo>
                    <a:lnTo>
                      <a:pt x="101" y="131"/>
                    </a:lnTo>
                    <a:lnTo>
                      <a:pt x="88" y="137"/>
                    </a:lnTo>
                    <a:lnTo>
                      <a:pt x="88" y="137"/>
                    </a:lnTo>
                    <a:lnTo>
                      <a:pt x="101" y="150"/>
                    </a:lnTo>
                    <a:lnTo>
                      <a:pt x="101" y="150"/>
                    </a:lnTo>
                    <a:lnTo>
                      <a:pt x="115" y="141"/>
                    </a:lnTo>
                    <a:lnTo>
                      <a:pt x="127" y="133"/>
                    </a:lnTo>
                    <a:lnTo>
                      <a:pt x="137" y="123"/>
                    </a:lnTo>
                    <a:lnTo>
                      <a:pt x="147" y="113"/>
                    </a:lnTo>
                    <a:lnTo>
                      <a:pt x="153" y="103"/>
                    </a:lnTo>
                    <a:lnTo>
                      <a:pt x="157" y="93"/>
                    </a:lnTo>
                    <a:lnTo>
                      <a:pt x="161" y="81"/>
                    </a:lnTo>
                    <a:lnTo>
                      <a:pt x="161" y="69"/>
                    </a:lnTo>
                    <a:lnTo>
                      <a:pt x="161" y="69"/>
                    </a:lnTo>
                    <a:lnTo>
                      <a:pt x="161" y="55"/>
                    </a:lnTo>
                    <a:lnTo>
                      <a:pt x="157" y="42"/>
                    </a:lnTo>
                    <a:lnTo>
                      <a:pt x="151" y="30"/>
                    </a:lnTo>
                    <a:lnTo>
                      <a:pt x="141" y="20"/>
                    </a:lnTo>
                    <a:lnTo>
                      <a:pt x="141" y="20"/>
                    </a:lnTo>
                    <a:lnTo>
                      <a:pt x="131" y="10"/>
                    </a:lnTo>
                    <a:lnTo>
                      <a:pt x="119" y="4"/>
                    </a:lnTo>
                    <a:lnTo>
                      <a:pt x="105" y="0"/>
                    </a:lnTo>
                    <a:lnTo>
                      <a:pt x="88" y="0"/>
                    </a:lnTo>
                    <a:lnTo>
                      <a:pt x="88" y="0"/>
                    </a:lnTo>
                    <a:lnTo>
                      <a:pt x="70" y="0"/>
                    </a:lnTo>
                    <a:lnTo>
                      <a:pt x="54" y="6"/>
                    </a:lnTo>
                    <a:lnTo>
                      <a:pt x="38" y="12"/>
                    </a:lnTo>
                    <a:lnTo>
                      <a:pt x="24" y="24"/>
                    </a:lnTo>
                    <a:lnTo>
                      <a:pt x="24" y="24"/>
                    </a:lnTo>
                    <a:lnTo>
                      <a:pt x="14" y="36"/>
                    </a:lnTo>
                    <a:lnTo>
                      <a:pt x="6" y="49"/>
                    </a:lnTo>
                    <a:lnTo>
                      <a:pt x="2" y="67"/>
                    </a:lnTo>
                    <a:lnTo>
                      <a:pt x="0" y="85"/>
                    </a:lnTo>
                    <a:lnTo>
                      <a:pt x="0" y="85"/>
                    </a:lnTo>
                    <a:lnTo>
                      <a:pt x="0" y="95"/>
                    </a:lnTo>
                    <a:lnTo>
                      <a:pt x="2" y="105"/>
                    </a:lnTo>
                    <a:lnTo>
                      <a:pt x="6" y="115"/>
                    </a:lnTo>
                    <a:lnTo>
                      <a:pt x="10" y="123"/>
                    </a:lnTo>
                    <a:lnTo>
                      <a:pt x="10" y="123"/>
                    </a:lnTo>
                    <a:lnTo>
                      <a:pt x="16" y="129"/>
                    </a:lnTo>
                    <a:lnTo>
                      <a:pt x="22" y="133"/>
                    </a:lnTo>
                    <a:lnTo>
                      <a:pt x="30" y="135"/>
                    </a:lnTo>
                    <a:lnTo>
                      <a:pt x="36" y="137"/>
                    </a:lnTo>
                    <a:lnTo>
                      <a:pt x="36" y="137"/>
                    </a:lnTo>
                    <a:lnTo>
                      <a:pt x="44" y="135"/>
                    </a:lnTo>
                    <a:lnTo>
                      <a:pt x="52" y="131"/>
                    </a:lnTo>
                    <a:lnTo>
                      <a:pt x="52" y="131"/>
                    </a:lnTo>
                    <a:lnTo>
                      <a:pt x="56" y="125"/>
                    </a:lnTo>
                    <a:lnTo>
                      <a:pt x="62" y="117"/>
                    </a:lnTo>
                    <a:lnTo>
                      <a:pt x="70" y="95"/>
                    </a:lnTo>
                    <a:lnTo>
                      <a:pt x="70" y="95"/>
                    </a:lnTo>
                    <a:lnTo>
                      <a:pt x="78" y="63"/>
                    </a:lnTo>
                    <a:lnTo>
                      <a:pt x="86" y="22"/>
                    </a:lnTo>
                    <a:lnTo>
                      <a:pt x="86" y="22"/>
                    </a:lnTo>
                    <a:lnTo>
                      <a:pt x="74" y="18"/>
                    </a:lnTo>
                    <a:lnTo>
                      <a:pt x="74" y="18"/>
                    </a:lnTo>
                    <a:close/>
                    <a:moveTo>
                      <a:pt x="54" y="93"/>
                    </a:moveTo>
                    <a:lnTo>
                      <a:pt x="54" y="93"/>
                    </a:lnTo>
                    <a:lnTo>
                      <a:pt x="50" y="105"/>
                    </a:lnTo>
                    <a:lnTo>
                      <a:pt x="44" y="113"/>
                    </a:lnTo>
                    <a:lnTo>
                      <a:pt x="40" y="119"/>
                    </a:lnTo>
                    <a:lnTo>
                      <a:pt x="34" y="121"/>
                    </a:lnTo>
                    <a:lnTo>
                      <a:pt x="34" y="121"/>
                    </a:lnTo>
                    <a:lnTo>
                      <a:pt x="28" y="119"/>
                    </a:lnTo>
                    <a:lnTo>
                      <a:pt x="26" y="115"/>
                    </a:lnTo>
                    <a:lnTo>
                      <a:pt x="22" y="111"/>
                    </a:lnTo>
                    <a:lnTo>
                      <a:pt x="22" y="111"/>
                    </a:lnTo>
                    <a:lnTo>
                      <a:pt x="16" y="99"/>
                    </a:lnTo>
                    <a:lnTo>
                      <a:pt x="14" y="91"/>
                    </a:lnTo>
                    <a:lnTo>
                      <a:pt x="14" y="85"/>
                    </a:lnTo>
                    <a:lnTo>
                      <a:pt x="14" y="85"/>
                    </a:lnTo>
                    <a:lnTo>
                      <a:pt x="16" y="73"/>
                    </a:lnTo>
                    <a:lnTo>
                      <a:pt x="18" y="61"/>
                    </a:lnTo>
                    <a:lnTo>
                      <a:pt x="24" y="51"/>
                    </a:lnTo>
                    <a:lnTo>
                      <a:pt x="30" y="40"/>
                    </a:lnTo>
                    <a:lnTo>
                      <a:pt x="30" y="40"/>
                    </a:lnTo>
                    <a:lnTo>
                      <a:pt x="38" y="32"/>
                    </a:lnTo>
                    <a:lnTo>
                      <a:pt x="48" y="26"/>
                    </a:lnTo>
                    <a:lnTo>
                      <a:pt x="58" y="20"/>
                    </a:lnTo>
                    <a:lnTo>
                      <a:pt x="70" y="18"/>
                    </a:lnTo>
                    <a:lnTo>
                      <a:pt x="70" y="18"/>
                    </a:lnTo>
                    <a:lnTo>
                      <a:pt x="64" y="59"/>
                    </a:lnTo>
                    <a:lnTo>
                      <a:pt x="60" y="77"/>
                    </a:lnTo>
                    <a:lnTo>
                      <a:pt x="54" y="93"/>
                    </a:lnTo>
                    <a:lnTo>
                      <a:pt x="54"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77" name="Freeform 646">
                <a:extLst>
                  <a:ext uri="{FF2B5EF4-FFF2-40B4-BE49-F238E27FC236}">
                    <a16:creationId xmlns="" xmlns:a16="http://schemas.microsoft.com/office/drawing/2014/main" id="{B61E18A2-107A-42E6-A3BB-27C07E88413F}"/>
                  </a:ext>
                </a:extLst>
              </p:cNvPr>
              <p:cNvSpPr>
                <a:spLocks noEditPoints="1"/>
              </p:cNvSpPr>
              <p:nvPr/>
            </p:nvSpPr>
            <p:spPr bwMode="auto">
              <a:xfrm>
                <a:off x="-897" y="19744"/>
                <a:ext cx="190" cy="200"/>
              </a:xfrm>
              <a:custGeom>
                <a:avLst/>
                <a:gdLst>
                  <a:gd name="T0" fmla="*/ 29 w 190"/>
                  <a:gd name="T1" fmla="*/ 58 h 200"/>
                  <a:gd name="T2" fmla="*/ 29 w 190"/>
                  <a:gd name="T3" fmla="*/ 151 h 200"/>
                  <a:gd name="T4" fmla="*/ 43 w 190"/>
                  <a:gd name="T5" fmla="*/ 145 h 200"/>
                  <a:gd name="T6" fmla="*/ 188 w 190"/>
                  <a:gd name="T7" fmla="*/ 145 h 200"/>
                  <a:gd name="T8" fmla="*/ 118 w 190"/>
                  <a:gd name="T9" fmla="*/ 133 h 200"/>
                  <a:gd name="T10" fmla="*/ 118 w 190"/>
                  <a:gd name="T11" fmla="*/ 111 h 200"/>
                  <a:gd name="T12" fmla="*/ 178 w 190"/>
                  <a:gd name="T13" fmla="*/ 99 h 200"/>
                  <a:gd name="T14" fmla="*/ 118 w 190"/>
                  <a:gd name="T15" fmla="*/ 99 h 200"/>
                  <a:gd name="T16" fmla="*/ 178 w 190"/>
                  <a:gd name="T17" fmla="*/ 79 h 200"/>
                  <a:gd name="T18" fmla="*/ 178 w 190"/>
                  <a:gd name="T19" fmla="*/ 64 h 200"/>
                  <a:gd name="T20" fmla="*/ 118 w 190"/>
                  <a:gd name="T21" fmla="*/ 44 h 200"/>
                  <a:gd name="T22" fmla="*/ 184 w 190"/>
                  <a:gd name="T23" fmla="*/ 44 h 200"/>
                  <a:gd name="T24" fmla="*/ 110 w 190"/>
                  <a:gd name="T25" fmla="*/ 30 h 200"/>
                  <a:gd name="T26" fmla="*/ 122 w 190"/>
                  <a:gd name="T27" fmla="*/ 24 h 200"/>
                  <a:gd name="T28" fmla="*/ 91 w 190"/>
                  <a:gd name="T29" fmla="*/ 8 h 200"/>
                  <a:gd name="T30" fmla="*/ 108 w 190"/>
                  <a:gd name="T31" fmla="*/ 30 h 200"/>
                  <a:gd name="T32" fmla="*/ 45 w 190"/>
                  <a:gd name="T33" fmla="*/ 30 h 200"/>
                  <a:gd name="T34" fmla="*/ 43 w 190"/>
                  <a:gd name="T35" fmla="*/ 0 h 200"/>
                  <a:gd name="T36" fmla="*/ 25 w 190"/>
                  <a:gd name="T37" fmla="*/ 38 h 200"/>
                  <a:gd name="T38" fmla="*/ 0 w 190"/>
                  <a:gd name="T39" fmla="*/ 68 h 200"/>
                  <a:gd name="T40" fmla="*/ 11 w 190"/>
                  <a:gd name="T41" fmla="*/ 83 h 200"/>
                  <a:gd name="T42" fmla="*/ 43 w 190"/>
                  <a:gd name="T43" fmla="*/ 44 h 200"/>
                  <a:gd name="T44" fmla="*/ 102 w 190"/>
                  <a:gd name="T45" fmla="*/ 64 h 200"/>
                  <a:gd name="T46" fmla="*/ 43 w 190"/>
                  <a:gd name="T47" fmla="*/ 64 h 200"/>
                  <a:gd name="T48" fmla="*/ 43 w 190"/>
                  <a:gd name="T49" fmla="*/ 111 h 200"/>
                  <a:gd name="T50" fmla="*/ 102 w 190"/>
                  <a:gd name="T51" fmla="*/ 111 h 200"/>
                  <a:gd name="T52" fmla="*/ 43 w 190"/>
                  <a:gd name="T53" fmla="*/ 133 h 200"/>
                  <a:gd name="T54" fmla="*/ 43 w 190"/>
                  <a:gd name="T55" fmla="*/ 111 h 200"/>
                  <a:gd name="T56" fmla="*/ 102 w 190"/>
                  <a:gd name="T57" fmla="*/ 79 h 200"/>
                  <a:gd name="T58" fmla="*/ 102 w 190"/>
                  <a:gd name="T59" fmla="*/ 99 h 200"/>
                  <a:gd name="T60" fmla="*/ 43 w 190"/>
                  <a:gd name="T61" fmla="*/ 79 h 200"/>
                  <a:gd name="T62" fmla="*/ 7 w 190"/>
                  <a:gd name="T63" fmla="*/ 190 h 200"/>
                  <a:gd name="T64" fmla="*/ 33 w 190"/>
                  <a:gd name="T65" fmla="*/ 178 h 200"/>
                  <a:gd name="T66" fmla="*/ 27 w 190"/>
                  <a:gd name="T67" fmla="*/ 155 h 200"/>
                  <a:gd name="T68" fmla="*/ 7 w 190"/>
                  <a:gd name="T69" fmla="*/ 190 h 200"/>
                  <a:gd name="T70" fmla="*/ 176 w 190"/>
                  <a:gd name="T71" fmla="*/ 198 h 200"/>
                  <a:gd name="T72" fmla="*/ 190 w 190"/>
                  <a:gd name="T73" fmla="*/ 188 h 200"/>
                  <a:gd name="T74" fmla="*/ 170 w 190"/>
                  <a:gd name="T75" fmla="*/ 153 h 200"/>
                  <a:gd name="T76" fmla="*/ 166 w 190"/>
                  <a:gd name="T77" fmla="*/ 180 h 200"/>
                  <a:gd name="T78" fmla="*/ 176 w 190"/>
                  <a:gd name="T79" fmla="*/ 198 h 200"/>
                  <a:gd name="T80" fmla="*/ 138 w 190"/>
                  <a:gd name="T81" fmla="*/ 190 h 200"/>
                  <a:gd name="T82" fmla="*/ 122 w 190"/>
                  <a:gd name="T83" fmla="*/ 153 h 200"/>
                  <a:gd name="T84" fmla="*/ 108 w 190"/>
                  <a:gd name="T85" fmla="*/ 159 h 200"/>
                  <a:gd name="T86" fmla="*/ 124 w 190"/>
                  <a:gd name="T87" fmla="*/ 196 h 200"/>
                  <a:gd name="T88" fmla="*/ 71 w 190"/>
                  <a:gd name="T89" fmla="*/ 196 h 200"/>
                  <a:gd name="T90" fmla="*/ 81 w 190"/>
                  <a:gd name="T91" fmla="*/ 169 h 200"/>
                  <a:gd name="T92" fmla="*/ 61 w 190"/>
                  <a:gd name="T93" fmla="*/ 161 h 200"/>
                  <a:gd name="T94" fmla="*/ 71 w 190"/>
                  <a:gd name="T95" fmla="*/ 196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0" h="200">
                    <a:moveTo>
                      <a:pt x="11" y="83"/>
                    </a:moveTo>
                    <a:lnTo>
                      <a:pt x="11" y="83"/>
                    </a:lnTo>
                    <a:lnTo>
                      <a:pt x="29" y="58"/>
                    </a:lnTo>
                    <a:lnTo>
                      <a:pt x="29" y="58"/>
                    </a:lnTo>
                    <a:lnTo>
                      <a:pt x="29" y="151"/>
                    </a:lnTo>
                    <a:lnTo>
                      <a:pt x="29" y="151"/>
                    </a:lnTo>
                    <a:lnTo>
                      <a:pt x="43" y="151"/>
                    </a:lnTo>
                    <a:lnTo>
                      <a:pt x="43" y="151"/>
                    </a:lnTo>
                    <a:lnTo>
                      <a:pt x="43" y="145"/>
                    </a:lnTo>
                    <a:lnTo>
                      <a:pt x="43" y="145"/>
                    </a:lnTo>
                    <a:lnTo>
                      <a:pt x="188" y="145"/>
                    </a:lnTo>
                    <a:lnTo>
                      <a:pt x="188" y="145"/>
                    </a:lnTo>
                    <a:lnTo>
                      <a:pt x="188" y="133"/>
                    </a:lnTo>
                    <a:lnTo>
                      <a:pt x="188" y="133"/>
                    </a:lnTo>
                    <a:lnTo>
                      <a:pt x="118" y="133"/>
                    </a:lnTo>
                    <a:lnTo>
                      <a:pt x="118" y="133"/>
                    </a:lnTo>
                    <a:lnTo>
                      <a:pt x="118" y="111"/>
                    </a:lnTo>
                    <a:lnTo>
                      <a:pt x="118" y="111"/>
                    </a:lnTo>
                    <a:lnTo>
                      <a:pt x="178" y="111"/>
                    </a:lnTo>
                    <a:lnTo>
                      <a:pt x="178" y="111"/>
                    </a:lnTo>
                    <a:lnTo>
                      <a:pt x="178" y="99"/>
                    </a:lnTo>
                    <a:lnTo>
                      <a:pt x="178" y="99"/>
                    </a:lnTo>
                    <a:lnTo>
                      <a:pt x="118" y="99"/>
                    </a:lnTo>
                    <a:lnTo>
                      <a:pt x="118" y="99"/>
                    </a:lnTo>
                    <a:lnTo>
                      <a:pt x="118" y="79"/>
                    </a:lnTo>
                    <a:lnTo>
                      <a:pt x="118" y="79"/>
                    </a:lnTo>
                    <a:lnTo>
                      <a:pt x="178" y="79"/>
                    </a:lnTo>
                    <a:lnTo>
                      <a:pt x="178" y="79"/>
                    </a:lnTo>
                    <a:lnTo>
                      <a:pt x="178" y="64"/>
                    </a:lnTo>
                    <a:lnTo>
                      <a:pt x="178" y="64"/>
                    </a:lnTo>
                    <a:lnTo>
                      <a:pt x="118" y="64"/>
                    </a:lnTo>
                    <a:lnTo>
                      <a:pt x="118" y="64"/>
                    </a:lnTo>
                    <a:lnTo>
                      <a:pt x="118" y="44"/>
                    </a:lnTo>
                    <a:lnTo>
                      <a:pt x="118" y="44"/>
                    </a:lnTo>
                    <a:lnTo>
                      <a:pt x="184" y="44"/>
                    </a:lnTo>
                    <a:lnTo>
                      <a:pt x="184" y="44"/>
                    </a:lnTo>
                    <a:lnTo>
                      <a:pt x="184" y="30"/>
                    </a:lnTo>
                    <a:lnTo>
                      <a:pt x="184" y="30"/>
                    </a:lnTo>
                    <a:lnTo>
                      <a:pt x="110" y="30"/>
                    </a:lnTo>
                    <a:lnTo>
                      <a:pt x="110" y="30"/>
                    </a:lnTo>
                    <a:lnTo>
                      <a:pt x="122" y="24"/>
                    </a:lnTo>
                    <a:lnTo>
                      <a:pt x="122" y="24"/>
                    </a:lnTo>
                    <a:lnTo>
                      <a:pt x="104" y="0"/>
                    </a:lnTo>
                    <a:lnTo>
                      <a:pt x="104" y="0"/>
                    </a:lnTo>
                    <a:lnTo>
                      <a:pt x="91" y="8"/>
                    </a:lnTo>
                    <a:lnTo>
                      <a:pt x="91" y="8"/>
                    </a:lnTo>
                    <a:lnTo>
                      <a:pt x="100" y="20"/>
                    </a:lnTo>
                    <a:lnTo>
                      <a:pt x="108" y="30"/>
                    </a:lnTo>
                    <a:lnTo>
                      <a:pt x="108" y="30"/>
                    </a:lnTo>
                    <a:lnTo>
                      <a:pt x="45" y="30"/>
                    </a:lnTo>
                    <a:lnTo>
                      <a:pt x="45" y="30"/>
                    </a:lnTo>
                    <a:lnTo>
                      <a:pt x="57" y="6"/>
                    </a:lnTo>
                    <a:lnTo>
                      <a:pt x="57" y="6"/>
                    </a:lnTo>
                    <a:lnTo>
                      <a:pt x="43" y="0"/>
                    </a:lnTo>
                    <a:lnTo>
                      <a:pt x="43" y="0"/>
                    </a:lnTo>
                    <a:lnTo>
                      <a:pt x="35" y="20"/>
                    </a:lnTo>
                    <a:lnTo>
                      <a:pt x="25" y="38"/>
                    </a:lnTo>
                    <a:lnTo>
                      <a:pt x="13" y="54"/>
                    </a:lnTo>
                    <a:lnTo>
                      <a:pt x="0" y="68"/>
                    </a:lnTo>
                    <a:lnTo>
                      <a:pt x="0" y="68"/>
                    </a:lnTo>
                    <a:lnTo>
                      <a:pt x="7" y="74"/>
                    </a:lnTo>
                    <a:lnTo>
                      <a:pt x="11" y="83"/>
                    </a:lnTo>
                    <a:lnTo>
                      <a:pt x="11" y="83"/>
                    </a:lnTo>
                    <a:lnTo>
                      <a:pt x="11" y="83"/>
                    </a:lnTo>
                    <a:close/>
                    <a:moveTo>
                      <a:pt x="43" y="44"/>
                    </a:moveTo>
                    <a:lnTo>
                      <a:pt x="43" y="44"/>
                    </a:lnTo>
                    <a:lnTo>
                      <a:pt x="102" y="44"/>
                    </a:lnTo>
                    <a:lnTo>
                      <a:pt x="102" y="44"/>
                    </a:lnTo>
                    <a:lnTo>
                      <a:pt x="102" y="64"/>
                    </a:lnTo>
                    <a:lnTo>
                      <a:pt x="102" y="64"/>
                    </a:lnTo>
                    <a:lnTo>
                      <a:pt x="43" y="64"/>
                    </a:lnTo>
                    <a:lnTo>
                      <a:pt x="43" y="64"/>
                    </a:lnTo>
                    <a:lnTo>
                      <a:pt x="43" y="44"/>
                    </a:lnTo>
                    <a:lnTo>
                      <a:pt x="43" y="44"/>
                    </a:lnTo>
                    <a:close/>
                    <a:moveTo>
                      <a:pt x="43" y="111"/>
                    </a:moveTo>
                    <a:lnTo>
                      <a:pt x="43" y="111"/>
                    </a:lnTo>
                    <a:lnTo>
                      <a:pt x="102" y="111"/>
                    </a:lnTo>
                    <a:lnTo>
                      <a:pt x="102" y="111"/>
                    </a:lnTo>
                    <a:lnTo>
                      <a:pt x="102" y="133"/>
                    </a:lnTo>
                    <a:lnTo>
                      <a:pt x="102" y="133"/>
                    </a:lnTo>
                    <a:lnTo>
                      <a:pt x="43" y="133"/>
                    </a:lnTo>
                    <a:lnTo>
                      <a:pt x="43" y="133"/>
                    </a:lnTo>
                    <a:lnTo>
                      <a:pt x="43" y="111"/>
                    </a:lnTo>
                    <a:lnTo>
                      <a:pt x="43" y="111"/>
                    </a:lnTo>
                    <a:close/>
                    <a:moveTo>
                      <a:pt x="43" y="79"/>
                    </a:moveTo>
                    <a:lnTo>
                      <a:pt x="43" y="79"/>
                    </a:lnTo>
                    <a:lnTo>
                      <a:pt x="102" y="79"/>
                    </a:lnTo>
                    <a:lnTo>
                      <a:pt x="102" y="79"/>
                    </a:lnTo>
                    <a:lnTo>
                      <a:pt x="102" y="99"/>
                    </a:lnTo>
                    <a:lnTo>
                      <a:pt x="102" y="99"/>
                    </a:lnTo>
                    <a:lnTo>
                      <a:pt x="43" y="99"/>
                    </a:lnTo>
                    <a:lnTo>
                      <a:pt x="43" y="99"/>
                    </a:lnTo>
                    <a:lnTo>
                      <a:pt x="43" y="79"/>
                    </a:lnTo>
                    <a:lnTo>
                      <a:pt x="43" y="79"/>
                    </a:lnTo>
                    <a:close/>
                    <a:moveTo>
                      <a:pt x="7" y="190"/>
                    </a:moveTo>
                    <a:lnTo>
                      <a:pt x="7" y="190"/>
                    </a:lnTo>
                    <a:lnTo>
                      <a:pt x="19" y="200"/>
                    </a:lnTo>
                    <a:lnTo>
                      <a:pt x="19" y="200"/>
                    </a:lnTo>
                    <a:lnTo>
                      <a:pt x="33" y="178"/>
                    </a:lnTo>
                    <a:lnTo>
                      <a:pt x="41" y="161"/>
                    </a:lnTo>
                    <a:lnTo>
                      <a:pt x="41" y="161"/>
                    </a:lnTo>
                    <a:lnTo>
                      <a:pt x="27" y="155"/>
                    </a:lnTo>
                    <a:lnTo>
                      <a:pt x="27" y="155"/>
                    </a:lnTo>
                    <a:lnTo>
                      <a:pt x="19" y="171"/>
                    </a:lnTo>
                    <a:lnTo>
                      <a:pt x="7" y="190"/>
                    </a:lnTo>
                    <a:lnTo>
                      <a:pt x="7" y="190"/>
                    </a:lnTo>
                    <a:lnTo>
                      <a:pt x="7" y="190"/>
                    </a:lnTo>
                    <a:close/>
                    <a:moveTo>
                      <a:pt x="176" y="198"/>
                    </a:moveTo>
                    <a:lnTo>
                      <a:pt x="176" y="198"/>
                    </a:lnTo>
                    <a:lnTo>
                      <a:pt x="190" y="188"/>
                    </a:lnTo>
                    <a:lnTo>
                      <a:pt x="190" y="188"/>
                    </a:lnTo>
                    <a:lnTo>
                      <a:pt x="180" y="171"/>
                    </a:lnTo>
                    <a:lnTo>
                      <a:pt x="170" y="153"/>
                    </a:lnTo>
                    <a:lnTo>
                      <a:pt x="170" y="153"/>
                    </a:lnTo>
                    <a:lnTo>
                      <a:pt x="156" y="161"/>
                    </a:lnTo>
                    <a:lnTo>
                      <a:pt x="156" y="161"/>
                    </a:lnTo>
                    <a:lnTo>
                      <a:pt x="166" y="180"/>
                    </a:lnTo>
                    <a:lnTo>
                      <a:pt x="176" y="198"/>
                    </a:lnTo>
                    <a:lnTo>
                      <a:pt x="176" y="198"/>
                    </a:lnTo>
                    <a:lnTo>
                      <a:pt x="176" y="198"/>
                    </a:lnTo>
                    <a:close/>
                    <a:moveTo>
                      <a:pt x="124" y="196"/>
                    </a:moveTo>
                    <a:lnTo>
                      <a:pt x="124" y="196"/>
                    </a:lnTo>
                    <a:lnTo>
                      <a:pt x="138" y="190"/>
                    </a:lnTo>
                    <a:lnTo>
                      <a:pt x="138" y="190"/>
                    </a:lnTo>
                    <a:lnTo>
                      <a:pt x="130" y="171"/>
                    </a:lnTo>
                    <a:lnTo>
                      <a:pt x="122" y="153"/>
                    </a:lnTo>
                    <a:lnTo>
                      <a:pt x="122" y="153"/>
                    </a:lnTo>
                    <a:lnTo>
                      <a:pt x="108" y="159"/>
                    </a:lnTo>
                    <a:lnTo>
                      <a:pt x="108" y="159"/>
                    </a:lnTo>
                    <a:lnTo>
                      <a:pt x="116" y="176"/>
                    </a:lnTo>
                    <a:lnTo>
                      <a:pt x="124" y="196"/>
                    </a:lnTo>
                    <a:lnTo>
                      <a:pt x="124" y="196"/>
                    </a:lnTo>
                    <a:lnTo>
                      <a:pt x="124" y="196"/>
                    </a:lnTo>
                    <a:close/>
                    <a:moveTo>
                      <a:pt x="71" y="196"/>
                    </a:moveTo>
                    <a:lnTo>
                      <a:pt x="71" y="196"/>
                    </a:lnTo>
                    <a:lnTo>
                      <a:pt x="87" y="190"/>
                    </a:lnTo>
                    <a:lnTo>
                      <a:pt x="87" y="190"/>
                    </a:lnTo>
                    <a:lnTo>
                      <a:pt x="81" y="169"/>
                    </a:lnTo>
                    <a:lnTo>
                      <a:pt x="75" y="155"/>
                    </a:lnTo>
                    <a:lnTo>
                      <a:pt x="75" y="155"/>
                    </a:lnTo>
                    <a:lnTo>
                      <a:pt x="61" y="161"/>
                    </a:lnTo>
                    <a:lnTo>
                      <a:pt x="61" y="161"/>
                    </a:lnTo>
                    <a:lnTo>
                      <a:pt x="71" y="196"/>
                    </a:lnTo>
                    <a:lnTo>
                      <a:pt x="71" y="196"/>
                    </a:lnTo>
                    <a:lnTo>
                      <a:pt x="71" y="19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78" name="Freeform 647">
                <a:extLst>
                  <a:ext uri="{FF2B5EF4-FFF2-40B4-BE49-F238E27FC236}">
                    <a16:creationId xmlns="" xmlns:a16="http://schemas.microsoft.com/office/drawing/2014/main" id="{64AA5FCC-5D44-43AB-AFA8-D5084E3DE285}"/>
                  </a:ext>
                </a:extLst>
              </p:cNvPr>
              <p:cNvSpPr>
                <a:spLocks noEditPoints="1"/>
              </p:cNvSpPr>
              <p:nvPr/>
            </p:nvSpPr>
            <p:spPr bwMode="auto">
              <a:xfrm>
                <a:off x="-688" y="19756"/>
                <a:ext cx="190" cy="182"/>
              </a:xfrm>
              <a:custGeom>
                <a:avLst/>
                <a:gdLst>
                  <a:gd name="T0" fmla="*/ 28 w 190"/>
                  <a:gd name="T1" fmla="*/ 159 h 182"/>
                  <a:gd name="T2" fmla="*/ 28 w 190"/>
                  <a:gd name="T3" fmla="*/ 149 h 182"/>
                  <a:gd name="T4" fmla="*/ 83 w 190"/>
                  <a:gd name="T5" fmla="*/ 153 h 182"/>
                  <a:gd name="T6" fmla="*/ 91 w 190"/>
                  <a:gd name="T7" fmla="*/ 174 h 182"/>
                  <a:gd name="T8" fmla="*/ 111 w 190"/>
                  <a:gd name="T9" fmla="*/ 182 h 182"/>
                  <a:gd name="T10" fmla="*/ 165 w 190"/>
                  <a:gd name="T11" fmla="*/ 180 h 182"/>
                  <a:gd name="T12" fmla="*/ 184 w 190"/>
                  <a:gd name="T13" fmla="*/ 162 h 182"/>
                  <a:gd name="T14" fmla="*/ 190 w 190"/>
                  <a:gd name="T15" fmla="*/ 137 h 182"/>
                  <a:gd name="T16" fmla="*/ 176 w 190"/>
                  <a:gd name="T17" fmla="*/ 129 h 182"/>
                  <a:gd name="T18" fmla="*/ 167 w 190"/>
                  <a:gd name="T19" fmla="*/ 162 h 182"/>
                  <a:gd name="T20" fmla="*/ 147 w 190"/>
                  <a:gd name="T21" fmla="*/ 168 h 182"/>
                  <a:gd name="T22" fmla="*/ 113 w 190"/>
                  <a:gd name="T23" fmla="*/ 168 h 182"/>
                  <a:gd name="T24" fmla="*/ 99 w 190"/>
                  <a:gd name="T25" fmla="*/ 159 h 182"/>
                  <a:gd name="T26" fmla="*/ 97 w 190"/>
                  <a:gd name="T27" fmla="*/ 149 h 182"/>
                  <a:gd name="T28" fmla="*/ 163 w 190"/>
                  <a:gd name="T29" fmla="*/ 149 h 182"/>
                  <a:gd name="T30" fmla="*/ 16 w 190"/>
                  <a:gd name="T31" fmla="*/ 85 h 182"/>
                  <a:gd name="T32" fmla="*/ 16 w 190"/>
                  <a:gd name="T33" fmla="*/ 159 h 182"/>
                  <a:gd name="T34" fmla="*/ 14 w 190"/>
                  <a:gd name="T35" fmla="*/ 60 h 182"/>
                  <a:gd name="T36" fmla="*/ 14 w 190"/>
                  <a:gd name="T37" fmla="*/ 32 h 182"/>
                  <a:gd name="T38" fmla="*/ 83 w 190"/>
                  <a:gd name="T39" fmla="*/ 77 h 182"/>
                  <a:gd name="T40" fmla="*/ 97 w 190"/>
                  <a:gd name="T41" fmla="*/ 77 h 182"/>
                  <a:gd name="T42" fmla="*/ 167 w 190"/>
                  <a:gd name="T43" fmla="*/ 32 h 182"/>
                  <a:gd name="T44" fmla="*/ 167 w 190"/>
                  <a:gd name="T45" fmla="*/ 60 h 182"/>
                  <a:gd name="T46" fmla="*/ 182 w 190"/>
                  <a:gd name="T47" fmla="*/ 20 h 182"/>
                  <a:gd name="T48" fmla="*/ 97 w 190"/>
                  <a:gd name="T49" fmla="*/ 20 h 182"/>
                  <a:gd name="T50" fmla="*/ 165 w 190"/>
                  <a:gd name="T51" fmla="*/ 10 h 182"/>
                  <a:gd name="T52" fmla="*/ 165 w 190"/>
                  <a:gd name="T53" fmla="*/ 0 h 182"/>
                  <a:gd name="T54" fmla="*/ 16 w 190"/>
                  <a:gd name="T55" fmla="*/ 10 h 182"/>
                  <a:gd name="T56" fmla="*/ 83 w 190"/>
                  <a:gd name="T57" fmla="*/ 10 h 182"/>
                  <a:gd name="T58" fmla="*/ 0 w 190"/>
                  <a:gd name="T59" fmla="*/ 20 h 182"/>
                  <a:gd name="T60" fmla="*/ 0 w 190"/>
                  <a:gd name="T61" fmla="*/ 60 h 182"/>
                  <a:gd name="T62" fmla="*/ 97 w 190"/>
                  <a:gd name="T63" fmla="*/ 121 h 182"/>
                  <a:gd name="T64" fmla="*/ 149 w 190"/>
                  <a:gd name="T65" fmla="*/ 121 h 182"/>
                  <a:gd name="T66" fmla="*/ 97 w 190"/>
                  <a:gd name="T67" fmla="*/ 137 h 182"/>
                  <a:gd name="T68" fmla="*/ 149 w 190"/>
                  <a:gd name="T69" fmla="*/ 111 h 182"/>
                  <a:gd name="T70" fmla="*/ 97 w 190"/>
                  <a:gd name="T71" fmla="*/ 95 h 182"/>
                  <a:gd name="T72" fmla="*/ 149 w 190"/>
                  <a:gd name="T73" fmla="*/ 95 h 182"/>
                  <a:gd name="T74" fmla="*/ 28 w 190"/>
                  <a:gd name="T75" fmla="*/ 95 h 182"/>
                  <a:gd name="T76" fmla="*/ 83 w 190"/>
                  <a:gd name="T77" fmla="*/ 95 h 182"/>
                  <a:gd name="T78" fmla="*/ 28 w 190"/>
                  <a:gd name="T79" fmla="*/ 111 h 182"/>
                  <a:gd name="T80" fmla="*/ 28 w 190"/>
                  <a:gd name="T81" fmla="*/ 95 h 182"/>
                  <a:gd name="T82" fmla="*/ 83 w 190"/>
                  <a:gd name="T83" fmla="*/ 121 h 182"/>
                  <a:gd name="T84" fmla="*/ 83 w 190"/>
                  <a:gd name="T85" fmla="*/ 137 h 182"/>
                  <a:gd name="T86" fmla="*/ 28 w 190"/>
                  <a:gd name="T87" fmla="*/ 121 h 182"/>
                  <a:gd name="T88" fmla="*/ 107 w 190"/>
                  <a:gd name="T89" fmla="*/ 52 h 182"/>
                  <a:gd name="T90" fmla="*/ 157 w 190"/>
                  <a:gd name="T91" fmla="*/ 42 h 182"/>
                  <a:gd name="T92" fmla="*/ 107 w 190"/>
                  <a:gd name="T93" fmla="*/ 42 h 182"/>
                  <a:gd name="T94" fmla="*/ 107 w 190"/>
                  <a:gd name="T95" fmla="*/ 73 h 182"/>
                  <a:gd name="T96" fmla="*/ 157 w 190"/>
                  <a:gd name="T97" fmla="*/ 73 h 182"/>
                  <a:gd name="T98" fmla="*/ 107 w 190"/>
                  <a:gd name="T99" fmla="*/ 62 h 182"/>
                  <a:gd name="T100" fmla="*/ 107 w 190"/>
                  <a:gd name="T101" fmla="*/ 73 h 182"/>
                  <a:gd name="T102" fmla="*/ 74 w 190"/>
                  <a:gd name="T103" fmla="*/ 52 h 182"/>
                  <a:gd name="T104" fmla="*/ 74 w 190"/>
                  <a:gd name="T105" fmla="*/ 42 h 182"/>
                  <a:gd name="T106" fmla="*/ 24 w 190"/>
                  <a:gd name="T107" fmla="*/ 52 h 182"/>
                  <a:gd name="T108" fmla="*/ 24 w 190"/>
                  <a:gd name="T109" fmla="*/ 73 h 182"/>
                  <a:gd name="T110" fmla="*/ 74 w 190"/>
                  <a:gd name="T111" fmla="*/ 62 h 182"/>
                  <a:gd name="T112" fmla="*/ 24 w 190"/>
                  <a:gd name="T113" fmla="*/ 62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0" h="182">
                    <a:moveTo>
                      <a:pt x="16" y="159"/>
                    </a:moveTo>
                    <a:lnTo>
                      <a:pt x="16" y="159"/>
                    </a:lnTo>
                    <a:lnTo>
                      <a:pt x="28" y="159"/>
                    </a:lnTo>
                    <a:lnTo>
                      <a:pt x="28" y="159"/>
                    </a:lnTo>
                    <a:lnTo>
                      <a:pt x="28" y="149"/>
                    </a:lnTo>
                    <a:lnTo>
                      <a:pt x="28" y="149"/>
                    </a:lnTo>
                    <a:lnTo>
                      <a:pt x="83" y="149"/>
                    </a:lnTo>
                    <a:lnTo>
                      <a:pt x="83" y="149"/>
                    </a:lnTo>
                    <a:lnTo>
                      <a:pt x="83" y="153"/>
                    </a:lnTo>
                    <a:lnTo>
                      <a:pt x="83" y="153"/>
                    </a:lnTo>
                    <a:lnTo>
                      <a:pt x="85" y="166"/>
                    </a:lnTo>
                    <a:lnTo>
                      <a:pt x="91" y="174"/>
                    </a:lnTo>
                    <a:lnTo>
                      <a:pt x="99" y="180"/>
                    </a:lnTo>
                    <a:lnTo>
                      <a:pt x="111" y="182"/>
                    </a:lnTo>
                    <a:lnTo>
                      <a:pt x="111" y="182"/>
                    </a:lnTo>
                    <a:lnTo>
                      <a:pt x="153" y="182"/>
                    </a:lnTo>
                    <a:lnTo>
                      <a:pt x="153" y="182"/>
                    </a:lnTo>
                    <a:lnTo>
                      <a:pt x="165" y="180"/>
                    </a:lnTo>
                    <a:lnTo>
                      <a:pt x="174" y="176"/>
                    </a:lnTo>
                    <a:lnTo>
                      <a:pt x="180" y="170"/>
                    </a:lnTo>
                    <a:lnTo>
                      <a:pt x="184" y="162"/>
                    </a:lnTo>
                    <a:lnTo>
                      <a:pt x="184" y="162"/>
                    </a:lnTo>
                    <a:lnTo>
                      <a:pt x="190" y="137"/>
                    </a:lnTo>
                    <a:lnTo>
                      <a:pt x="190" y="137"/>
                    </a:lnTo>
                    <a:lnTo>
                      <a:pt x="182" y="133"/>
                    </a:lnTo>
                    <a:lnTo>
                      <a:pt x="176" y="129"/>
                    </a:lnTo>
                    <a:lnTo>
                      <a:pt x="176" y="129"/>
                    </a:lnTo>
                    <a:lnTo>
                      <a:pt x="169" y="157"/>
                    </a:lnTo>
                    <a:lnTo>
                      <a:pt x="169" y="157"/>
                    </a:lnTo>
                    <a:lnTo>
                      <a:pt x="167" y="162"/>
                    </a:lnTo>
                    <a:lnTo>
                      <a:pt x="163" y="164"/>
                    </a:lnTo>
                    <a:lnTo>
                      <a:pt x="157" y="166"/>
                    </a:lnTo>
                    <a:lnTo>
                      <a:pt x="147" y="168"/>
                    </a:lnTo>
                    <a:lnTo>
                      <a:pt x="147" y="168"/>
                    </a:lnTo>
                    <a:lnTo>
                      <a:pt x="113" y="168"/>
                    </a:lnTo>
                    <a:lnTo>
                      <a:pt x="113" y="168"/>
                    </a:lnTo>
                    <a:lnTo>
                      <a:pt x="107" y="166"/>
                    </a:lnTo>
                    <a:lnTo>
                      <a:pt x="101" y="164"/>
                    </a:lnTo>
                    <a:lnTo>
                      <a:pt x="99" y="159"/>
                    </a:lnTo>
                    <a:lnTo>
                      <a:pt x="97" y="153"/>
                    </a:lnTo>
                    <a:lnTo>
                      <a:pt x="97" y="153"/>
                    </a:lnTo>
                    <a:lnTo>
                      <a:pt x="97" y="149"/>
                    </a:lnTo>
                    <a:lnTo>
                      <a:pt x="97" y="149"/>
                    </a:lnTo>
                    <a:lnTo>
                      <a:pt x="163" y="149"/>
                    </a:lnTo>
                    <a:lnTo>
                      <a:pt x="163" y="149"/>
                    </a:lnTo>
                    <a:lnTo>
                      <a:pt x="163" y="85"/>
                    </a:lnTo>
                    <a:lnTo>
                      <a:pt x="163" y="85"/>
                    </a:lnTo>
                    <a:lnTo>
                      <a:pt x="16" y="85"/>
                    </a:lnTo>
                    <a:lnTo>
                      <a:pt x="16" y="85"/>
                    </a:lnTo>
                    <a:lnTo>
                      <a:pt x="16" y="159"/>
                    </a:lnTo>
                    <a:lnTo>
                      <a:pt x="16" y="159"/>
                    </a:lnTo>
                    <a:close/>
                    <a:moveTo>
                      <a:pt x="0" y="60"/>
                    </a:moveTo>
                    <a:lnTo>
                      <a:pt x="0" y="60"/>
                    </a:lnTo>
                    <a:lnTo>
                      <a:pt x="14" y="60"/>
                    </a:lnTo>
                    <a:lnTo>
                      <a:pt x="14" y="60"/>
                    </a:lnTo>
                    <a:lnTo>
                      <a:pt x="14" y="32"/>
                    </a:lnTo>
                    <a:lnTo>
                      <a:pt x="14" y="32"/>
                    </a:lnTo>
                    <a:lnTo>
                      <a:pt x="83" y="32"/>
                    </a:lnTo>
                    <a:lnTo>
                      <a:pt x="83" y="32"/>
                    </a:lnTo>
                    <a:lnTo>
                      <a:pt x="83" y="77"/>
                    </a:lnTo>
                    <a:lnTo>
                      <a:pt x="83" y="77"/>
                    </a:lnTo>
                    <a:lnTo>
                      <a:pt x="97" y="77"/>
                    </a:lnTo>
                    <a:lnTo>
                      <a:pt x="97" y="77"/>
                    </a:lnTo>
                    <a:lnTo>
                      <a:pt x="97" y="32"/>
                    </a:lnTo>
                    <a:lnTo>
                      <a:pt x="97" y="32"/>
                    </a:lnTo>
                    <a:lnTo>
                      <a:pt x="167" y="32"/>
                    </a:lnTo>
                    <a:lnTo>
                      <a:pt x="167" y="32"/>
                    </a:lnTo>
                    <a:lnTo>
                      <a:pt x="167" y="60"/>
                    </a:lnTo>
                    <a:lnTo>
                      <a:pt x="167" y="60"/>
                    </a:lnTo>
                    <a:lnTo>
                      <a:pt x="182" y="60"/>
                    </a:lnTo>
                    <a:lnTo>
                      <a:pt x="182" y="60"/>
                    </a:lnTo>
                    <a:lnTo>
                      <a:pt x="182" y="20"/>
                    </a:lnTo>
                    <a:lnTo>
                      <a:pt x="182" y="20"/>
                    </a:lnTo>
                    <a:lnTo>
                      <a:pt x="97" y="20"/>
                    </a:lnTo>
                    <a:lnTo>
                      <a:pt x="97" y="20"/>
                    </a:lnTo>
                    <a:lnTo>
                      <a:pt x="97" y="10"/>
                    </a:lnTo>
                    <a:lnTo>
                      <a:pt x="97" y="10"/>
                    </a:lnTo>
                    <a:lnTo>
                      <a:pt x="165" y="10"/>
                    </a:lnTo>
                    <a:lnTo>
                      <a:pt x="165" y="10"/>
                    </a:lnTo>
                    <a:lnTo>
                      <a:pt x="165" y="0"/>
                    </a:lnTo>
                    <a:lnTo>
                      <a:pt x="165" y="0"/>
                    </a:lnTo>
                    <a:lnTo>
                      <a:pt x="16" y="0"/>
                    </a:lnTo>
                    <a:lnTo>
                      <a:pt x="16" y="0"/>
                    </a:lnTo>
                    <a:lnTo>
                      <a:pt x="16" y="10"/>
                    </a:lnTo>
                    <a:lnTo>
                      <a:pt x="16" y="10"/>
                    </a:lnTo>
                    <a:lnTo>
                      <a:pt x="83" y="10"/>
                    </a:lnTo>
                    <a:lnTo>
                      <a:pt x="83" y="10"/>
                    </a:lnTo>
                    <a:lnTo>
                      <a:pt x="83" y="20"/>
                    </a:lnTo>
                    <a:lnTo>
                      <a:pt x="83" y="20"/>
                    </a:lnTo>
                    <a:lnTo>
                      <a:pt x="0" y="20"/>
                    </a:lnTo>
                    <a:lnTo>
                      <a:pt x="0" y="20"/>
                    </a:lnTo>
                    <a:lnTo>
                      <a:pt x="0" y="60"/>
                    </a:lnTo>
                    <a:lnTo>
                      <a:pt x="0" y="60"/>
                    </a:lnTo>
                    <a:close/>
                    <a:moveTo>
                      <a:pt x="97" y="137"/>
                    </a:moveTo>
                    <a:lnTo>
                      <a:pt x="97" y="137"/>
                    </a:lnTo>
                    <a:lnTo>
                      <a:pt x="97" y="121"/>
                    </a:lnTo>
                    <a:lnTo>
                      <a:pt x="97" y="121"/>
                    </a:lnTo>
                    <a:lnTo>
                      <a:pt x="149" y="121"/>
                    </a:lnTo>
                    <a:lnTo>
                      <a:pt x="149" y="121"/>
                    </a:lnTo>
                    <a:lnTo>
                      <a:pt x="149" y="137"/>
                    </a:lnTo>
                    <a:lnTo>
                      <a:pt x="149" y="137"/>
                    </a:lnTo>
                    <a:lnTo>
                      <a:pt x="97" y="137"/>
                    </a:lnTo>
                    <a:lnTo>
                      <a:pt x="97" y="137"/>
                    </a:lnTo>
                    <a:close/>
                    <a:moveTo>
                      <a:pt x="149" y="111"/>
                    </a:moveTo>
                    <a:lnTo>
                      <a:pt x="149" y="111"/>
                    </a:lnTo>
                    <a:lnTo>
                      <a:pt x="97" y="111"/>
                    </a:lnTo>
                    <a:lnTo>
                      <a:pt x="97" y="111"/>
                    </a:lnTo>
                    <a:lnTo>
                      <a:pt x="97" y="95"/>
                    </a:lnTo>
                    <a:lnTo>
                      <a:pt x="97" y="95"/>
                    </a:lnTo>
                    <a:lnTo>
                      <a:pt x="149" y="95"/>
                    </a:lnTo>
                    <a:lnTo>
                      <a:pt x="149" y="95"/>
                    </a:lnTo>
                    <a:lnTo>
                      <a:pt x="149" y="111"/>
                    </a:lnTo>
                    <a:lnTo>
                      <a:pt x="149" y="111"/>
                    </a:lnTo>
                    <a:close/>
                    <a:moveTo>
                      <a:pt x="28" y="95"/>
                    </a:moveTo>
                    <a:lnTo>
                      <a:pt x="28" y="95"/>
                    </a:lnTo>
                    <a:lnTo>
                      <a:pt x="83" y="95"/>
                    </a:lnTo>
                    <a:lnTo>
                      <a:pt x="83" y="95"/>
                    </a:lnTo>
                    <a:lnTo>
                      <a:pt x="83" y="111"/>
                    </a:lnTo>
                    <a:lnTo>
                      <a:pt x="83" y="111"/>
                    </a:lnTo>
                    <a:lnTo>
                      <a:pt x="28" y="111"/>
                    </a:lnTo>
                    <a:lnTo>
                      <a:pt x="28" y="111"/>
                    </a:lnTo>
                    <a:lnTo>
                      <a:pt x="28" y="95"/>
                    </a:lnTo>
                    <a:lnTo>
                      <a:pt x="28" y="95"/>
                    </a:lnTo>
                    <a:close/>
                    <a:moveTo>
                      <a:pt x="28" y="121"/>
                    </a:moveTo>
                    <a:lnTo>
                      <a:pt x="28" y="121"/>
                    </a:lnTo>
                    <a:lnTo>
                      <a:pt x="83" y="121"/>
                    </a:lnTo>
                    <a:lnTo>
                      <a:pt x="83" y="121"/>
                    </a:lnTo>
                    <a:lnTo>
                      <a:pt x="83" y="137"/>
                    </a:lnTo>
                    <a:lnTo>
                      <a:pt x="83" y="137"/>
                    </a:lnTo>
                    <a:lnTo>
                      <a:pt x="28" y="137"/>
                    </a:lnTo>
                    <a:lnTo>
                      <a:pt x="28" y="137"/>
                    </a:lnTo>
                    <a:lnTo>
                      <a:pt x="28" y="121"/>
                    </a:lnTo>
                    <a:lnTo>
                      <a:pt x="28" y="121"/>
                    </a:lnTo>
                    <a:close/>
                    <a:moveTo>
                      <a:pt x="107" y="52"/>
                    </a:moveTo>
                    <a:lnTo>
                      <a:pt x="107" y="52"/>
                    </a:lnTo>
                    <a:lnTo>
                      <a:pt x="157" y="52"/>
                    </a:lnTo>
                    <a:lnTo>
                      <a:pt x="157" y="52"/>
                    </a:lnTo>
                    <a:lnTo>
                      <a:pt x="157" y="42"/>
                    </a:lnTo>
                    <a:lnTo>
                      <a:pt x="157" y="42"/>
                    </a:lnTo>
                    <a:lnTo>
                      <a:pt x="107" y="42"/>
                    </a:lnTo>
                    <a:lnTo>
                      <a:pt x="107" y="42"/>
                    </a:lnTo>
                    <a:lnTo>
                      <a:pt x="107" y="52"/>
                    </a:lnTo>
                    <a:lnTo>
                      <a:pt x="107" y="52"/>
                    </a:lnTo>
                    <a:close/>
                    <a:moveTo>
                      <a:pt x="107" y="73"/>
                    </a:moveTo>
                    <a:lnTo>
                      <a:pt x="107" y="73"/>
                    </a:lnTo>
                    <a:lnTo>
                      <a:pt x="157" y="73"/>
                    </a:lnTo>
                    <a:lnTo>
                      <a:pt x="157" y="73"/>
                    </a:lnTo>
                    <a:lnTo>
                      <a:pt x="157" y="62"/>
                    </a:lnTo>
                    <a:lnTo>
                      <a:pt x="157" y="62"/>
                    </a:lnTo>
                    <a:lnTo>
                      <a:pt x="107" y="62"/>
                    </a:lnTo>
                    <a:lnTo>
                      <a:pt x="107" y="62"/>
                    </a:lnTo>
                    <a:lnTo>
                      <a:pt x="107" y="73"/>
                    </a:lnTo>
                    <a:lnTo>
                      <a:pt x="107" y="73"/>
                    </a:lnTo>
                    <a:close/>
                    <a:moveTo>
                      <a:pt x="24" y="52"/>
                    </a:moveTo>
                    <a:lnTo>
                      <a:pt x="24" y="52"/>
                    </a:lnTo>
                    <a:lnTo>
                      <a:pt x="74" y="52"/>
                    </a:lnTo>
                    <a:lnTo>
                      <a:pt x="74" y="52"/>
                    </a:lnTo>
                    <a:lnTo>
                      <a:pt x="74" y="42"/>
                    </a:lnTo>
                    <a:lnTo>
                      <a:pt x="74" y="42"/>
                    </a:lnTo>
                    <a:lnTo>
                      <a:pt x="24" y="42"/>
                    </a:lnTo>
                    <a:lnTo>
                      <a:pt x="24" y="42"/>
                    </a:lnTo>
                    <a:lnTo>
                      <a:pt x="24" y="52"/>
                    </a:lnTo>
                    <a:lnTo>
                      <a:pt x="24" y="52"/>
                    </a:lnTo>
                    <a:close/>
                    <a:moveTo>
                      <a:pt x="24" y="73"/>
                    </a:moveTo>
                    <a:lnTo>
                      <a:pt x="24" y="73"/>
                    </a:lnTo>
                    <a:lnTo>
                      <a:pt x="74" y="73"/>
                    </a:lnTo>
                    <a:lnTo>
                      <a:pt x="74" y="73"/>
                    </a:lnTo>
                    <a:lnTo>
                      <a:pt x="74" y="62"/>
                    </a:lnTo>
                    <a:lnTo>
                      <a:pt x="74" y="62"/>
                    </a:lnTo>
                    <a:lnTo>
                      <a:pt x="24" y="62"/>
                    </a:lnTo>
                    <a:lnTo>
                      <a:pt x="24" y="62"/>
                    </a:lnTo>
                    <a:lnTo>
                      <a:pt x="24" y="73"/>
                    </a:lnTo>
                    <a:lnTo>
                      <a:pt x="24" y="7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79" name="Freeform 648">
                <a:extLst>
                  <a:ext uri="{FF2B5EF4-FFF2-40B4-BE49-F238E27FC236}">
                    <a16:creationId xmlns="" xmlns:a16="http://schemas.microsoft.com/office/drawing/2014/main" id="{51673214-D7F5-4B73-B83C-53235739C90D}"/>
                  </a:ext>
                </a:extLst>
              </p:cNvPr>
              <p:cNvSpPr>
                <a:spLocks noEditPoints="1"/>
              </p:cNvSpPr>
              <p:nvPr/>
            </p:nvSpPr>
            <p:spPr bwMode="auto">
              <a:xfrm>
                <a:off x="-3708" y="19986"/>
                <a:ext cx="192" cy="196"/>
              </a:xfrm>
              <a:custGeom>
                <a:avLst/>
                <a:gdLst>
                  <a:gd name="T0" fmla="*/ 149 w 192"/>
                  <a:gd name="T1" fmla="*/ 134 h 196"/>
                  <a:gd name="T2" fmla="*/ 50 w 192"/>
                  <a:gd name="T3" fmla="*/ 138 h 196"/>
                  <a:gd name="T4" fmla="*/ 151 w 192"/>
                  <a:gd name="T5" fmla="*/ 93 h 196"/>
                  <a:gd name="T6" fmla="*/ 139 w 192"/>
                  <a:gd name="T7" fmla="*/ 85 h 196"/>
                  <a:gd name="T8" fmla="*/ 44 w 192"/>
                  <a:gd name="T9" fmla="*/ 103 h 196"/>
                  <a:gd name="T10" fmla="*/ 85 w 192"/>
                  <a:gd name="T11" fmla="*/ 83 h 196"/>
                  <a:gd name="T12" fmla="*/ 192 w 192"/>
                  <a:gd name="T13" fmla="*/ 83 h 196"/>
                  <a:gd name="T14" fmla="*/ 103 w 192"/>
                  <a:gd name="T15" fmla="*/ 71 h 196"/>
                  <a:gd name="T16" fmla="*/ 103 w 192"/>
                  <a:gd name="T17" fmla="*/ 57 h 196"/>
                  <a:gd name="T18" fmla="*/ 170 w 192"/>
                  <a:gd name="T19" fmla="*/ 45 h 196"/>
                  <a:gd name="T20" fmla="*/ 103 w 192"/>
                  <a:gd name="T21" fmla="*/ 45 h 196"/>
                  <a:gd name="T22" fmla="*/ 184 w 192"/>
                  <a:gd name="T23" fmla="*/ 31 h 196"/>
                  <a:gd name="T24" fmla="*/ 184 w 192"/>
                  <a:gd name="T25" fmla="*/ 18 h 196"/>
                  <a:gd name="T26" fmla="*/ 103 w 192"/>
                  <a:gd name="T27" fmla="*/ 0 h 196"/>
                  <a:gd name="T28" fmla="*/ 89 w 192"/>
                  <a:gd name="T29" fmla="*/ 0 h 196"/>
                  <a:gd name="T30" fmla="*/ 8 w 192"/>
                  <a:gd name="T31" fmla="*/ 18 h 196"/>
                  <a:gd name="T32" fmla="*/ 8 w 192"/>
                  <a:gd name="T33" fmla="*/ 31 h 196"/>
                  <a:gd name="T34" fmla="*/ 89 w 192"/>
                  <a:gd name="T35" fmla="*/ 45 h 196"/>
                  <a:gd name="T36" fmla="*/ 20 w 192"/>
                  <a:gd name="T37" fmla="*/ 45 h 196"/>
                  <a:gd name="T38" fmla="*/ 89 w 192"/>
                  <a:gd name="T39" fmla="*/ 57 h 196"/>
                  <a:gd name="T40" fmla="*/ 89 w 192"/>
                  <a:gd name="T41" fmla="*/ 71 h 196"/>
                  <a:gd name="T42" fmla="*/ 0 w 192"/>
                  <a:gd name="T43" fmla="*/ 83 h 196"/>
                  <a:gd name="T44" fmla="*/ 60 w 192"/>
                  <a:gd name="T45" fmla="*/ 83 h 196"/>
                  <a:gd name="T46" fmla="*/ 36 w 192"/>
                  <a:gd name="T47" fmla="*/ 97 h 196"/>
                  <a:gd name="T48" fmla="*/ 26 w 192"/>
                  <a:gd name="T49" fmla="*/ 117 h 196"/>
                  <a:gd name="T50" fmla="*/ 40 w 192"/>
                  <a:gd name="T51" fmla="*/ 115 h 196"/>
                  <a:gd name="T52" fmla="*/ 42 w 192"/>
                  <a:gd name="T53" fmla="*/ 130 h 196"/>
                  <a:gd name="T54" fmla="*/ 16 w 192"/>
                  <a:gd name="T55" fmla="*/ 138 h 196"/>
                  <a:gd name="T56" fmla="*/ 24 w 192"/>
                  <a:gd name="T57" fmla="*/ 154 h 196"/>
                  <a:gd name="T58" fmla="*/ 46 w 192"/>
                  <a:gd name="T59" fmla="*/ 150 h 196"/>
                  <a:gd name="T60" fmla="*/ 91 w 192"/>
                  <a:gd name="T61" fmla="*/ 148 h 196"/>
                  <a:gd name="T62" fmla="*/ 91 w 192"/>
                  <a:gd name="T63" fmla="*/ 174 h 196"/>
                  <a:gd name="T64" fmla="*/ 79 w 192"/>
                  <a:gd name="T65" fmla="*/ 180 h 196"/>
                  <a:gd name="T66" fmla="*/ 56 w 192"/>
                  <a:gd name="T67" fmla="*/ 180 h 196"/>
                  <a:gd name="T68" fmla="*/ 83 w 192"/>
                  <a:gd name="T69" fmla="*/ 196 h 196"/>
                  <a:gd name="T70" fmla="*/ 101 w 192"/>
                  <a:gd name="T71" fmla="*/ 190 h 196"/>
                  <a:gd name="T72" fmla="*/ 107 w 192"/>
                  <a:gd name="T73" fmla="*/ 172 h 196"/>
                  <a:gd name="T74" fmla="*/ 160 w 192"/>
                  <a:gd name="T75" fmla="*/ 144 h 196"/>
                  <a:gd name="T76" fmla="*/ 172 w 192"/>
                  <a:gd name="T77" fmla="*/ 158 h 196"/>
                  <a:gd name="T78" fmla="*/ 164 w 192"/>
                  <a:gd name="T79" fmla="*/ 128 h 196"/>
                  <a:gd name="T80" fmla="*/ 131 w 192"/>
                  <a:gd name="T81" fmla="*/ 117 h 196"/>
                  <a:gd name="T82" fmla="*/ 2 w 192"/>
                  <a:gd name="T83" fmla="*/ 182 h 196"/>
                  <a:gd name="T84" fmla="*/ 34 w 192"/>
                  <a:gd name="T85" fmla="*/ 182 h 196"/>
                  <a:gd name="T86" fmla="*/ 52 w 192"/>
                  <a:gd name="T87" fmla="*/ 154 h 196"/>
                  <a:gd name="T88" fmla="*/ 2 w 192"/>
                  <a:gd name="T89" fmla="*/ 182 h 196"/>
                  <a:gd name="T90" fmla="*/ 176 w 192"/>
                  <a:gd name="T91" fmla="*/ 194 h 196"/>
                  <a:gd name="T92" fmla="*/ 186 w 192"/>
                  <a:gd name="T93" fmla="*/ 182 h 196"/>
                  <a:gd name="T94" fmla="*/ 133 w 192"/>
                  <a:gd name="T95" fmla="*/ 154 h 196"/>
                  <a:gd name="T96" fmla="*/ 176 w 192"/>
                  <a:gd name="T97" fmla="*/ 194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2" h="196">
                    <a:moveTo>
                      <a:pt x="131" y="117"/>
                    </a:moveTo>
                    <a:lnTo>
                      <a:pt x="131" y="117"/>
                    </a:lnTo>
                    <a:lnTo>
                      <a:pt x="149" y="134"/>
                    </a:lnTo>
                    <a:lnTo>
                      <a:pt x="149" y="134"/>
                    </a:lnTo>
                    <a:lnTo>
                      <a:pt x="101" y="136"/>
                    </a:lnTo>
                    <a:lnTo>
                      <a:pt x="50" y="138"/>
                    </a:lnTo>
                    <a:lnTo>
                      <a:pt x="50" y="138"/>
                    </a:lnTo>
                    <a:lnTo>
                      <a:pt x="101" y="117"/>
                    </a:lnTo>
                    <a:lnTo>
                      <a:pt x="151" y="93"/>
                    </a:lnTo>
                    <a:lnTo>
                      <a:pt x="151" y="93"/>
                    </a:lnTo>
                    <a:lnTo>
                      <a:pt x="139" y="85"/>
                    </a:lnTo>
                    <a:lnTo>
                      <a:pt x="139" y="85"/>
                    </a:lnTo>
                    <a:lnTo>
                      <a:pt x="109" y="101"/>
                    </a:lnTo>
                    <a:lnTo>
                      <a:pt x="109" y="101"/>
                    </a:lnTo>
                    <a:lnTo>
                      <a:pt x="44" y="103"/>
                    </a:lnTo>
                    <a:lnTo>
                      <a:pt x="44" y="103"/>
                    </a:lnTo>
                    <a:lnTo>
                      <a:pt x="65" y="93"/>
                    </a:lnTo>
                    <a:lnTo>
                      <a:pt x="85" y="83"/>
                    </a:lnTo>
                    <a:lnTo>
                      <a:pt x="85" y="83"/>
                    </a:lnTo>
                    <a:lnTo>
                      <a:pt x="192" y="83"/>
                    </a:lnTo>
                    <a:lnTo>
                      <a:pt x="192" y="83"/>
                    </a:lnTo>
                    <a:lnTo>
                      <a:pt x="192" y="71"/>
                    </a:lnTo>
                    <a:lnTo>
                      <a:pt x="192" y="71"/>
                    </a:lnTo>
                    <a:lnTo>
                      <a:pt x="103" y="71"/>
                    </a:lnTo>
                    <a:lnTo>
                      <a:pt x="103" y="71"/>
                    </a:lnTo>
                    <a:lnTo>
                      <a:pt x="103" y="57"/>
                    </a:lnTo>
                    <a:lnTo>
                      <a:pt x="103" y="57"/>
                    </a:lnTo>
                    <a:lnTo>
                      <a:pt x="170" y="57"/>
                    </a:lnTo>
                    <a:lnTo>
                      <a:pt x="170" y="57"/>
                    </a:lnTo>
                    <a:lnTo>
                      <a:pt x="170" y="45"/>
                    </a:lnTo>
                    <a:lnTo>
                      <a:pt x="170" y="45"/>
                    </a:lnTo>
                    <a:lnTo>
                      <a:pt x="103" y="45"/>
                    </a:lnTo>
                    <a:lnTo>
                      <a:pt x="103" y="45"/>
                    </a:lnTo>
                    <a:lnTo>
                      <a:pt x="103" y="31"/>
                    </a:lnTo>
                    <a:lnTo>
                      <a:pt x="103" y="31"/>
                    </a:lnTo>
                    <a:lnTo>
                      <a:pt x="184" y="31"/>
                    </a:lnTo>
                    <a:lnTo>
                      <a:pt x="184" y="31"/>
                    </a:lnTo>
                    <a:lnTo>
                      <a:pt x="184" y="18"/>
                    </a:lnTo>
                    <a:lnTo>
                      <a:pt x="184" y="18"/>
                    </a:lnTo>
                    <a:lnTo>
                      <a:pt x="103" y="18"/>
                    </a:lnTo>
                    <a:lnTo>
                      <a:pt x="103" y="18"/>
                    </a:lnTo>
                    <a:lnTo>
                      <a:pt x="103" y="0"/>
                    </a:lnTo>
                    <a:lnTo>
                      <a:pt x="103" y="0"/>
                    </a:lnTo>
                    <a:lnTo>
                      <a:pt x="89" y="0"/>
                    </a:lnTo>
                    <a:lnTo>
                      <a:pt x="89" y="0"/>
                    </a:lnTo>
                    <a:lnTo>
                      <a:pt x="89" y="18"/>
                    </a:lnTo>
                    <a:lnTo>
                      <a:pt x="89" y="18"/>
                    </a:lnTo>
                    <a:lnTo>
                      <a:pt x="8" y="18"/>
                    </a:lnTo>
                    <a:lnTo>
                      <a:pt x="8" y="18"/>
                    </a:lnTo>
                    <a:lnTo>
                      <a:pt x="8" y="31"/>
                    </a:lnTo>
                    <a:lnTo>
                      <a:pt x="8" y="31"/>
                    </a:lnTo>
                    <a:lnTo>
                      <a:pt x="89" y="31"/>
                    </a:lnTo>
                    <a:lnTo>
                      <a:pt x="89" y="31"/>
                    </a:lnTo>
                    <a:lnTo>
                      <a:pt x="89" y="45"/>
                    </a:lnTo>
                    <a:lnTo>
                      <a:pt x="89" y="45"/>
                    </a:lnTo>
                    <a:lnTo>
                      <a:pt x="20" y="45"/>
                    </a:lnTo>
                    <a:lnTo>
                      <a:pt x="20" y="45"/>
                    </a:lnTo>
                    <a:lnTo>
                      <a:pt x="20" y="57"/>
                    </a:lnTo>
                    <a:lnTo>
                      <a:pt x="20" y="57"/>
                    </a:lnTo>
                    <a:lnTo>
                      <a:pt x="89" y="57"/>
                    </a:lnTo>
                    <a:lnTo>
                      <a:pt x="89" y="57"/>
                    </a:lnTo>
                    <a:lnTo>
                      <a:pt x="89" y="71"/>
                    </a:lnTo>
                    <a:lnTo>
                      <a:pt x="89" y="71"/>
                    </a:lnTo>
                    <a:lnTo>
                      <a:pt x="0" y="71"/>
                    </a:lnTo>
                    <a:lnTo>
                      <a:pt x="0" y="71"/>
                    </a:lnTo>
                    <a:lnTo>
                      <a:pt x="0" y="83"/>
                    </a:lnTo>
                    <a:lnTo>
                      <a:pt x="0" y="83"/>
                    </a:lnTo>
                    <a:lnTo>
                      <a:pt x="60" y="83"/>
                    </a:lnTo>
                    <a:lnTo>
                      <a:pt x="60" y="83"/>
                    </a:lnTo>
                    <a:lnTo>
                      <a:pt x="50" y="89"/>
                    </a:lnTo>
                    <a:lnTo>
                      <a:pt x="36" y="97"/>
                    </a:lnTo>
                    <a:lnTo>
                      <a:pt x="36" y="97"/>
                    </a:lnTo>
                    <a:lnTo>
                      <a:pt x="18" y="103"/>
                    </a:lnTo>
                    <a:lnTo>
                      <a:pt x="18" y="103"/>
                    </a:lnTo>
                    <a:lnTo>
                      <a:pt x="26" y="117"/>
                    </a:lnTo>
                    <a:lnTo>
                      <a:pt x="26" y="117"/>
                    </a:lnTo>
                    <a:lnTo>
                      <a:pt x="40" y="115"/>
                    </a:lnTo>
                    <a:lnTo>
                      <a:pt x="40" y="115"/>
                    </a:lnTo>
                    <a:lnTo>
                      <a:pt x="85" y="111"/>
                    </a:lnTo>
                    <a:lnTo>
                      <a:pt x="85" y="111"/>
                    </a:lnTo>
                    <a:lnTo>
                      <a:pt x="42" y="130"/>
                    </a:lnTo>
                    <a:lnTo>
                      <a:pt x="42" y="130"/>
                    </a:lnTo>
                    <a:lnTo>
                      <a:pt x="30" y="134"/>
                    </a:lnTo>
                    <a:lnTo>
                      <a:pt x="16" y="138"/>
                    </a:lnTo>
                    <a:lnTo>
                      <a:pt x="16" y="138"/>
                    </a:lnTo>
                    <a:lnTo>
                      <a:pt x="24" y="154"/>
                    </a:lnTo>
                    <a:lnTo>
                      <a:pt x="24" y="154"/>
                    </a:lnTo>
                    <a:lnTo>
                      <a:pt x="34" y="150"/>
                    </a:lnTo>
                    <a:lnTo>
                      <a:pt x="46" y="150"/>
                    </a:lnTo>
                    <a:lnTo>
                      <a:pt x="46" y="150"/>
                    </a:lnTo>
                    <a:lnTo>
                      <a:pt x="67" y="150"/>
                    </a:lnTo>
                    <a:lnTo>
                      <a:pt x="91" y="148"/>
                    </a:lnTo>
                    <a:lnTo>
                      <a:pt x="91" y="148"/>
                    </a:lnTo>
                    <a:lnTo>
                      <a:pt x="91" y="170"/>
                    </a:lnTo>
                    <a:lnTo>
                      <a:pt x="91" y="170"/>
                    </a:lnTo>
                    <a:lnTo>
                      <a:pt x="91" y="174"/>
                    </a:lnTo>
                    <a:lnTo>
                      <a:pt x="89" y="178"/>
                    </a:lnTo>
                    <a:lnTo>
                      <a:pt x="85" y="180"/>
                    </a:lnTo>
                    <a:lnTo>
                      <a:pt x="79" y="180"/>
                    </a:lnTo>
                    <a:lnTo>
                      <a:pt x="79" y="180"/>
                    </a:lnTo>
                    <a:lnTo>
                      <a:pt x="56" y="180"/>
                    </a:lnTo>
                    <a:lnTo>
                      <a:pt x="56" y="180"/>
                    </a:lnTo>
                    <a:lnTo>
                      <a:pt x="58" y="196"/>
                    </a:lnTo>
                    <a:lnTo>
                      <a:pt x="58" y="196"/>
                    </a:lnTo>
                    <a:lnTo>
                      <a:pt x="83" y="196"/>
                    </a:lnTo>
                    <a:lnTo>
                      <a:pt x="83" y="196"/>
                    </a:lnTo>
                    <a:lnTo>
                      <a:pt x="93" y="194"/>
                    </a:lnTo>
                    <a:lnTo>
                      <a:pt x="101" y="190"/>
                    </a:lnTo>
                    <a:lnTo>
                      <a:pt x="105" y="182"/>
                    </a:lnTo>
                    <a:lnTo>
                      <a:pt x="107" y="172"/>
                    </a:lnTo>
                    <a:lnTo>
                      <a:pt x="107" y="172"/>
                    </a:lnTo>
                    <a:lnTo>
                      <a:pt x="107" y="148"/>
                    </a:lnTo>
                    <a:lnTo>
                      <a:pt x="107" y="148"/>
                    </a:lnTo>
                    <a:lnTo>
                      <a:pt x="160" y="144"/>
                    </a:lnTo>
                    <a:lnTo>
                      <a:pt x="160" y="144"/>
                    </a:lnTo>
                    <a:lnTo>
                      <a:pt x="172" y="158"/>
                    </a:lnTo>
                    <a:lnTo>
                      <a:pt x="172" y="158"/>
                    </a:lnTo>
                    <a:lnTo>
                      <a:pt x="184" y="146"/>
                    </a:lnTo>
                    <a:lnTo>
                      <a:pt x="184" y="146"/>
                    </a:lnTo>
                    <a:lnTo>
                      <a:pt x="164" y="128"/>
                    </a:lnTo>
                    <a:lnTo>
                      <a:pt x="141" y="107"/>
                    </a:lnTo>
                    <a:lnTo>
                      <a:pt x="141" y="107"/>
                    </a:lnTo>
                    <a:lnTo>
                      <a:pt x="131" y="117"/>
                    </a:lnTo>
                    <a:lnTo>
                      <a:pt x="131" y="117"/>
                    </a:lnTo>
                    <a:close/>
                    <a:moveTo>
                      <a:pt x="2" y="182"/>
                    </a:moveTo>
                    <a:lnTo>
                      <a:pt x="2" y="182"/>
                    </a:lnTo>
                    <a:lnTo>
                      <a:pt x="10" y="194"/>
                    </a:lnTo>
                    <a:lnTo>
                      <a:pt x="10" y="194"/>
                    </a:lnTo>
                    <a:lnTo>
                      <a:pt x="34" y="182"/>
                    </a:lnTo>
                    <a:lnTo>
                      <a:pt x="63" y="166"/>
                    </a:lnTo>
                    <a:lnTo>
                      <a:pt x="63" y="166"/>
                    </a:lnTo>
                    <a:lnTo>
                      <a:pt x="52" y="154"/>
                    </a:lnTo>
                    <a:lnTo>
                      <a:pt x="52" y="154"/>
                    </a:lnTo>
                    <a:lnTo>
                      <a:pt x="24" y="170"/>
                    </a:lnTo>
                    <a:lnTo>
                      <a:pt x="2" y="182"/>
                    </a:lnTo>
                    <a:lnTo>
                      <a:pt x="2" y="182"/>
                    </a:lnTo>
                    <a:lnTo>
                      <a:pt x="2" y="182"/>
                    </a:lnTo>
                    <a:close/>
                    <a:moveTo>
                      <a:pt x="176" y="194"/>
                    </a:moveTo>
                    <a:lnTo>
                      <a:pt x="176" y="194"/>
                    </a:lnTo>
                    <a:lnTo>
                      <a:pt x="186" y="182"/>
                    </a:lnTo>
                    <a:lnTo>
                      <a:pt x="186" y="182"/>
                    </a:lnTo>
                    <a:lnTo>
                      <a:pt x="158" y="166"/>
                    </a:lnTo>
                    <a:lnTo>
                      <a:pt x="133" y="154"/>
                    </a:lnTo>
                    <a:lnTo>
                      <a:pt x="133" y="154"/>
                    </a:lnTo>
                    <a:lnTo>
                      <a:pt x="125" y="164"/>
                    </a:lnTo>
                    <a:lnTo>
                      <a:pt x="125" y="164"/>
                    </a:lnTo>
                    <a:lnTo>
                      <a:pt x="176" y="194"/>
                    </a:lnTo>
                    <a:lnTo>
                      <a:pt x="176" y="194"/>
                    </a:lnTo>
                    <a:lnTo>
                      <a:pt x="176" y="19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80" name="Freeform 649">
                <a:extLst>
                  <a:ext uri="{FF2B5EF4-FFF2-40B4-BE49-F238E27FC236}">
                    <a16:creationId xmlns="" xmlns:a16="http://schemas.microsoft.com/office/drawing/2014/main" id="{C21028CE-8156-4FA5-9651-431736F80177}"/>
                  </a:ext>
                </a:extLst>
              </p:cNvPr>
              <p:cNvSpPr>
                <a:spLocks/>
              </p:cNvSpPr>
              <p:nvPr/>
            </p:nvSpPr>
            <p:spPr bwMode="auto">
              <a:xfrm>
                <a:off x="-3508" y="20000"/>
                <a:ext cx="196" cy="182"/>
              </a:xfrm>
              <a:custGeom>
                <a:avLst/>
                <a:gdLst>
                  <a:gd name="T0" fmla="*/ 0 w 196"/>
                  <a:gd name="T1" fmla="*/ 93 h 182"/>
                  <a:gd name="T2" fmla="*/ 0 w 196"/>
                  <a:gd name="T3" fmla="*/ 93 h 182"/>
                  <a:gd name="T4" fmla="*/ 93 w 196"/>
                  <a:gd name="T5" fmla="*/ 93 h 182"/>
                  <a:gd name="T6" fmla="*/ 93 w 196"/>
                  <a:gd name="T7" fmla="*/ 93 h 182"/>
                  <a:gd name="T8" fmla="*/ 93 w 196"/>
                  <a:gd name="T9" fmla="*/ 152 h 182"/>
                  <a:gd name="T10" fmla="*/ 93 w 196"/>
                  <a:gd name="T11" fmla="*/ 152 h 182"/>
                  <a:gd name="T12" fmla="*/ 93 w 196"/>
                  <a:gd name="T13" fmla="*/ 158 h 182"/>
                  <a:gd name="T14" fmla="*/ 89 w 196"/>
                  <a:gd name="T15" fmla="*/ 162 h 182"/>
                  <a:gd name="T16" fmla="*/ 85 w 196"/>
                  <a:gd name="T17" fmla="*/ 164 h 182"/>
                  <a:gd name="T18" fmla="*/ 79 w 196"/>
                  <a:gd name="T19" fmla="*/ 166 h 182"/>
                  <a:gd name="T20" fmla="*/ 79 w 196"/>
                  <a:gd name="T21" fmla="*/ 166 h 182"/>
                  <a:gd name="T22" fmla="*/ 65 w 196"/>
                  <a:gd name="T23" fmla="*/ 166 h 182"/>
                  <a:gd name="T24" fmla="*/ 48 w 196"/>
                  <a:gd name="T25" fmla="*/ 164 h 182"/>
                  <a:gd name="T26" fmla="*/ 48 w 196"/>
                  <a:gd name="T27" fmla="*/ 164 h 182"/>
                  <a:gd name="T28" fmla="*/ 50 w 196"/>
                  <a:gd name="T29" fmla="*/ 174 h 182"/>
                  <a:gd name="T30" fmla="*/ 50 w 196"/>
                  <a:gd name="T31" fmla="*/ 182 h 182"/>
                  <a:gd name="T32" fmla="*/ 50 w 196"/>
                  <a:gd name="T33" fmla="*/ 182 h 182"/>
                  <a:gd name="T34" fmla="*/ 83 w 196"/>
                  <a:gd name="T35" fmla="*/ 182 h 182"/>
                  <a:gd name="T36" fmla="*/ 83 w 196"/>
                  <a:gd name="T37" fmla="*/ 182 h 182"/>
                  <a:gd name="T38" fmla="*/ 95 w 196"/>
                  <a:gd name="T39" fmla="*/ 180 h 182"/>
                  <a:gd name="T40" fmla="*/ 103 w 196"/>
                  <a:gd name="T41" fmla="*/ 176 h 182"/>
                  <a:gd name="T42" fmla="*/ 107 w 196"/>
                  <a:gd name="T43" fmla="*/ 168 h 182"/>
                  <a:gd name="T44" fmla="*/ 109 w 196"/>
                  <a:gd name="T45" fmla="*/ 156 h 182"/>
                  <a:gd name="T46" fmla="*/ 109 w 196"/>
                  <a:gd name="T47" fmla="*/ 156 h 182"/>
                  <a:gd name="T48" fmla="*/ 109 w 196"/>
                  <a:gd name="T49" fmla="*/ 93 h 182"/>
                  <a:gd name="T50" fmla="*/ 109 w 196"/>
                  <a:gd name="T51" fmla="*/ 93 h 182"/>
                  <a:gd name="T52" fmla="*/ 196 w 196"/>
                  <a:gd name="T53" fmla="*/ 93 h 182"/>
                  <a:gd name="T54" fmla="*/ 196 w 196"/>
                  <a:gd name="T55" fmla="*/ 93 h 182"/>
                  <a:gd name="T56" fmla="*/ 196 w 196"/>
                  <a:gd name="T57" fmla="*/ 79 h 182"/>
                  <a:gd name="T58" fmla="*/ 196 w 196"/>
                  <a:gd name="T59" fmla="*/ 79 h 182"/>
                  <a:gd name="T60" fmla="*/ 109 w 196"/>
                  <a:gd name="T61" fmla="*/ 79 h 182"/>
                  <a:gd name="T62" fmla="*/ 109 w 196"/>
                  <a:gd name="T63" fmla="*/ 79 h 182"/>
                  <a:gd name="T64" fmla="*/ 109 w 196"/>
                  <a:gd name="T65" fmla="*/ 65 h 182"/>
                  <a:gd name="T66" fmla="*/ 109 w 196"/>
                  <a:gd name="T67" fmla="*/ 65 h 182"/>
                  <a:gd name="T68" fmla="*/ 176 w 196"/>
                  <a:gd name="T69" fmla="*/ 15 h 182"/>
                  <a:gd name="T70" fmla="*/ 176 w 196"/>
                  <a:gd name="T71" fmla="*/ 15 h 182"/>
                  <a:gd name="T72" fmla="*/ 176 w 196"/>
                  <a:gd name="T73" fmla="*/ 0 h 182"/>
                  <a:gd name="T74" fmla="*/ 176 w 196"/>
                  <a:gd name="T75" fmla="*/ 0 h 182"/>
                  <a:gd name="T76" fmla="*/ 22 w 196"/>
                  <a:gd name="T77" fmla="*/ 0 h 182"/>
                  <a:gd name="T78" fmla="*/ 22 w 196"/>
                  <a:gd name="T79" fmla="*/ 0 h 182"/>
                  <a:gd name="T80" fmla="*/ 22 w 196"/>
                  <a:gd name="T81" fmla="*/ 15 h 182"/>
                  <a:gd name="T82" fmla="*/ 22 w 196"/>
                  <a:gd name="T83" fmla="*/ 15 h 182"/>
                  <a:gd name="T84" fmla="*/ 150 w 196"/>
                  <a:gd name="T85" fmla="*/ 15 h 182"/>
                  <a:gd name="T86" fmla="*/ 150 w 196"/>
                  <a:gd name="T87" fmla="*/ 15 h 182"/>
                  <a:gd name="T88" fmla="*/ 93 w 196"/>
                  <a:gd name="T89" fmla="*/ 57 h 182"/>
                  <a:gd name="T90" fmla="*/ 93 w 196"/>
                  <a:gd name="T91" fmla="*/ 57 h 182"/>
                  <a:gd name="T92" fmla="*/ 93 w 196"/>
                  <a:gd name="T93" fmla="*/ 79 h 182"/>
                  <a:gd name="T94" fmla="*/ 93 w 196"/>
                  <a:gd name="T95" fmla="*/ 79 h 182"/>
                  <a:gd name="T96" fmla="*/ 0 w 196"/>
                  <a:gd name="T97" fmla="*/ 79 h 182"/>
                  <a:gd name="T98" fmla="*/ 0 w 196"/>
                  <a:gd name="T99" fmla="*/ 79 h 182"/>
                  <a:gd name="T100" fmla="*/ 0 w 196"/>
                  <a:gd name="T101" fmla="*/ 93 h 182"/>
                  <a:gd name="T102" fmla="*/ 0 w 196"/>
                  <a:gd name="T103" fmla="*/ 93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6" h="182">
                    <a:moveTo>
                      <a:pt x="0" y="93"/>
                    </a:moveTo>
                    <a:lnTo>
                      <a:pt x="0" y="93"/>
                    </a:lnTo>
                    <a:lnTo>
                      <a:pt x="93" y="93"/>
                    </a:lnTo>
                    <a:lnTo>
                      <a:pt x="93" y="93"/>
                    </a:lnTo>
                    <a:lnTo>
                      <a:pt x="93" y="152"/>
                    </a:lnTo>
                    <a:lnTo>
                      <a:pt x="93" y="152"/>
                    </a:lnTo>
                    <a:lnTo>
                      <a:pt x="93" y="158"/>
                    </a:lnTo>
                    <a:lnTo>
                      <a:pt x="89" y="162"/>
                    </a:lnTo>
                    <a:lnTo>
                      <a:pt x="85" y="164"/>
                    </a:lnTo>
                    <a:lnTo>
                      <a:pt x="79" y="166"/>
                    </a:lnTo>
                    <a:lnTo>
                      <a:pt x="79" y="166"/>
                    </a:lnTo>
                    <a:lnTo>
                      <a:pt x="65" y="166"/>
                    </a:lnTo>
                    <a:lnTo>
                      <a:pt x="48" y="164"/>
                    </a:lnTo>
                    <a:lnTo>
                      <a:pt x="48" y="164"/>
                    </a:lnTo>
                    <a:lnTo>
                      <a:pt x="50" y="174"/>
                    </a:lnTo>
                    <a:lnTo>
                      <a:pt x="50" y="182"/>
                    </a:lnTo>
                    <a:lnTo>
                      <a:pt x="50" y="182"/>
                    </a:lnTo>
                    <a:lnTo>
                      <a:pt x="83" y="182"/>
                    </a:lnTo>
                    <a:lnTo>
                      <a:pt x="83" y="182"/>
                    </a:lnTo>
                    <a:lnTo>
                      <a:pt x="95" y="180"/>
                    </a:lnTo>
                    <a:lnTo>
                      <a:pt x="103" y="176"/>
                    </a:lnTo>
                    <a:lnTo>
                      <a:pt x="107" y="168"/>
                    </a:lnTo>
                    <a:lnTo>
                      <a:pt x="109" y="156"/>
                    </a:lnTo>
                    <a:lnTo>
                      <a:pt x="109" y="156"/>
                    </a:lnTo>
                    <a:lnTo>
                      <a:pt x="109" y="93"/>
                    </a:lnTo>
                    <a:lnTo>
                      <a:pt x="109" y="93"/>
                    </a:lnTo>
                    <a:lnTo>
                      <a:pt x="196" y="93"/>
                    </a:lnTo>
                    <a:lnTo>
                      <a:pt x="196" y="93"/>
                    </a:lnTo>
                    <a:lnTo>
                      <a:pt x="196" y="79"/>
                    </a:lnTo>
                    <a:lnTo>
                      <a:pt x="196" y="79"/>
                    </a:lnTo>
                    <a:lnTo>
                      <a:pt x="109" y="79"/>
                    </a:lnTo>
                    <a:lnTo>
                      <a:pt x="109" y="79"/>
                    </a:lnTo>
                    <a:lnTo>
                      <a:pt x="109" y="65"/>
                    </a:lnTo>
                    <a:lnTo>
                      <a:pt x="109" y="65"/>
                    </a:lnTo>
                    <a:lnTo>
                      <a:pt x="176" y="15"/>
                    </a:lnTo>
                    <a:lnTo>
                      <a:pt x="176" y="15"/>
                    </a:lnTo>
                    <a:lnTo>
                      <a:pt x="176" y="0"/>
                    </a:lnTo>
                    <a:lnTo>
                      <a:pt x="176" y="0"/>
                    </a:lnTo>
                    <a:lnTo>
                      <a:pt x="22" y="0"/>
                    </a:lnTo>
                    <a:lnTo>
                      <a:pt x="22" y="0"/>
                    </a:lnTo>
                    <a:lnTo>
                      <a:pt x="22" y="15"/>
                    </a:lnTo>
                    <a:lnTo>
                      <a:pt x="22" y="15"/>
                    </a:lnTo>
                    <a:lnTo>
                      <a:pt x="150" y="15"/>
                    </a:lnTo>
                    <a:lnTo>
                      <a:pt x="150" y="15"/>
                    </a:lnTo>
                    <a:lnTo>
                      <a:pt x="93" y="57"/>
                    </a:lnTo>
                    <a:lnTo>
                      <a:pt x="93" y="57"/>
                    </a:lnTo>
                    <a:lnTo>
                      <a:pt x="93" y="79"/>
                    </a:lnTo>
                    <a:lnTo>
                      <a:pt x="93" y="79"/>
                    </a:lnTo>
                    <a:lnTo>
                      <a:pt x="0" y="79"/>
                    </a:lnTo>
                    <a:lnTo>
                      <a:pt x="0" y="79"/>
                    </a:lnTo>
                    <a:lnTo>
                      <a:pt x="0" y="93"/>
                    </a:lnTo>
                    <a:lnTo>
                      <a:pt x="0" y="93"/>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81" name="Freeform 650">
                <a:extLst>
                  <a:ext uri="{FF2B5EF4-FFF2-40B4-BE49-F238E27FC236}">
                    <a16:creationId xmlns="" xmlns:a16="http://schemas.microsoft.com/office/drawing/2014/main" id="{166C7BD9-9165-422D-A765-5354F72B1CFA}"/>
                  </a:ext>
                </a:extLst>
              </p:cNvPr>
              <p:cNvSpPr>
                <a:spLocks noEditPoints="1"/>
              </p:cNvSpPr>
              <p:nvPr/>
            </p:nvSpPr>
            <p:spPr bwMode="auto">
              <a:xfrm>
                <a:off x="-3286" y="20019"/>
                <a:ext cx="164" cy="147"/>
              </a:xfrm>
              <a:custGeom>
                <a:avLst/>
                <a:gdLst>
                  <a:gd name="T0" fmla="*/ 160 w 164"/>
                  <a:gd name="T1" fmla="*/ 0 h 147"/>
                  <a:gd name="T2" fmla="*/ 0 w 164"/>
                  <a:gd name="T3" fmla="*/ 2 h 147"/>
                  <a:gd name="T4" fmla="*/ 2 w 164"/>
                  <a:gd name="T5" fmla="*/ 18 h 147"/>
                  <a:gd name="T6" fmla="*/ 31 w 164"/>
                  <a:gd name="T7" fmla="*/ 16 h 147"/>
                  <a:gd name="T8" fmla="*/ 87 w 164"/>
                  <a:gd name="T9" fmla="*/ 16 h 147"/>
                  <a:gd name="T10" fmla="*/ 69 w 164"/>
                  <a:gd name="T11" fmla="*/ 26 h 147"/>
                  <a:gd name="T12" fmla="*/ 55 w 164"/>
                  <a:gd name="T13" fmla="*/ 42 h 147"/>
                  <a:gd name="T14" fmla="*/ 47 w 164"/>
                  <a:gd name="T15" fmla="*/ 60 h 147"/>
                  <a:gd name="T16" fmla="*/ 43 w 164"/>
                  <a:gd name="T17" fmla="*/ 78 h 147"/>
                  <a:gd name="T18" fmla="*/ 45 w 164"/>
                  <a:gd name="T19" fmla="*/ 93 h 147"/>
                  <a:gd name="T20" fmla="*/ 55 w 164"/>
                  <a:gd name="T21" fmla="*/ 115 h 147"/>
                  <a:gd name="T22" fmla="*/ 65 w 164"/>
                  <a:gd name="T23" fmla="*/ 125 h 147"/>
                  <a:gd name="T24" fmla="*/ 93 w 164"/>
                  <a:gd name="T25" fmla="*/ 139 h 147"/>
                  <a:gd name="T26" fmla="*/ 126 w 164"/>
                  <a:gd name="T27" fmla="*/ 147 h 147"/>
                  <a:gd name="T28" fmla="*/ 130 w 164"/>
                  <a:gd name="T29" fmla="*/ 131 h 147"/>
                  <a:gd name="T30" fmla="*/ 116 w 164"/>
                  <a:gd name="T31" fmla="*/ 129 h 147"/>
                  <a:gd name="T32" fmla="*/ 91 w 164"/>
                  <a:gd name="T33" fmla="*/ 121 h 147"/>
                  <a:gd name="T34" fmla="*/ 79 w 164"/>
                  <a:gd name="T35" fmla="*/ 115 h 147"/>
                  <a:gd name="T36" fmla="*/ 65 w 164"/>
                  <a:gd name="T37" fmla="*/ 99 h 147"/>
                  <a:gd name="T38" fmla="*/ 59 w 164"/>
                  <a:gd name="T39" fmla="*/ 78 h 147"/>
                  <a:gd name="T40" fmla="*/ 61 w 164"/>
                  <a:gd name="T41" fmla="*/ 66 h 147"/>
                  <a:gd name="T42" fmla="*/ 67 w 164"/>
                  <a:gd name="T43" fmla="*/ 54 h 147"/>
                  <a:gd name="T44" fmla="*/ 75 w 164"/>
                  <a:gd name="T45" fmla="*/ 42 h 147"/>
                  <a:gd name="T46" fmla="*/ 87 w 164"/>
                  <a:gd name="T47" fmla="*/ 32 h 147"/>
                  <a:gd name="T48" fmla="*/ 107 w 164"/>
                  <a:gd name="T49" fmla="*/ 20 h 147"/>
                  <a:gd name="T50" fmla="*/ 116 w 164"/>
                  <a:gd name="T51" fmla="*/ 18 h 147"/>
                  <a:gd name="T52" fmla="*/ 160 w 164"/>
                  <a:gd name="T53" fmla="*/ 14 h 147"/>
                  <a:gd name="T54" fmla="*/ 160 w 164"/>
                  <a:gd name="T55" fmla="*/ 0 h 147"/>
                  <a:gd name="T56" fmla="*/ 136 w 164"/>
                  <a:gd name="T57" fmla="*/ 28 h 147"/>
                  <a:gd name="T58" fmla="*/ 126 w 164"/>
                  <a:gd name="T59" fmla="*/ 36 h 147"/>
                  <a:gd name="T60" fmla="*/ 142 w 164"/>
                  <a:gd name="T61" fmla="*/ 50 h 147"/>
                  <a:gd name="T62" fmla="*/ 154 w 164"/>
                  <a:gd name="T63" fmla="*/ 62 h 147"/>
                  <a:gd name="T64" fmla="*/ 164 w 164"/>
                  <a:gd name="T65" fmla="*/ 52 h 147"/>
                  <a:gd name="T66" fmla="*/ 136 w 164"/>
                  <a:gd name="T67" fmla="*/ 28 h 147"/>
                  <a:gd name="T68" fmla="*/ 136 w 164"/>
                  <a:gd name="T69" fmla="*/ 28 h 147"/>
                  <a:gd name="T70" fmla="*/ 120 w 164"/>
                  <a:gd name="T71" fmla="*/ 44 h 147"/>
                  <a:gd name="T72" fmla="*/ 109 w 164"/>
                  <a:gd name="T73" fmla="*/ 54 h 147"/>
                  <a:gd name="T74" fmla="*/ 136 w 164"/>
                  <a:gd name="T75" fmla="*/ 80 h 147"/>
                  <a:gd name="T76" fmla="*/ 146 w 164"/>
                  <a:gd name="T77" fmla="*/ 70 h 147"/>
                  <a:gd name="T78" fmla="*/ 120 w 164"/>
                  <a:gd name="T79" fmla="*/ 4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4" h="147">
                    <a:moveTo>
                      <a:pt x="160" y="0"/>
                    </a:moveTo>
                    <a:lnTo>
                      <a:pt x="160" y="0"/>
                    </a:lnTo>
                    <a:lnTo>
                      <a:pt x="95" y="0"/>
                    </a:lnTo>
                    <a:lnTo>
                      <a:pt x="0" y="2"/>
                    </a:lnTo>
                    <a:lnTo>
                      <a:pt x="0" y="2"/>
                    </a:lnTo>
                    <a:lnTo>
                      <a:pt x="2" y="18"/>
                    </a:lnTo>
                    <a:lnTo>
                      <a:pt x="2" y="18"/>
                    </a:lnTo>
                    <a:lnTo>
                      <a:pt x="31" y="16"/>
                    </a:lnTo>
                    <a:lnTo>
                      <a:pt x="87" y="16"/>
                    </a:lnTo>
                    <a:lnTo>
                      <a:pt x="87" y="16"/>
                    </a:lnTo>
                    <a:lnTo>
                      <a:pt x="77" y="20"/>
                    </a:lnTo>
                    <a:lnTo>
                      <a:pt x="69" y="26"/>
                    </a:lnTo>
                    <a:lnTo>
                      <a:pt x="55" y="42"/>
                    </a:lnTo>
                    <a:lnTo>
                      <a:pt x="55" y="42"/>
                    </a:lnTo>
                    <a:lnTo>
                      <a:pt x="49" y="50"/>
                    </a:lnTo>
                    <a:lnTo>
                      <a:pt x="47" y="60"/>
                    </a:lnTo>
                    <a:lnTo>
                      <a:pt x="43" y="68"/>
                    </a:lnTo>
                    <a:lnTo>
                      <a:pt x="43" y="78"/>
                    </a:lnTo>
                    <a:lnTo>
                      <a:pt x="43" y="78"/>
                    </a:lnTo>
                    <a:lnTo>
                      <a:pt x="45" y="93"/>
                    </a:lnTo>
                    <a:lnTo>
                      <a:pt x="49" y="105"/>
                    </a:lnTo>
                    <a:lnTo>
                      <a:pt x="55" y="115"/>
                    </a:lnTo>
                    <a:lnTo>
                      <a:pt x="65" y="125"/>
                    </a:lnTo>
                    <a:lnTo>
                      <a:pt x="65" y="125"/>
                    </a:lnTo>
                    <a:lnTo>
                      <a:pt x="77" y="133"/>
                    </a:lnTo>
                    <a:lnTo>
                      <a:pt x="93" y="139"/>
                    </a:lnTo>
                    <a:lnTo>
                      <a:pt x="107" y="143"/>
                    </a:lnTo>
                    <a:lnTo>
                      <a:pt x="126" y="147"/>
                    </a:lnTo>
                    <a:lnTo>
                      <a:pt x="126" y="147"/>
                    </a:lnTo>
                    <a:lnTo>
                      <a:pt x="130" y="131"/>
                    </a:lnTo>
                    <a:lnTo>
                      <a:pt x="130" y="131"/>
                    </a:lnTo>
                    <a:lnTo>
                      <a:pt x="116" y="129"/>
                    </a:lnTo>
                    <a:lnTo>
                      <a:pt x="101" y="125"/>
                    </a:lnTo>
                    <a:lnTo>
                      <a:pt x="91" y="121"/>
                    </a:lnTo>
                    <a:lnTo>
                      <a:pt x="79" y="115"/>
                    </a:lnTo>
                    <a:lnTo>
                      <a:pt x="79" y="115"/>
                    </a:lnTo>
                    <a:lnTo>
                      <a:pt x="71" y="107"/>
                    </a:lnTo>
                    <a:lnTo>
                      <a:pt x="65" y="99"/>
                    </a:lnTo>
                    <a:lnTo>
                      <a:pt x="61" y="89"/>
                    </a:lnTo>
                    <a:lnTo>
                      <a:pt x="59" y="78"/>
                    </a:lnTo>
                    <a:lnTo>
                      <a:pt x="59" y="78"/>
                    </a:lnTo>
                    <a:lnTo>
                      <a:pt x="61" y="66"/>
                    </a:lnTo>
                    <a:lnTo>
                      <a:pt x="63" y="60"/>
                    </a:lnTo>
                    <a:lnTo>
                      <a:pt x="67" y="54"/>
                    </a:lnTo>
                    <a:lnTo>
                      <a:pt x="67" y="54"/>
                    </a:lnTo>
                    <a:lnTo>
                      <a:pt x="75" y="42"/>
                    </a:lnTo>
                    <a:lnTo>
                      <a:pt x="87" y="32"/>
                    </a:lnTo>
                    <a:lnTo>
                      <a:pt x="87" y="32"/>
                    </a:lnTo>
                    <a:lnTo>
                      <a:pt x="101" y="22"/>
                    </a:lnTo>
                    <a:lnTo>
                      <a:pt x="107" y="20"/>
                    </a:lnTo>
                    <a:lnTo>
                      <a:pt x="116" y="18"/>
                    </a:lnTo>
                    <a:lnTo>
                      <a:pt x="116" y="18"/>
                    </a:lnTo>
                    <a:lnTo>
                      <a:pt x="136" y="14"/>
                    </a:lnTo>
                    <a:lnTo>
                      <a:pt x="160" y="14"/>
                    </a:lnTo>
                    <a:lnTo>
                      <a:pt x="160" y="14"/>
                    </a:lnTo>
                    <a:lnTo>
                      <a:pt x="160" y="0"/>
                    </a:lnTo>
                    <a:lnTo>
                      <a:pt x="160" y="0"/>
                    </a:lnTo>
                    <a:close/>
                    <a:moveTo>
                      <a:pt x="136" y="28"/>
                    </a:moveTo>
                    <a:lnTo>
                      <a:pt x="136" y="28"/>
                    </a:lnTo>
                    <a:lnTo>
                      <a:pt x="126" y="36"/>
                    </a:lnTo>
                    <a:lnTo>
                      <a:pt x="126" y="36"/>
                    </a:lnTo>
                    <a:lnTo>
                      <a:pt x="142" y="50"/>
                    </a:lnTo>
                    <a:lnTo>
                      <a:pt x="154" y="62"/>
                    </a:lnTo>
                    <a:lnTo>
                      <a:pt x="154" y="62"/>
                    </a:lnTo>
                    <a:lnTo>
                      <a:pt x="164" y="52"/>
                    </a:lnTo>
                    <a:lnTo>
                      <a:pt x="164" y="52"/>
                    </a:lnTo>
                    <a:lnTo>
                      <a:pt x="150" y="38"/>
                    </a:lnTo>
                    <a:lnTo>
                      <a:pt x="136" y="28"/>
                    </a:lnTo>
                    <a:lnTo>
                      <a:pt x="136" y="28"/>
                    </a:lnTo>
                    <a:lnTo>
                      <a:pt x="136" y="28"/>
                    </a:lnTo>
                    <a:close/>
                    <a:moveTo>
                      <a:pt x="120" y="44"/>
                    </a:moveTo>
                    <a:lnTo>
                      <a:pt x="120" y="44"/>
                    </a:lnTo>
                    <a:lnTo>
                      <a:pt x="109" y="54"/>
                    </a:lnTo>
                    <a:lnTo>
                      <a:pt x="109" y="54"/>
                    </a:lnTo>
                    <a:lnTo>
                      <a:pt x="136" y="80"/>
                    </a:lnTo>
                    <a:lnTo>
                      <a:pt x="136" y="80"/>
                    </a:lnTo>
                    <a:lnTo>
                      <a:pt x="146" y="70"/>
                    </a:lnTo>
                    <a:lnTo>
                      <a:pt x="146" y="70"/>
                    </a:lnTo>
                    <a:lnTo>
                      <a:pt x="120" y="44"/>
                    </a:lnTo>
                    <a:lnTo>
                      <a:pt x="120" y="44"/>
                    </a:lnTo>
                    <a:lnTo>
                      <a:pt x="120" y="4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82" name="Freeform 651">
                <a:extLst>
                  <a:ext uri="{FF2B5EF4-FFF2-40B4-BE49-F238E27FC236}">
                    <a16:creationId xmlns="" xmlns:a16="http://schemas.microsoft.com/office/drawing/2014/main" id="{8094B9BE-6D61-42DA-9178-D3DA91D40BC9}"/>
                  </a:ext>
                </a:extLst>
              </p:cNvPr>
              <p:cNvSpPr>
                <a:spLocks noEditPoints="1"/>
              </p:cNvSpPr>
              <p:nvPr/>
            </p:nvSpPr>
            <p:spPr bwMode="auto">
              <a:xfrm>
                <a:off x="-3106" y="19988"/>
                <a:ext cx="200" cy="198"/>
              </a:xfrm>
              <a:custGeom>
                <a:avLst/>
                <a:gdLst>
                  <a:gd name="T0" fmla="*/ 87 w 200"/>
                  <a:gd name="T1" fmla="*/ 146 h 198"/>
                  <a:gd name="T2" fmla="*/ 87 w 200"/>
                  <a:gd name="T3" fmla="*/ 138 h 198"/>
                  <a:gd name="T4" fmla="*/ 115 w 200"/>
                  <a:gd name="T5" fmla="*/ 146 h 198"/>
                  <a:gd name="T6" fmla="*/ 81 w 200"/>
                  <a:gd name="T7" fmla="*/ 176 h 198"/>
                  <a:gd name="T8" fmla="*/ 67 w 200"/>
                  <a:gd name="T9" fmla="*/ 190 h 198"/>
                  <a:gd name="T10" fmla="*/ 91 w 200"/>
                  <a:gd name="T11" fmla="*/ 188 h 198"/>
                  <a:gd name="T12" fmla="*/ 132 w 200"/>
                  <a:gd name="T13" fmla="*/ 146 h 198"/>
                  <a:gd name="T14" fmla="*/ 154 w 200"/>
                  <a:gd name="T15" fmla="*/ 176 h 198"/>
                  <a:gd name="T16" fmla="*/ 188 w 200"/>
                  <a:gd name="T17" fmla="*/ 198 h 198"/>
                  <a:gd name="T18" fmla="*/ 180 w 200"/>
                  <a:gd name="T19" fmla="*/ 176 h 198"/>
                  <a:gd name="T20" fmla="*/ 140 w 200"/>
                  <a:gd name="T21" fmla="*/ 138 h 198"/>
                  <a:gd name="T22" fmla="*/ 174 w 200"/>
                  <a:gd name="T23" fmla="*/ 138 h 198"/>
                  <a:gd name="T24" fmla="*/ 188 w 200"/>
                  <a:gd name="T25" fmla="*/ 146 h 198"/>
                  <a:gd name="T26" fmla="*/ 188 w 200"/>
                  <a:gd name="T27" fmla="*/ 85 h 198"/>
                  <a:gd name="T28" fmla="*/ 138 w 200"/>
                  <a:gd name="T29" fmla="*/ 65 h 198"/>
                  <a:gd name="T30" fmla="*/ 168 w 200"/>
                  <a:gd name="T31" fmla="*/ 65 h 198"/>
                  <a:gd name="T32" fmla="*/ 190 w 200"/>
                  <a:gd name="T33" fmla="*/ 71 h 198"/>
                  <a:gd name="T34" fmla="*/ 200 w 200"/>
                  <a:gd name="T35" fmla="*/ 59 h 198"/>
                  <a:gd name="T36" fmla="*/ 166 w 200"/>
                  <a:gd name="T37" fmla="*/ 35 h 198"/>
                  <a:gd name="T38" fmla="*/ 138 w 200"/>
                  <a:gd name="T39" fmla="*/ 4 h 198"/>
                  <a:gd name="T40" fmla="*/ 124 w 200"/>
                  <a:gd name="T41" fmla="*/ 2 h 198"/>
                  <a:gd name="T42" fmla="*/ 97 w 200"/>
                  <a:gd name="T43" fmla="*/ 33 h 198"/>
                  <a:gd name="T44" fmla="*/ 63 w 200"/>
                  <a:gd name="T45" fmla="*/ 61 h 198"/>
                  <a:gd name="T46" fmla="*/ 83 w 200"/>
                  <a:gd name="T47" fmla="*/ 65 h 198"/>
                  <a:gd name="T48" fmla="*/ 93 w 200"/>
                  <a:gd name="T49" fmla="*/ 65 h 198"/>
                  <a:gd name="T50" fmla="*/ 124 w 200"/>
                  <a:gd name="T51" fmla="*/ 65 h 198"/>
                  <a:gd name="T52" fmla="*/ 75 w 200"/>
                  <a:gd name="T53" fmla="*/ 85 h 198"/>
                  <a:gd name="T54" fmla="*/ 75 w 200"/>
                  <a:gd name="T55" fmla="*/ 146 h 198"/>
                  <a:gd name="T56" fmla="*/ 20 w 200"/>
                  <a:gd name="T57" fmla="*/ 120 h 198"/>
                  <a:gd name="T58" fmla="*/ 31 w 200"/>
                  <a:gd name="T59" fmla="*/ 198 h 198"/>
                  <a:gd name="T60" fmla="*/ 43 w 200"/>
                  <a:gd name="T61" fmla="*/ 198 h 198"/>
                  <a:gd name="T62" fmla="*/ 51 w 200"/>
                  <a:gd name="T63" fmla="*/ 99 h 198"/>
                  <a:gd name="T64" fmla="*/ 71 w 200"/>
                  <a:gd name="T65" fmla="*/ 103 h 198"/>
                  <a:gd name="T66" fmla="*/ 51 w 200"/>
                  <a:gd name="T67" fmla="*/ 79 h 198"/>
                  <a:gd name="T68" fmla="*/ 43 w 200"/>
                  <a:gd name="T69" fmla="*/ 57 h 198"/>
                  <a:gd name="T70" fmla="*/ 63 w 200"/>
                  <a:gd name="T71" fmla="*/ 57 h 198"/>
                  <a:gd name="T72" fmla="*/ 43 w 200"/>
                  <a:gd name="T73" fmla="*/ 45 h 198"/>
                  <a:gd name="T74" fmla="*/ 43 w 200"/>
                  <a:gd name="T75" fmla="*/ 0 h 198"/>
                  <a:gd name="T76" fmla="*/ 31 w 200"/>
                  <a:gd name="T77" fmla="*/ 45 h 198"/>
                  <a:gd name="T78" fmla="*/ 4 w 200"/>
                  <a:gd name="T79" fmla="*/ 45 h 198"/>
                  <a:gd name="T80" fmla="*/ 26 w 200"/>
                  <a:gd name="T81" fmla="*/ 57 h 198"/>
                  <a:gd name="T82" fmla="*/ 16 w 200"/>
                  <a:gd name="T83" fmla="*/ 93 h 198"/>
                  <a:gd name="T84" fmla="*/ 0 w 200"/>
                  <a:gd name="T85" fmla="*/ 126 h 198"/>
                  <a:gd name="T86" fmla="*/ 8 w 200"/>
                  <a:gd name="T87" fmla="*/ 144 h 198"/>
                  <a:gd name="T88" fmla="*/ 162 w 200"/>
                  <a:gd name="T89" fmla="*/ 53 h 198"/>
                  <a:gd name="T90" fmla="*/ 115 w 200"/>
                  <a:gd name="T91" fmla="*/ 35 h 198"/>
                  <a:gd name="T92" fmla="*/ 130 w 200"/>
                  <a:gd name="T93" fmla="*/ 16 h 198"/>
                  <a:gd name="T94" fmla="*/ 162 w 200"/>
                  <a:gd name="T95" fmla="*/ 53 h 198"/>
                  <a:gd name="T96" fmla="*/ 138 w 200"/>
                  <a:gd name="T97" fmla="*/ 97 h 198"/>
                  <a:gd name="T98" fmla="*/ 174 w 200"/>
                  <a:gd name="T99" fmla="*/ 126 h 198"/>
                  <a:gd name="T100" fmla="*/ 136 w 200"/>
                  <a:gd name="T101" fmla="*/ 126 h 198"/>
                  <a:gd name="T102" fmla="*/ 138 w 200"/>
                  <a:gd name="T103" fmla="*/ 97 h 198"/>
                  <a:gd name="T104" fmla="*/ 87 w 200"/>
                  <a:gd name="T105" fmla="*/ 126 h 198"/>
                  <a:gd name="T106" fmla="*/ 124 w 200"/>
                  <a:gd name="T107" fmla="*/ 97 h 198"/>
                  <a:gd name="T108" fmla="*/ 124 w 200"/>
                  <a:gd name="T109" fmla="*/ 126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0" h="198">
                    <a:moveTo>
                      <a:pt x="75" y="146"/>
                    </a:moveTo>
                    <a:lnTo>
                      <a:pt x="75" y="146"/>
                    </a:lnTo>
                    <a:lnTo>
                      <a:pt x="87" y="146"/>
                    </a:lnTo>
                    <a:lnTo>
                      <a:pt x="87" y="146"/>
                    </a:lnTo>
                    <a:lnTo>
                      <a:pt x="87" y="138"/>
                    </a:lnTo>
                    <a:lnTo>
                      <a:pt x="87" y="138"/>
                    </a:lnTo>
                    <a:lnTo>
                      <a:pt x="119" y="138"/>
                    </a:lnTo>
                    <a:lnTo>
                      <a:pt x="119" y="138"/>
                    </a:lnTo>
                    <a:lnTo>
                      <a:pt x="115" y="146"/>
                    </a:lnTo>
                    <a:lnTo>
                      <a:pt x="111" y="152"/>
                    </a:lnTo>
                    <a:lnTo>
                      <a:pt x="99" y="166"/>
                    </a:lnTo>
                    <a:lnTo>
                      <a:pt x="81" y="176"/>
                    </a:lnTo>
                    <a:lnTo>
                      <a:pt x="61" y="184"/>
                    </a:lnTo>
                    <a:lnTo>
                      <a:pt x="61" y="184"/>
                    </a:lnTo>
                    <a:lnTo>
                      <a:pt x="67" y="190"/>
                    </a:lnTo>
                    <a:lnTo>
                      <a:pt x="71" y="198"/>
                    </a:lnTo>
                    <a:lnTo>
                      <a:pt x="71" y="198"/>
                    </a:lnTo>
                    <a:lnTo>
                      <a:pt x="91" y="188"/>
                    </a:lnTo>
                    <a:lnTo>
                      <a:pt x="109" y="176"/>
                    </a:lnTo>
                    <a:lnTo>
                      <a:pt x="121" y="162"/>
                    </a:lnTo>
                    <a:lnTo>
                      <a:pt x="132" y="146"/>
                    </a:lnTo>
                    <a:lnTo>
                      <a:pt x="132" y="146"/>
                    </a:lnTo>
                    <a:lnTo>
                      <a:pt x="142" y="162"/>
                    </a:lnTo>
                    <a:lnTo>
                      <a:pt x="154" y="176"/>
                    </a:lnTo>
                    <a:lnTo>
                      <a:pt x="170" y="188"/>
                    </a:lnTo>
                    <a:lnTo>
                      <a:pt x="188" y="198"/>
                    </a:lnTo>
                    <a:lnTo>
                      <a:pt x="188" y="198"/>
                    </a:lnTo>
                    <a:lnTo>
                      <a:pt x="198" y="182"/>
                    </a:lnTo>
                    <a:lnTo>
                      <a:pt x="198" y="182"/>
                    </a:lnTo>
                    <a:lnTo>
                      <a:pt x="180" y="176"/>
                    </a:lnTo>
                    <a:lnTo>
                      <a:pt x="164" y="166"/>
                    </a:lnTo>
                    <a:lnTo>
                      <a:pt x="150" y="154"/>
                    </a:lnTo>
                    <a:lnTo>
                      <a:pt x="140" y="138"/>
                    </a:lnTo>
                    <a:lnTo>
                      <a:pt x="140" y="138"/>
                    </a:lnTo>
                    <a:lnTo>
                      <a:pt x="174" y="138"/>
                    </a:lnTo>
                    <a:lnTo>
                      <a:pt x="174" y="138"/>
                    </a:lnTo>
                    <a:lnTo>
                      <a:pt x="174" y="146"/>
                    </a:lnTo>
                    <a:lnTo>
                      <a:pt x="174" y="146"/>
                    </a:lnTo>
                    <a:lnTo>
                      <a:pt x="188" y="146"/>
                    </a:lnTo>
                    <a:lnTo>
                      <a:pt x="188" y="146"/>
                    </a:lnTo>
                    <a:lnTo>
                      <a:pt x="188" y="85"/>
                    </a:lnTo>
                    <a:lnTo>
                      <a:pt x="188" y="85"/>
                    </a:lnTo>
                    <a:lnTo>
                      <a:pt x="138" y="85"/>
                    </a:lnTo>
                    <a:lnTo>
                      <a:pt x="138" y="85"/>
                    </a:lnTo>
                    <a:lnTo>
                      <a:pt x="138" y="65"/>
                    </a:lnTo>
                    <a:lnTo>
                      <a:pt x="138" y="65"/>
                    </a:lnTo>
                    <a:lnTo>
                      <a:pt x="168" y="65"/>
                    </a:lnTo>
                    <a:lnTo>
                      <a:pt x="168" y="65"/>
                    </a:lnTo>
                    <a:lnTo>
                      <a:pt x="168" y="59"/>
                    </a:lnTo>
                    <a:lnTo>
                      <a:pt x="168" y="59"/>
                    </a:lnTo>
                    <a:lnTo>
                      <a:pt x="190" y="71"/>
                    </a:lnTo>
                    <a:lnTo>
                      <a:pt x="190" y="71"/>
                    </a:lnTo>
                    <a:lnTo>
                      <a:pt x="194" y="65"/>
                    </a:lnTo>
                    <a:lnTo>
                      <a:pt x="200" y="59"/>
                    </a:lnTo>
                    <a:lnTo>
                      <a:pt x="200" y="59"/>
                    </a:lnTo>
                    <a:lnTo>
                      <a:pt x="182" y="49"/>
                    </a:lnTo>
                    <a:lnTo>
                      <a:pt x="166" y="35"/>
                    </a:lnTo>
                    <a:lnTo>
                      <a:pt x="152" y="20"/>
                    </a:lnTo>
                    <a:lnTo>
                      <a:pt x="138" y="4"/>
                    </a:lnTo>
                    <a:lnTo>
                      <a:pt x="138" y="4"/>
                    </a:lnTo>
                    <a:lnTo>
                      <a:pt x="140" y="2"/>
                    </a:lnTo>
                    <a:lnTo>
                      <a:pt x="140" y="2"/>
                    </a:lnTo>
                    <a:lnTo>
                      <a:pt x="124" y="2"/>
                    </a:lnTo>
                    <a:lnTo>
                      <a:pt x="124" y="2"/>
                    </a:lnTo>
                    <a:lnTo>
                      <a:pt x="111" y="18"/>
                    </a:lnTo>
                    <a:lnTo>
                      <a:pt x="97" y="33"/>
                    </a:lnTo>
                    <a:lnTo>
                      <a:pt x="81" y="47"/>
                    </a:lnTo>
                    <a:lnTo>
                      <a:pt x="63" y="61"/>
                    </a:lnTo>
                    <a:lnTo>
                      <a:pt x="63" y="61"/>
                    </a:lnTo>
                    <a:lnTo>
                      <a:pt x="71" y="73"/>
                    </a:lnTo>
                    <a:lnTo>
                      <a:pt x="71" y="73"/>
                    </a:lnTo>
                    <a:lnTo>
                      <a:pt x="83" y="65"/>
                    </a:lnTo>
                    <a:lnTo>
                      <a:pt x="93" y="57"/>
                    </a:lnTo>
                    <a:lnTo>
                      <a:pt x="93" y="57"/>
                    </a:lnTo>
                    <a:lnTo>
                      <a:pt x="93" y="65"/>
                    </a:lnTo>
                    <a:lnTo>
                      <a:pt x="93" y="65"/>
                    </a:lnTo>
                    <a:lnTo>
                      <a:pt x="124" y="65"/>
                    </a:lnTo>
                    <a:lnTo>
                      <a:pt x="124" y="65"/>
                    </a:lnTo>
                    <a:lnTo>
                      <a:pt x="124" y="85"/>
                    </a:lnTo>
                    <a:lnTo>
                      <a:pt x="124" y="85"/>
                    </a:lnTo>
                    <a:lnTo>
                      <a:pt x="75" y="85"/>
                    </a:lnTo>
                    <a:lnTo>
                      <a:pt x="75" y="85"/>
                    </a:lnTo>
                    <a:lnTo>
                      <a:pt x="75" y="146"/>
                    </a:lnTo>
                    <a:lnTo>
                      <a:pt x="75" y="146"/>
                    </a:lnTo>
                    <a:close/>
                    <a:moveTo>
                      <a:pt x="8" y="144"/>
                    </a:moveTo>
                    <a:lnTo>
                      <a:pt x="8" y="144"/>
                    </a:lnTo>
                    <a:lnTo>
                      <a:pt x="20" y="120"/>
                    </a:lnTo>
                    <a:lnTo>
                      <a:pt x="31" y="87"/>
                    </a:lnTo>
                    <a:lnTo>
                      <a:pt x="31" y="87"/>
                    </a:lnTo>
                    <a:lnTo>
                      <a:pt x="31" y="198"/>
                    </a:lnTo>
                    <a:lnTo>
                      <a:pt x="31" y="198"/>
                    </a:lnTo>
                    <a:lnTo>
                      <a:pt x="43" y="198"/>
                    </a:lnTo>
                    <a:lnTo>
                      <a:pt x="43" y="198"/>
                    </a:lnTo>
                    <a:lnTo>
                      <a:pt x="43" y="89"/>
                    </a:lnTo>
                    <a:lnTo>
                      <a:pt x="43" y="89"/>
                    </a:lnTo>
                    <a:lnTo>
                      <a:pt x="51" y="99"/>
                    </a:lnTo>
                    <a:lnTo>
                      <a:pt x="59" y="111"/>
                    </a:lnTo>
                    <a:lnTo>
                      <a:pt x="59" y="111"/>
                    </a:lnTo>
                    <a:lnTo>
                      <a:pt x="71" y="103"/>
                    </a:lnTo>
                    <a:lnTo>
                      <a:pt x="71" y="103"/>
                    </a:lnTo>
                    <a:lnTo>
                      <a:pt x="51" y="79"/>
                    </a:lnTo>
                    <a:lnTo>
                      <a:pt x="51" y="79"/>
                    </a:lnTo>
                    <a:lnTo>
                      <a:pt x="43" y="85"/>
                    </a:lnTo>
                    <a:lnTo>
                      <a:pt x="43" y="85"/>
                    </a:lnTo>
                    <a:lnTo>
                      <a:pt x="43" y="57"/>
                    </a:lnTo>
                    <a:lnTo>
                      <a:pt x="43" y="57"/>
                    </a:lnTo>
                    <a:lnTo>
                      <a:pt x="63" y="57"/>
                    </a:lnTo>
                    <a:lnTo>
                      <a:pt x="63" y="57"/>
                    </a:lnTo>
                    <a:lnTo>
                      <a:pt x="63" y="45"/>
                    </a:lnTo>
                    <a:lnTo>
                      <a:pt x="63" y="45"/>
                    </a:lnTo>
                    <a:lnTo>
                      <a:pt x="43" y="45"/>
                    </a:lnTo>
                    <a:lnTo>
                      <a:pt x="43" y="45"/>
                    </a:lnTo>
                    <a:lnTo>
                      <a:pt x="43" y="0"/>
                    </a:lnTo>
                    <a:lnTo>
                      <a:pt x="43" y="0"/>
                    </a:lnTo>
                    <a:lnTo>
                      <a:pt x="31" y="0"/>
                    </a:lnTo>
                    <a:lnTo>
                      <a:pt x="31" y="0"/>
                    </a:lnTo>
                    <a:lnTo>
                      <a:pt x="31" y="45"/>
                    </a:lnTo>
                    <a:lnTo>
                      <a:pt x="31" y="45"/>
                    </a:lnTo>
                    <a:lnTo>
                      <a:pt x="4" y="45"/>
                    </a:lnTo>
                    <a:lnTo>
                      <a:pt x="4" y="45"/>
                    </a:lnTo>
                    <a:lnTo>
                      <a:pt x="4" y="57"/>
                    </a:lnTo>
                    <a:lnTo>
                      <a:pt x="4" y="57"/>
                    </a:lnTo>
                    <a:lnTo>
                      <a:pt x="26" y="57"/>
                    </a:lnTo>
                    <a:lnTo>
                      <a:pt x="26" y="57"/>
                    </a:lnTo>
                    <a:lnTo>
                      <a:pt x="22" y="75"/>
                    </a:lnTo>
                    <a:lnTo>
                      <a:pt x="16" y="93"/>
                    </a:lnTo>
                    <a:lnTo>
                      <a:pt x="8" y="109"/>
                    </a:lnTo>
                    <a:lnTo>
                      <a:pt x="0" y="126"/>
                    </a:lnTo>
                    <a:lnTo>
                      <a:pt x="0" y="126"/>
                    </a:lnTo>
                    <a:lnTo>
                      <a:pt x="4" y="134"/>
                    </a:lnTo>
                    <a:lnTo>
                      <a:pt x="8" y="144"/>
                    </a:lnTo>
                    <a:lnTo>
                      <a:pt x="8" y="144"/>
                    </a:lnTo>
                    <a:lnTo>
                      <a:pt x="8" y="144"/>
                    </a:lnTo>
                    <a:close/>
                    <a:moveTo>
                      <a:pt x="162" y="53"/>
                    </a:moveTo>
                    <a:lnTo>
                      <a:pt x="162" y="53"/>
                    </a:lnTo>
                    <a:lnTo>
                      <a:pt x="97" y="53"/>
                    </a:lnTo>
                    <a:lnTo>
                      <a:pt x="97" y="53"/>
                    </a:lnTo>
                    <a:lnTo>
                      <a:pt x="115" y="35"/>
                    </a:lnTo>
                    <a:lnTo>
                      <a:pt x="124" y="27"/>
                    </a:lnTo>
                    <a:lnTo>
                      <a:pt x="130" y="16"/>
                    </a:lnTo>
                    <a:lnTo>
                      <a:pt x="130" y="16"/>
                    </a:lnTo>
                    <a:lnTo>
                      <a:pt x="146" y="35"/>
                    </a:lnTo>
                    <a:lnTo>
                      <a:pt x="162" y="53"/>
                    </a:lnTo>
                    <a:lnTo>
                      <a:pt x="162" y="53"/>
                    </a:lnTo>
                    <a:lnTo>
                      <a:pt x="162" y="53"/>
                    </a:lnTo>
                    <a:close/>
                    <a:moveTo>
                      <a:pt x="138" y="97"/>
                    </a:moveTo>
                    <a:lnTo>
                      <a:pt x="138" y="97"/>
                    </a:lnTo>
                    <a:lnTo>
                      <a:pt x="174" y="97"/>
                    </a:lnTo>
                    <a:lnTo>
                      <a:pt x="174" y="97"/>
                    </a:lnTo>
                    <a:lnTo>
                      <a:pt x="174" y="126"/>
                    </a:lnTo>
                    <a:lnTo>
                      <a:pt x="174" y="126"/>
                    </a:lnTo>
                    <a:lnTo>
                      <a:pt x="136" y="126"/>
                    </a:lnTo>
                    <a:lnTo>
                      <a:pt x="136" y="126"/>
                    </a:lnTo>
                    <a:lnTo>
                      <a:pt x="138" y="111"/>
                    </a:lnTo>
                    <a:lnTo>
                      <a:pt x="138" y="97"/>
                    </a:lnTo>
                    <a:lnTo>
                      <a:pt x="138" y="97"/>
                    </a:lnTo>
                    <a:lnTo>
                      <a:pt x="138" y="97"/>
                    </a:lnTo>
                    <a:close/>
                    <a:moveTo>
                      <a:pt x="87" y="126"/>
                    </a:moveTo>
                    <a:lnTo>
                      <a:pt x="87" y="126"/>
                    </a:lnTo>
                    <a:lnTo>
                      <a:pt x="87" y="97"/>
                    </a:lnTo>
                    <a:lnTo>
                      <a:pt x="87" y="97"/>
                    </a:lnTo>
                    <a:lnTo>
                      <a:pt x="124" y="97"/>
                    </a:lnTo>
                    <a:lnTo>
                      <a:pt x="124" y="97"/>
                    </a:lnTo>
                    <a:lnTo>
                      <a:pt x="124" y="126"/>
                    </a:lnTo>
                    <a:lnTo>
                      <a:pt x="124" y="126"/>
                    </a:lnTo>
                    <a:lnTo>
                      <a:pt x="87" y="126"/>
                    </a:lnTo>
                    <a:lnTo>
                      <a:pt x="87" y="126"/>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83" name="Freeform 652">
                <a:extLst>
                  <a:ext uri="{FF2B5EF4-FFF2-40B4-BE49-F238E27FC236}">
                    <a16:creationId xmlns="" xmlns:a16="http://schemas.microsoft.com/office/drawing/2014/main" id="{6A7981B1-AF93-494E-AE51-A845CE425A9F}"/>
                  </a:ext>
                </a:extLst>
              </p:cNvPr>
              <p:cNvSpPr>
                <a:spLocks noEditPoints="1"/>
              </p:cNvSpPr>
              <p:nvPr/>
            </p:nvSpPr>
            <p:spPr bwMode="auto">
              <a:xfrm>
                <a:off x="-2904" y="19988"/>
                <a:ext cx="190" cy="196"/>
              </a:xfrm>
              <a:custGeom>
                <a:avLst/>
                <a:gdLst>
                  <a:gd name="T0" fmla="*/ 105 w 190"/>
                  <a:gd name="T1" fmla="*/ 192 h 196"/>
                  <a:gd name="T2" fmla="*/ 122 w 190"/>
                  <a:gd name="T3" fmla="*/ 192 h 196"/>
                  <a:gd name="T4" fmla="*/ 122 w 190"/>
                  <a:gd name="T5" fmla="*/ 172 h 196"/>
                  <a:gd name="T6" fmla="*/ 174 w 190"/>
                  <a:gd name="T7" fmla="*/ 172 h 196"/>
                  <a:gd name="T8" fmla="*/ 174 w 190"/>
                  <a:gd name="T9" fmla="*/ 192 h 196"/>
                  <a:gd name="T10" fmla="*/ 190 w 190"/>
                  <a:gd name="T11" fmla="*/ 192 h 196"/>
                  <a:gd name="T12" fmla="*/ 190 w 190"/>
                  <a:gd name="T13" fmla="*/ 22 h 196"/>
                  <a:gd name="T14" fmla="*/ 105 w 190"/>
                  <a:gd name="T15" fmla="*/ 22 h 196"/>
                  <a:gd name="T16" fmla="*/ 105 w 190"/>
                  <a:gd name="T17" fmla="*/ 192 h 196"/>
                  <a:gd name="T18" fmla="*/ 4 w 190"/>
                  <a:gd name="T19" fmla="*/ 103 h 196"/>
                  <a:gd name="T20" fmla="*/ 43 w 190"/>
                  <a:gd name="T21" fmla="*/ 103 h 196"/>
                  <a:gd name="T22" fmla="*/ 29 w 190"/>
                  <a:gd name="T23" fmla="*/ 146 h 196"/>
                  <a:gd name="T24" fmla="*/ 0 w 190"/>
                  <a:gd name="T25" fmla="*/ 182 h 196"/>
                  <a:gd name="T26" fmla="*/ 10 w 190"/>
                  <a:gd name="T27" fmla="*/ 196 h 196"/>
                  <a:gd name="T28" fmla="*/ 27 w 190"/>
                  <a:gd name="T29" fmla="*/ 182 h 196"/>
                  <a:gd name="T30" fmla="*/ 47 w 190"/>
                  <a:gd name="T31" fmla="*/ 150 h 196"/>
                  <a:gd name="T32" fmla="*/ 53 w 190"/>
                  <a:gd name="T33" fmla="*/ 132 h 196"/>
                  <a:gd name="T34" fmla="*/ 87 w 190"/>
                  <a:gd name="T35" fmla="*/ 176 h 196"/>
                  <a:gd name="T36" fmla="*/ 101 w 190"/>
                  <a:gd name="T37" fmla="*/ 166 h 196"/>
                  <a:gd name="T38" fmla="*/ 81 w 190"/>
                  <a:gd name="T39" fmla="*/ 140 h 196"/>
                  <a:gd name="T40" fmla="*/ 57 w 190"/>
                  <a:gd name="T41" fmla="*/ 113 h 196"/>
                  <a:gd name="T42" fmla="*/ 59 w 190"/>
                  <a:gd name="T43" fmla="*/ 103 h 196"/>
                  <a:gd name="T44" fmla="*/ 97 w 190"/>
                  <a:gd name="T45" fmla="*/ 103 h 196"/>
                  <a:gd name="T46" fmla="*/ 97 w 190"/>
                  <a:gd name="T47" fmla="*/ 89 h 196"/>
                  <a:gd name="T48" fmla="*/ 61 w 190"/>
                  <a:gd name="T49" fmla="*/ 89 h 196"/>
                  <a:gd name="T50" fmla="*/ 61 w 190"/>
                  <a:gd name="T51" fmla="*/ 43 h 196"/>
                  <a:gd name="T52" fmla="*/ 93 w 190"/>
                  <a:gd name="T53" fmla="*/ 43 h 196"/>
                  <a:gd name="T54" fmla="*/ 93 w 190"/>
                  <a:gd name="T55" fmla="*/ 29 h 196"/>
                  <a:gd name="T56" fmla="*/ 35 w 190"/>
                  <a:gd name="T57" fmla="*/ 29 h 196"/>
                  <a:gd name="T58" fmla="*/ 41 w 190"/>
                  <a:gd name="T59" fmla="*/ 2 h 196"/>
                  <a:gd name="T60" fmla="*/ 27 w 190"/>
                  <a:gd name="T61" fmla="*/ 0 h 196"/>
                  <a:gd name="T62" fmla="*/ 17 w 190"/>
                  <a:gd name="T63" fmla="*/ 35 h 196"/>
                  <a:gd name="T64" fmla="*/ 2 w 190"/>
                  <a:gd name="T65" fmla="*/ 67 h 196"/>
                  <a:gd name="T66" fmla="*/ 17 w 190"/>
                  <a:gd name="T67" fmla="*/ 73 h 196"/>
                  <a:gd name="T68" fmla="*/ 29 w 190"/>
                  <a:gd name="T69" fmla="*/ 43 h 196"/>
                  <a:gd name="T70" fmla="*/ 45 w 190"/>
                  <a:gd name="T71" fmla="*/ 43 h 196"/>
                  <a:gd name="T72" fmla="*/ 45 w 190"/>
                  <a:gd name="T73" fmla="*/ 89 h 196"/>
                  <a:gd name="T74" fmla="*/ 4 w 190"/>
                  <a:gd name="T75" fmla="*/ 89 h 196"/>
                  <a:gd name="T76" fmla="*/ 4 w 190"/>
                  <a:gd name="T77" fmla="*/ 103 h 196"/>
                  <a:gd name="T78" fmla="*/ 174 w 190"/>
                  <a:gd name="T79" fmla="*/ 158 h 196"/>
                  <a:gd name="T80" fmla="*/ 122 w 190"/>
                  <a:gd name="T81" fmla="*/ 158 h 196"/>
                  <a:gd name="T82" fmla="*/ 122 w 190"/>
                  <a:gd name="T83" fmla="*/ 37 h 196"/>
                  <a:gd name="T84" fmla="*/ 174 w 190"/>
                  <a:gd name="T85" fmla="*/ 37 h 196"/>
                  <a:gd name="T86" fmla="*/ 174 w 190"/>
                  <a:gd name="T87" fmla="*/ 158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90" h="196">
                    <a:moveTo>
                      <a:pt x="105" y="192"/>
                    </a:moveTo>
                    <a:lnTo>
                      <a:pt x="105" y="192"/>
                    </a:lnTo>
                    <a:lnTo>
                      <a:pt x="122" y="192"/>
                    </a:lnTo>
                    <a:lnTo>
                      <a:pt x="122" y="192"/>
                    </a:lnTo>
                    <a:lnTo>
                      <a:pt x="122" y="172"/>
                    </a:lnTo>
                    <a:lnTo>
                      <a:pt x="122" y="172"/>
                    </a:lnTo>
                    <a:lnTo>
                      <a:pt x="174" y="172"/>
                    </a:lnTo>
                    <a:lnTo>
                      <a:pt x="174" y="172"/>
                    </a:lnTo>
                    <a:lnTo>
                      <a:pt x="174" y="192"/>
                    </a:lnTo>
                    <a:lnTo>
                      <a:pt x="174" y="192"/>
                    </a:lnTo>
                    <a:lnTo>
                      <a:pt x="190" y="192"/>
                    </a:lnTo>
                    <a:lnTo>
                      <a:pt x="190" y="192"/>
                    </a:lnTo>
                    <a:lnTo>
                      <a:pt x="190" y="22"/>
                    </a:lnTo>
                    <a:lnTo>
                      <a:pt x="190" y="22"/>
                    </a:lnTo>
                    <a:lnTo>
                      <a:pt x="105" y="22"/>
                    </a:lnTo>
                    <a:lnTo>
                      <a:pt x="105" y="22"/>
                    </a:lnTo>
                    <a:lnTo>
                      <a:pt x="105" y="192"/>
                    </a:lnTo>
                    <a:lnTo>
                      <a:pt x="105" y="192"/>
                    </a:lnTo>
                    <a:close/>
                    <a:moveTo>
                      <a:pt x="4" y="103"/>
                    </a:moveTo>
                    <a:lnTo>
                      <a:pt x="4" y="103"/>
                    </a:lnTo>
                    <a:lnTo>
                      <a:pt x="43" y="103"/>
                    </a:lnTo>
                    <a:lnTo>
                      <a:pt x="43" y="103"/>
                    </a:lnTo>
                    <a:lnTo>
                      <a:pt x="39" y="126"/>
                    </a:lnTo>
                    <a:lnTo>
                      <a:pt x="29" y="146"/>
                    </a:lnTo>
                    <a:lnTo>
                      <a:pt x="17" y="166"/>
                    </a:lnTo>
                    <a:lnTo>
                      <a:pt x="0" y="182"/>
                    </a:lnTo>
                    <a:lnTo>
                      <a:pt x="0" y="182"/>
                    </a:lnTo>
                    <a:lnTo>
                      <a:pt x="10" y="196"/>
                    </a:lnTo>
                    <a:lnTo>
                      <a:pt x="10" y="196"/>
                    </a:lnTo>
                    <a:lnTo>
                      <a:pt x="27" y="182"/>
                    </a:lnTo>
                    <a:lnTo>
                      <a:pt x="39" y="168"/>
                    </a:lnTo>
                    <a:lnTo>
                      <a:pt x="47" y="150"/>
                    </a:lnTo>
                    <a:lnTo>
                      <a:pt x="53" y="132"/>
                    </a:lnTo>
                    <a:lnTo>
                      <a:pt x="53" y="132"/>
                    </a:lnTo>
                    <a:lnTo>
                      <a:pt x="69" y="152"/>
                    </a:lnTo>
                    <a:lnTo>
                      <a:pt x="87" y="176"/>
                    </a:lnTo>
                    <a:lnTo>
                      <a:pt x="87" y="176"/>
                    </a:lnTo>
                    <a:lnTo>
                      <a:pt x="101" y="166"/>
                    </a:lnTo>
                    <a:lnTo>
                      <a:pt x="101" y="166"/>
                    </a:lnTo>
                    <a:lnTo>
                      <a:pt x="81" y="140"/>
                    </a:lnTo>
                    <a:lnTo>
                      <a:pt x="57" y="113"/>
                    </a:lnTo>
                    <a:lnTo>
                      <a:pt x="57" y="113"/>
                    </a:lnTo>
                    <a:lnTo>
                      <a:pt x="59" y="109"/>
                    </a:lnTo>
                    <a:lnTo>
                      <a:pt x="59" y="103"/>
                    </a:lnTo>
                    <a:lnTo>
                      <a:pt x="59" y="103"/>
                    </a:lnTo>
                    <a:lnTo>
                      <a:pt x="97" y="103"/>
                    </a:lnTo>
                    <a:lnTo>
                      <a:pt x="97" y="103"/>
                    </a:lnTo>
                    <a:lnTo>
                      <a:pt x="97" y="89"/>
                    </a:lnTo>
                    <a:lnTo>
                      <a:pt x="97" y="89"/>
                    </a:lnTo>
                    <a:lnTo>
                      <a:pt x="61" y="89"/>
                    </a:lnTo>
                    <a:lnTo>
                      <a:pt x="61" y="89"/>
                    </a:lnTo>
                    <a:lnTo>
                      <a:pt x="61" y="43"/>
                    </a:lnTo>
                    <a:lnTo>
                      <a:pt x="61" y="43"/>
                    </a:lnTo>
                    <a:lnTo>
                      <a:pt x="93" y="43"/>
                    </a:lnTo>
                    <a:lnTo>
                      <a:pt x="93" y="43"/>
                    </a:lnTo>
                    <a:lnTo>
                      <a:pt x="93" y="29"/>
                    </a:lnTo>
                    <a:lnTo>
                      <a:pt x="93" y="29"/>
                    </a:lnTo>
                    <a:lnTo>
                      <a:pt x="35" y="29"/>
                    </a:lnTo>
                    <a:lnTo>
                      <a:pt x="35" y="29"/>
                    </a:lnTo>
                    <a:lnTo>
                      <a:pt x="41" y="2"/>
                    </a:lnTo>
                    <a:lnTo>
                      <a:pt x="41" y="2"/>
                    </a:lnTo>
                    <a:lnTo>
                      <a:pt x="27" y="0"/>
                    </a:lnTo>
                    <a:lnTo>
                      <a:pt x="27" y="0"/>
                    </a:lnTo>
                    <a:lnTo>
                      <a:pt x="17" y="35"/>
                    </a:lnTo>
                    <a:lnTo>
                      <a:pt x="2" y="67"/>
                    </a:lnTo>
                    <a:lnTo>
                      <a:pt x="2" y="67"/>
                    </a:lnTo>
                    <a:lnTo>
                      <a:pt x="17" y="73"/>
                    </a:lnTo>
                    <a:lnTo>
                      <a:pt x="17" y="73"/>
                    </a:lnTo>
                    <a:lnTo>
                      <a:pt x="29" y="43"/>
                    </a:lnTo>
                    <a:lnTo>
                      <a:pt x="29" y="43"/>
                    </a:lnTo>
                    <a:lnTo>
                      <a:pt x="45" y="43"/>
                    </a:lnTo>
                    <a:lnTo>
                      <a:pt x="45" y="43"/>
                    </a:lnTo>
                    <a:lnTo>
                      <a:pt x="45" y="89"/>
                    </a:lnTo>
                    <a:lnTo>
                      <a:pt x="45" y="89"/>
                    </a:lnTo>
                    <a:lnTo>
                      <a:pt x="4" y="89"/>
                    </a:lnTo>
                    <a:lnTo>
                      <a:pt x="4" y="89"/>
                    </a:lnTo>
                    <a:lnTo>
                      <a:pt x="4" y="103"/>
                    </a:lnTo>
                    <a:lnTo>
                      <a:pt x="4" y="103"/>
                    </a:lnTo>
                    <a:close/>
                    <a:moveTo>
                      <a:pt x="174" y="158"/>
                    </a:moveTo>
                    <a:lnTo>
                      <a:pt x="174" y="158"/>
                    </a:lnTo>
                    <a:lnTo>
                      <a:pt x="122" y="158"/>
                    </a:lnTo>
                    <a:lnTo>
                      <a:pt x="122" y="158"/>
                    </a:lnTo>
                    <a:lnTo>
                      <a:pt x="122" y="37"/>
                    </a:lnTo>
                    <a:lnTo>
                      <a:pt x="122" y="37"/>
                    </a:lnTo>
                    <a:lnTo>
                      <a:pt x="174" y="37"/>
                    </a:lnTo>
                    <a:lnTo>
                      <a:pt x="174" y="37"/>
                    </a:lnTo>
                    <a:lnTo>
                      <a:pt x="174" y="158"/>
                    </a:lnTo>
                    <a:lnTo>
                      <a:pt x="174" y="158"/>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pic>
            <p:nvPicPr>
              <p:cNvPr id="1677" name="Picture 653">
                <a:extLst>
                  <a:ext uri="{FF2B5EF4-FFF2-40B4-BE49-F238E27FC236}">
                    <a16:creationId xmlns="" xmlns:a16="http://schemas.microsoft.com/office/drawing/2014/main" id="{29A29811-2C78-47FD-AD5F-C035195CB1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12" y="4039"/>
                <a:ext cx="3257" cy="4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8" name="Picture 654">
                <a:extLst>
                  <a:ext uri="{FF2B5EF4-FFF2-40B4-BE49-F238E27FC236}">
                    <a16:creationId xmlns="" xmlns:a16="http://schemas.microsoft.com/office/drawing/2014/main" id="{A29374EE-84FB-4127-BF62-5F49355E7E0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54" y="3961"/>
                <a:ext cx="3481" cy="3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79" name="Picture 655">
                <a:extLst>
                  <a:ext uri="{FF2B5EF4-FFF2-40B4-BE49-F238E27FC236}">
                    <a16:creationId xmlns="" xmlns:a16="http://schemas.microsoft.com/office/drawing/2014/main" id="{07364855-1244-4A2B-8F68-3B507AC8C02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6662"/>
              <a:stretch/>
            </p:blipFill>
            <p:spPr bwMode="auto">
              <a:xfrm>
                <a:off x="28045" y="7125"/>
                <a:ext cx="3372" cy="1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81" name="Picture 657">
                <a:extLst>
                  <a:ext uri="{FF2B5EF4-FFF2-40B4-BE49-F238E27FC236}">
                    <a16:creationId xmlns="" xmlns:a16="http://schemas.microsoft.com/office/drawing/2014/main" id="{21D19A18-B98B-439F-B9B1-290ABD82822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0" y="17987"/>
                <a:ext cx="5361" cy="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65" name="Freeform 658">
                <a:extLst>
                  <a:ext uri="{FF2B5EF4-FFF2-40B4-BE49-F238E27FC236}">
                    <a16:creationId xmlns="" xmlns:a16="http://schemas.microsoft.com/office/drawing/2014/main" id="{0F51CFBC-0929-410B-9F66-77FD78CC3526}"/>
                  </a:ext>
                </a:extLst>
              </p:cNvPr>
              <p:cNvSpPr>
                <a:spLocks/>
              </p:cNvSpPr>
              <p:nvPr/>
            </p:nvSpPr>
            <p:spPr bwMode="auto">
              <a:xfrm>
                <a:off x="13117" y="8830"/>
                <a:ext cx="4710" cy="708"/>
              </a:xfrm>
              <a:custGeom>
                <a:avLst/>
                <a:gdLst>
                  <a:gd name="T0" fmla="*/ 2648 w 2648"/>
                  <a:gd name="T1" fmla="*/ 906 h 906"/>
                  <a:gd name="T2" fmla="*/ 0 w 2648"/>
                  <a:gd name="T3" fmla="*/ 906 h 906"/>
                  <a:gd name="T4" fmla="*/ 0 w 2648"/>
                  <a:gd name="T5" fmla="*/ 0 h 906"/>
                  <a:gd name="T6" fmla="*/ 2648 w 2648"/>
                  <a:gd name="T7" fmla="*/ 0 h 906"/>
                  <a:gd name="T8" fmla="*/ 2648 w 2648"/>
                  <a:gd name="T9" fmla="*/ 906 h 906"/>
                  <a:gd name="T10" fmla="*/ 2648 w 2648"/>
                  <a:gd name="T11" fmla="*/ 906 h 906"/>
                </a:gdLst>
                <a:ahLst/>
                <a:cxnLst>
                  <a:cxn ang="0">
                    <a:pos x="T0" y="T1"/>
                  </a:cxn>
                  <a:cxn ang="0">
                    <a:pos x="T2" y="T3"/>
                  </a:cxn>
                  <a:cxn ang="0">
                    <a:pos x="T4" y="T5"/>
                  </a:cxn>
                  <a:cxn ang="0">
                    <a:pos x="T6" y="T7"/>
                  </a:cxn>
                  <a:cxn ang="0">
                    <a:pos x="T8" y="T9"/>
                  </a:cxn>
                  <a:cxn ang="0">
                    <a:pos x="T10" y="T11"/>
                  </a:cxn>
                </a:cxnLst>
                <a:rect l="0" t="0" r="r" b="b"/>
                <a:pathLst>
                  <a:path w="2648" h="906">
                    <a:moveTo>
                      <a:pt x="2648" y="906"/>
                    </a:moveTo>
                    <a:lnTo>
                      <a:pt x="0" y="906"/>
                    </a:lnTo>
                    <a:lnTo>
                      <a:pt x="0" y="0"/>
                    </a:lnTo>
                    <a:lnTo>
                      <a:pt x="2648" y="0"/>
                    </a:lnTo>
                    <a:lnTo>
                      <a:pt x="2648" y="906"/>
                    </a:lnTo>
                    <a:lnTo>
                      <a:pt x="2648" y="9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668" name="Rectangle 661">
                <a:extLst>
                  <a:ext uri="{FF2B5EF4-FFF2-40B4-BE49-F238E27FC236}">
                    <a16:creationId xmlns="" xmlns:a16="http://schemas.microsoft.com/office/drawing/2014/main" id="{AFD2AAF9-9288-40C0-B784-EAE7165E1D0C}"/>
                  </a:ext>
                </a:extLst>
              </p:cNvPr>
              <p:cNvSpPr>
                <a:spLocks noChangeArrowheads="1"/>
              </p:cNvSpPr>
              <p:nvPr/>
            </p:nvSpPr>
            <p:spPr bwMode="auto">
              <a:xfrm>
                <a:off x="13300" y="8799"/>
                <a:ext cx="4259"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5600" b="1" dirty="0" smtClean="0">
                    <a:solidFill>
                      <a:srgbClr val="000000"/>
                    </a:solidFill>
                    <a:latin typeface="+mj-ea"/>
                    <a:ea typeface="+mj-ea"/>
                  </a:rPr>
                  <a:t>4.</a:t>
                </a:r>
                <a:r>
                  <a:rPr kumimoji="0" lang="ja-JP" altLang="en-US" sz="5600" b="1" i="0" u="none" strike="noStrike" cap="none" normalizeH="0" baseline="0" dirty="0" smtClean="0">
                    <a:ln>
                      <a:noFill/>
                    </a:ln>
                    <a:solidFill>
                      <a:srgbClr val="000000"/>
                    </a:solidFill>
                    <a:effectLst/>
                    <a:latin typeface="+mj-ea"/>
                    <a:ea typeface="+mj-ea"/>
                  </a:rPr>
                  <a:t>実験方法，実験結果</a:t>
                </a:r>
                <a:endParaRPr kumimoji="0" lang="ja-JP" altLang="en-US" sz="1800" b="0" i="0" u="none" strike="noStrike" cap="none" normalizeH="0" baseline="0" dirty="0">
                  <a:ln>
                    <a:noFill/>
                  </a:ln>
                  <a:solidFill>
                    <a:schemeClr val="tx1"/>
                  </a:solidFill>
                  <a:effectLst/>
                  <a:latin typeface="+mj-ea"/>
                  <a:ea typeface="+mj-ea"/>
                </a:endParaRPr>
              </a:p>
            </p:txBody>
          </p:sp>
          <p:sp>
            <p:nvSpPr>
              <p:cNvPr id="1672" name="Freeform 665">
                <a:extLst>
                  <a:ext uri="{FF2B5EF4-FFF2-40B4-BE49-F238E27FC236}">
                    <a16:creationId xmlns="" xmlns:a16="http://schemas.microsoft.com/office/drawing/2014/main" id="{EADD5023-2A8F-4FA1-B927-726A2E625016}"/>
                  </a:ext>
                </a:extLst>
              </p:cNvPr>
              <p:cNvSpPr>
                <a:spLocks/>
              </p:cNvSpPr>
              <p:nvPr/>
            </p:nvSpPr>
            <p:spPr bwMode="auto">
              <a:xfrm>
                <a:off x="20493" y="16732"/>
                <a:ext cx="3735" cy="891"/>
              </a:xfrm>
              <a:custGeom>
                <a:avLst/>
                <a:gdLst>
                  <a:gd name="T0" fmla="*/ 3735 w 3735"/>
                  <a:gd name="T1" fmla="*/ 891 h 891"/>
                  <a:gd name="T2" fmla="*/ 0 w 3735"/>
                  <a:gd name="T3" fmla="*/ 891 h 891"/>
                  <a:gd name="T4" fmla="*/ 0 w 3735"/>
                  <a:gd name="T5" fmla="*/ 0 h 891"/>
                  <a:gd name="T6" fmla="*/ 3735 w 3735"/>
                  <a:gd name="T7" fmla="*/ 0 h 891"/>
                  <a:gd name="T8" fmla="*/ 3735 w 3735"/>
                  <a:gd name="T9" fmla="*/ 891 h 891"/>
                  <a:gd name="T10" fmla="*/ 3735 w 3735"/>
                  <a:gd name="T11" fmla="*/ 891 h 891"/>
                </a:gdLst>
                <a:ahLst/>
                <a:cxnLst>
                  <a:cxn ang="0">
                    <a:pos x="T0" y="T1"/>
                  </a:cxn>
                  <a:cxn ang="0">
                    <a:pos x="T2" y="T3"/>
                  </a:cxn>
                  <a:cxn ang="0">
                    <a:pos x="T4" y="T5"/>
                  </a:cxn>
                  <a:cxn ang="0">
                    <a:pos x="T6" y="T7"/>
                  </a:cxn>
                  <a:cxn ang="0">
                    <a:pos x="T8" y="T9"/>
                  </a:cxn>
                  <a:cxn ang="0">
                    <a:pos x="T10" y="T11"/>
                  </a:cxn>
                </a:cxnLst>
                <a:rect l="0" t="0" r="r" b="b"/>
                <a:pathLst>
                  <a:path w="3735" h="891">
                    <a:moveTo>
                      <a:pt x="3735" y="891"/>
                    </a:moveTo>
                    <a:lnTo>
                      <a:pt x="0" y="891"/>
                    </a:lnTo>
                    <a:lnTo>
                      <a:pt x="0" y="0"/>
                    </a:lnTo>
                    <a:lnTo>
                      <a:pt x="3735" y="0"/>
                    </a:lnTo>
                    <a:lnTo>
                      <a:pt x="3735" y="891"/>
                    </a:lnTo>
                    <a:lnTo>
                      <a:pt x="3735" y="8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682" name="Freeform 673">
                <a:extLst>
                  <a:ext uri="{FF2B5EF4-FFF2-40B4-BE49-F238E27FC236}">
                    <a16:creationId xmlns="" xmlns:a16="http://schemas.microsoft.com/office/drawing/2014/main" id="{E0206EDC-FE7E-44FF-AA8A-59B0496245C4}"/>
                  </a:ext>
                </a:extLst>
              </p:cNvPr>
              <p:cNvSpPr>
                <a:spLocks/>
              </p:cNvSpPr>
              <p:nvPr/>
            </p:nvSpPr>
            <p:spPr bwMode="auto">
              <a:xfrm>
                <a:off x="20135" y="18968"/>
                <a:ext cx="1243" cy="428"/>
              </a:xfrm>
              <a:custGeom>
                <a:avLst/>
                <a:gdLst>
                  <a:gd name="T0" fmla="*/ 1243 w 1243"/>
                  <a:gd name="T1" fmla="*/ 428 h 428"/>
                  <a:gd name="T2" fmla="*/ 0 w 1243"/>
                  <a:gd name="T3" fmla="*/ 428 h 428"/>
                  <a:gd name="T4" fmla="*/ 0 w 1243"/>
                  <a:gd name="T5" fmla="*/ 0 h 428"/>
                  <a:gd name="T6" fmla="*/ 1243 w 1243"/>
                  <a:gd name="T7" fmla="*/ 0 h 428"/>
                  <a:gd name="T8" fmla="*/ 1243 w 1243"/>
                  <a:gd name="T9" fmla="*/ 428 h 428"/>
                  <a:gd name="T10" fmla="*/ 1243 w 1243"/>
                  <a:gd name="T11" fmla="*/ 428 h 428"/>
                </a:gdLst>
                <a:ahLst/>
                <a:cxnLst>
                  <a:cxn ang="0">
                    <a:pos x="T0" y="T1"/>
                  </a:cxn>
                  <a:cxn ang="0">
                    <a:pos x="T2" y="T3"/>
                  </a:cxn>
                  <a:cxn ang="0">
                    <a:pos x="T4" y="T5"/>
                  </a:cxn>
                  <a:cxn ang="0">
                    <a:pos x="T6" y="T7"/>
                  </a:cxn>
                  <a:cxn ang="0">
                    <a:pos x="T8" y="T9"/>
                  </a:cxn>
                  <a:cxn ang="0">
                    <a:pos x="T10" y="T11"/>
                  </a:cxn>
                </a:cxnLst>
                <a:rect l="0" t="0" r="r" b="b"/>
                <a:pathLst>
                  <a:path w="1243" h="428">
                    <a:moveTo>
                      <a:pt x="1243" y="428"/>
                    </a:moveTo>
                    <a:lnTo>
                      <a:pt x="0" y="428"/>
                    </a:lnTo>
                    <a:lnTo>
                      <a:pt x="0" y="0"/>
                    </a:lnTo>
                    <a:lnTo>
                      <a:pt x="1243" y="0"/>
                    </a:lnTo>
                    <a:lnTo>
                      <a:pt x="1243" y="428"/>
                    </a:lnTo>
                    <a:lnTo>
                      <a:pt x="1243" y="4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703" name="Freeform 694">
                <a:extLst>
                  <a:ext uri="{FF2B5EF4-FFF2-40B4-BE49-F238E27FC236}">
                    <a16:creationId xmlns="" xmlns:a16="http://schemas.microsoft.com/office/drawing/2014/main" id="{729442A5-2CEA-4711-B623-B358C3E05E91}"/>
                  </a:ext>
                </a:extLst>
              </p:cNvPr>
              <p:cNvSpPr>
                <a:spLocks/>
              </p:cNvSpPr>
              <p:nvPr/>
            </p:nvSpPr>
            <p:spPr bwMode="auto">
              <a:xfrm>
                <a:off x="17271" y="18964"/>
                <a:ext cx="1267" cy="436"/>
              </a:xfrm>
              <a:custGeom>
                <a:avLst/>
                <a:gdLst>
                  <a:gd name="T0" fmla="*/ 1267 w 1267"/>
                  <a:gd name="T1" fmla="*/ 436 h 436"/>
                  <a:gd name="T2" fmla="*/ 0 w 1267"/>
                  <a:gd name="T3" fmla="*/ 436 h 436"/>
                  <a:gd name="T4" fmla="*/ 0 w 1267"/>
                  <a:gd name="T5" fmla="*/ 0 h 436"/>
                  <a:gd name="T6" fmla="*/ 1267 w 1267"/>
                  <a:gd name="T7" fmla="*/ 0 h 436"/>
                  <a:gd name="T8" fmla="*/ 1267 w 1267"/>
                  <a:gd name="T9" fmla="*/ 436 h 436"/>
                  <a:gd name="T10" fmla="*/ 1267 w 1267"/>
                  <a:gd name="T11" fmla="*/ 436 h 436"/>
                </a:gdLst>
                <a:ahLst/>
                <a:cxnLst>
                  <a:cxn ang="0">
                    <a:pos x="T0" y="T1"/>
                  </a:cxn>
                  <a:cxn ang="0">
                    <a:pos x="T2" y="T3"/>
                  </a:cxn>
                  <a:cxn ang="0">
                    <a:pos x="T4" y="T5"/>
                  </a:cxn>
                  <a:cxn ang="0">
                    <a:pos x="T6" y="T7"/>
                  </a:cxn>
                  <a:cxn ang="0">
                    <a:pos x="T8" y="T9"/>
                  </a:cxn>
                  <a:cxn ang="0">
                    <a:pos x="T10" y="T11"/>
                  </a:cxn>
                </a:cxnLst>
                <a:rect l="0" t="0" r="r" b="b"/>
                <a:pathLst>
                  <a:path w="1267" h="436">
                    <a:moveTo>
                      <a:pt x="1267" y="436"/>
                    </a:moveTo>
                    <a:lnTo>
                      <a:pt x="0" y="436"/>
                    </a:lnTo>
                    <a:lnTo>
                      <a:pt x="0" y="0"/>
                    </a:lnTo>
                    <a:lnTo>
                      <a:pt x="1267" y="0"/>
                    </a:lnTo>
                    <a:lnTo>
                      <a:pt x="1267" y="436"/>
                    </a:lnTo>
                    <a:lnTo>
                      <a:pt x="1267" y="43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93" name="Rectangle 726">
                <a:extLst>
                  <a:ext uri="{FF2B5EF4-FFF2-40B4-BE49-F238E27FC236}">
                    <a16:creationId xmlns="" xmlns:a16="http://schemas.microsoft.com/office/drawing/2014/main" id="{0971D3B2-971F-4864-A991-9973776FD913}"/>
                  </a:ext>
                </a:extLst>
              </p:cNvPr>
              <p:cNvSpPr>
                <a:spLocks noChangeArrowheads="1"/>
              </p:cNvSpPr>
              <p:nvPr/>
            </p:nvSpPr>
            <p:spPr bwMode="auto">
              <a:xfrm>
                <a:off x="14028" y="21427"/>
                <a:ext cx="10201"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000" b="1" i="0" u="none" strike="noStrike" cap="none" normalizeH="0" baseline="0" dirty="0" smtClean="0">
                    <a:ln>
                      <a:noFill/>
                    </a:ln>
                    <a:solidFill>
                      <a:srgbClr val="000000"/>
                    </a:solidFill>
                    <a:effectLst/>
                    <a:latin typeface="+mn-ea"/>
                  </a:rPr>
                  <a:t>人間の手の動きをもっと精確に測定できるようにセンサーの改善を行う予定</a:t>
                </a:r>
                <a:endParaRPr kumimoji="0" lang="ja-JP" altLang="en-US" sz="2400" b="1" i="0" u="none" strike="noStrike" cap="none" normalizeH="0" baseline="0" dirty="0">
                  <a:ln>
                    <a:noFill/>
                  </a:ln>
                  <a:solidFill>
                    <a:schemeClr val="tx1"/>
                  </a:solidFill>
                  <a:effectLst/>
                  <a:latin typeface="+mn-ea"/>
                </a:endParaRPr>
              </a:p>
            </p:txBody>
          </p:sp>
          <p:sp>
            <p:nvSpPr>
              <p:cNvPr id="1994" name="Rectangle 727">
                <a:extLst>
                  <a:ext uri="{FF2B5EF4-FFF2-40B4-BE49-F238E27FC236}">
                    <a16:creationId xmlns="" xmlns:a16="http://schemas.microsoft.com/office/drawing/2014/main" id="{15882F9B-B53C-4AB4-885D-F46477BDB278}"/>
                  </a:ext>
                </a:extLst>
              </p:cNvPr>
              <p:cNvSpPr>
                <a:spLocks noChangeArrowheads="1"/>
              </p:cNvSpPr>
              <p:nvPr/>
            </p:nvSpPr>
            <p:spPr bwMode="auto">
              <a:xfrm>
                <a:off x="14158" y="20837"/>
                <a:ext cx="142"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40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995" name="Freeform 728">
                <a:extLst>
                  <a:ext uri="{FF2B5EF4-FFF2-40B4-BE49-F238E27FC236}">
                    <a16:creationId xmlns="" xmlns:a16="http://schemas.microsoft.com/office/drawing/2014/main" id="{991B1963-B3F7-4764-B62F-907F0C3982E0}"/>
                  </a:ext>
                </a:extLst>
              </p:cNvPr>
              <p:cNvSpPr>
                <a:spLocks/>
              </p:cNvSpPr>
              <p:nvPr/>
            </p:nvSpPr>
            <p:spPr bwMode="auto">
              <a:xfrm>
                <a:off x="13139" y="20710"/>
                <a:ext cx="3142" cy="649"/>
              </a:xfrm>
              <a:custGeom>
                <a:avLst/>
                <a:gdLst>
                  <a:gd name="T0" fmla="*/ 3142 w 3142"/>
                  <a:gd name="T1" fmla="*/ 649 h 649"/>
                  <a:gd name="T2" fmla="*/ 0 w 3142"/>
                  <a:gd name="T3" fmla="*/ 649 h 649"/>
                  <a:gd name="T4" fmla="*/ 0 w 3142"/>
                  <a:gd name="T5" fmla="*/ 0 h 649"/>
                  <a:gd name="T6" fmla="*/ 3142 w 3142"/>
                  <a:gd name="T7" fmla="*/ 0 h 649"/>
                  <a:gd name="T8" fmla="*/ 3142 w 3142"/>
                  <a:gd name="T9" fmla="*/ 649 h 649"/>
                  <a:gd name="T10" fmla="*/ 3142 w 3142"/>
                  <a:gd name="T11" fmla="*/ 649 h 649"/>
                </a:gdLst>
                <a:ahLst/>
                <a:cxnLst>
                  <a:cxn ang="0">
                    <a:pos x="T0" y="T1"/>
                  </a:cxn>
                  <a:cxn ang="0">
                    <a:pos x="T2" y="T3"/>
                  </a:cxn>
                  <a:cxn ang="0">
                    <a:pos x="T4" y="T5"/>
                  </a:cxn>
                  <a:cxn ang="0">
                    <a:pos x="T6" y="T7"/>
                  </a:cxn>
                  <a:cxn ang="0">
                    <a:pos x="T8" y="T9"/>
                  </a:cxn>
                  <a:cxn ang="0">
                    <a:pos x="T10" y="T11"/>
                  </a:cxn>
                </a:cxnLst>
                <a:rect l="0" t="0" r="r" b="b"/>
                <a:pathLst>
                  <a:path w="3142" h="649">
                    <a:moveTo>
                      <a:pt x="3142" y="649"/>
                    </a:moveTo>
                    <a:lnTo>
                      <a:pt x="0" y="649"/>
                    </a:lnTo>
                    <a:lnTo>
                      <a:pt x="0" y="0"/>
                    </a:lnTo>
                    <a:lnTo>
                      <a:pt x="3142" y="0"/>
                    </a:lnTo>
                    <a:lnTo>
                      <a:pt x="3142" y="649"/>
                    </a:lnTo>
                    <a:lnTo>
                      <a:pt x="3142" y="64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998" name="Rectangle 731">
                <a:extLst>
                  <a:ext uri="{FF2B5EF4-FFF2-40B4-BE49-F238E27FC236}">
                    <a16:creationId xmlns="" xmlns:a16="http://schemas.microsoft.com/office/drawing/2014/main" id="{FD2F5B84-4D0B-4A8D-A050-492E050BE671}"/>
                  </a:ext>
                </a:extLst>
              </p:cNvPr>
              <p:cNvSpPr>
                <a:spLocks noChangeArrowheads="1"/>
              </p:cNvSpPr>
              <p:nvPr/>
            </p:nvSpPr>
            <p:spPr bwMode="auto">
              <a:xfrm>
                <a:off x="13211" y="20728"/>
                <a:ext cx="2594" cy="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5600" b="1" i="0" u="none" strike="noStrike" cap="none" normalizeH="0" baseline="0" dirty="0" smtClean="0">
                    <a:ln>
                      <a:noFill/>
                    </a:ln>
                    <a:solidFill>
                      <a:srgbClr val="000000"/>
                    </a:solidFill>
                    <a:effectLst/>
                    <a:latin typeface="+mj-ea"/>
                    <a:ea typeface="+mj-ea"/>
                  </a:rPr>
                  <a:t>5.</a:t>
                </a:r>
                <a:r>
                  <a:rPr kumimoji="0" lang="ja-JP" altLang="en-US" sz="5600" b="1" i="0" u="none" strike="noStrike" cap="none" normalizeH="0" baseline="0" dirty="0" smtClean="0">
                    <a:ln>
                      <a:noFill/>
                    </a:ln>
                    <a:solidFill>
                      <a:srgbClr val="000000"/>
                    </a:solidFill>
                    <a:effectLst/>
                    <a:latin typeface="+mj-ea"/>
                    <a:ea typeface="+mj-ea"/>
                  </a:rPr>
                  <a:t>今後の予定</a:t>
                </a:r>
                <a:endParaRPr kumimoji="0" lang="ja-JP" altLang="en-US" sz="1800" b="0" i="0" u="none" strike="noStrike" cap="none" normalizeH="0" baseline="0" dirty="0">
                  <a:ln>
                    <a:noFill/>
                  </a:ln>
                  <a:solidFill>
                    <a:schemeClr val="tx1"/>
                  </a:solidFill>
                  <a:effectLst/>
                  <a:latin typeface="+mj-ea"/>
                  <a:ea typeface="+mj-ea"/>
                </a:endParaRPr>
              </a:p>
            </p:txBody>
          </p:sp>
          <p:pic>
            <p:nvPicPr>
              <p:cNvPr id="1756" name="Picture 732">
                <a:extLst>
                  <a:ext uri="{FF2B5EF4-FFF2-40B4-BE49-F238E27FC236}">
                    <a16:creationId xmlns="" xmlns:a16="http://schemas.microsoft.com/office/drawing/2014/main" id="{75723F57-29E0-4BBC-A32F-9B6D16B64D4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20" y="14796"/>
                <a:ext cx="5888" cy="31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99" name="Rectangle 733">
                <a:extLst>
                  <a:ext uri="{FF2B5EF4-FFF2-40B4-BE49-F238E27FC236}">
                    <a16:creationId xmlns="" xmlns:a16="http://schemas.microsoft.com/office/drawing/2014/main" id="{0267C2C5-2C4E-4735-AE47-FD2D72B62FAE}"/>
                  </a:ext>
                </a:extLst>
              </p:cNvPr>
              <p:cNvSpPr>
                <a:spLocks noChangeArrowheads="1"/>
              </p:cNvSpPr>
              <p:nvPr/>
            </p:nvSpPr>
            <p:spPr bwMode="auto">
              <a:xfrm>
                <a:off x="9523" y="-4526"/>
                <a:ext cx="141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検出距離を</a:t>
                </a:r>
                <a:endParaRPr kumimoji="0" lang="ja-JP" altLang="en-US" sz="1800" b="0" i="0" u="none" strike="noStrike" cap="none" normalizeH="0" baseline="0" dirty="0">
                  <a:ln>
                    <a:noFill/>
                  </a:ln>
                  <a:solidFill>
                    <a:schemeClr val="tx1"/>
                  </a:solidFill>
                  <a:effectLst/>
                </a:endParaRPr>
              </a:p>
            </p:txBody>
          </p:sp>
          <p:sp>
            <p:nvSpPr>
              <p:cNvPr id="2000" name="Rectangle 734">
                <a:extLst>
                  <a:ext uri="{FF2B5EF4-FFF2-40B4-BE49-F238E27FC236}">
                    <a16:creationId xmlns="" xmlns:a16="http://schemas.microsoft.com/office/drawing/2014/main" id="{81A84258-38FB-433F-B0A3-53700A58A366}"/>
                  </a:ext>
                </a:extLst>
              </p:cNvPr>
              <p:cNvSpPr>
                <a:spLocks noChangeArrowheads="1"/>
              </p:cNvSpPr>
              <p:nvPr/>
            </p:nvSpPr>
            <p:spPr bwMode="auto">
              <a:xfrm>
                <a:off x="11021" y="-4526"/>
                <a:ext cx="1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1</a:t>
                </a:r>
                <a:endParaRPr kumimoji="0" lang="ja-JP" altLang="en-US" sz="1800" b="0" i="0" u="none" strike="noStrike" cap="none" normalizeH="0" baseline="0" dirty="0">
                  <a:ln>
                    <a:noFill/>
                  </a:ln>
                  <a:solidFill>
                    <a:schemeClr val="tx1"/>
                  </a:solidFill>
                  <a:effectLst/>
                </a:endParaRPr>
              </a:p>
            </p:txBody>
          </p:sp>
          <p:sp>
            <p:nvSpPr>
              <p:cNvPr id="2001" name="Rectangle 735">
                <a:extLst>
                  <a:ext uri="{FF2B5EF4-FFF2-40B4-BE49-F238E27FC236}">
                    <a16:creationId xmlns="" xmlns:a16="http://schemas.microsoft.com/office/drawing/2014/main" id="{666BCE57-003A-43C7-95A9-ACB9CC55348C}"/>
                  </a:ext>
                </a:extLst>
              </p:cNvPr>
              <p:cNvSpPr>
                <a:spLocks noChangeArrowheads="1"/>
              </p:cNvSpPr>
              <p:nvPr/>
            </p:nvSpPr>
            <p:spPr bwMode="auto">
              <a:xfrm>
                <a:off x="11270" y="-4526"/>
                <a:ext cx="265"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m</a:t>
                </a:r>
                <a:endParaRPr kumimoji="0" lang="ja-JP" altLang="en-US" sz="1800" b="0" i="0" u="none" strike="noStrike" cap="none" normalizeH="0" baseline="0" dirty="0">
                  <a:ln>
                    <a:noFill/>
                  </a:ln>
                  <a:solidFill>
                    <a:schemeClr val="tx1"/>
                  </a:solidFill>
                  <a:effectLst/>
                </a:endParaRPr>
              </a:p>
            </p:txBody>
          </p:sp>
          <p:sp>
            <p:nvSpPr>
              <p:cNvPr id="2002" name="Rectangle 736">
                <a:extLst>
                  <a:ext uri="{FF2B5EF4-FFF2-40B4-BE49-F238E27FC236}">
                    <a16:creationId xmlns="" xmlns:a16="http://schemas.microsoft.com/office/drawing/2014/main" id="{CCA91282-AF76-4C8D-92BE-9680553D660E}"/>
                  </a:ext>
                </a:extLst>
              </p:cNvPr>
              <p:cNvSpPr>
                <a:spLocks noChangeArrowheads="1"/>
              </p:cNvSpPr>
              <p:nvPr/>
            </p:nvSpPr>
            <p:spPr bwMode="auto">
              <a:xfrm>
                <a:off x="11617" y="-4526"/>
                <a:ext cx="169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に設定して，</a:t>
                </a:r>
                <a:endParaRPr kumimoji="0" lang="ja-JP" altLang="en-US" sz="1800" b="0" i="0" u="none" strike="noStrike" cap="none" normalizeH="0" baseline="0" dirty="0">
                  <a:ln>
                    <a:noFill/>
                  </a:ln>
                  <a:solidFill>
                    <a:schemeClr val="tx1"/>
                  </a:solidFill>
                  <a:effectLst/>
                </a:endParaRPr>
              </a:p>
            </p:txBody>
          </p:sp>
          <p:sp>
            <p:nvSpPr>
              <p:cNvPr id="2003" name="Rectangle 737">
                <a:extLst>
                  <a:ext uri="{FF2B5EF4-FFF2-40B4-BE49-F238E27FC236}">
                    <a16:creationId xmlns="" xmlns:a16="http://schemas.microsoft.com/office/drawing/2014/main" id="{878E48D8-3314-42A6-98DE-F3F0AB36E436}"/>
                  </a:ext>
                </a:extLst>
              </p:cNvPr>
              <p:cNvSpPr>
                <a:spLocks noChangeArrowheads="1"/>
              </p:cNvSpPr>
              <p:nvPr/>
            </p:nvSpPr>
            <p:spPr bwMode="auto">
              <a:xfrm>
                <a:off x="13398" y="-4526"/>
                <a:ext cx="2262"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ジェスチャ振り角</a:t>
                </a:r>
                <a:endParaRPr kumimoji="0" lang="ja-JP" altLang="en-US" sz="1800" b="0" i="0" u="none" strike="noStrike" cap="none" normalizeH="0" baseline="0" dirty="0">
                  <a:ln>
                    <a:noFill/>
                  </a:ln>
                  <a:solidFill>
                    <a:schemeClr val="tx1"/>
                  </a:solidFill>
                  <a:effectLst/>
                </a:endParaRPr>
              </a:p>
            </p:txBody>
          </p:sp>
          <p:sp>
            <p:nvSpPr>
              <p:cNvPr id="2004" name="Rectangle 738">
                <a:extLst>
                  <a:ext uri="{FF2B5EF4-FFF2-40B4-BE49-F238E27FC236}">
                    <a16:creationId xmlns="" xmlns:a16="http://schemas.microsoft.com/office/drawing/2014/main" id="{8EA55450-93CD-4D8D-B8FF-FD2CCAB08D27}"/>
                  </a:ext>
                </a:extLst>
              </p:cNvPr>
              <p:cNvSpPr>
                <a:spLocks noChangeArrowheads="1"/>
              </p:cNvSpPr>
              <p:nvPr/>
            </p:nvSpPr>
            <p:spPr bwMode="auto">
              <a:xfrm>
                <a:off x="15745" y="-4526"/>
                <a:ext cx="62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θ</a:t>
                </a: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0</a:t>
                </a:r>
                <a:endParaRPr kumimoji="0" lang="ja-JP" altLang="en-US" sz="1800" b="0" i="0" u="none" strike="noStrike" cap="none" normalizeH="0" baseline="0" dirty="0">
                  <a:ln>
                    <a:noFill/>
                  </a:ln>
                  <a:solidFill>
                    <a:schemeClr val="tx1"/>
                  </a:solidFill>
                  <a:effectLst/>
                </a:endParaRPr>
              </a:p>
            </p:txBody>
          </p:sp>
          <p:sp>
            <p:nvSpPr>
              <p:cNvPr id="2005" name="Rectangle 739">
                <a:extLst>
                  <a:ext uri="{FF2B5EF4-FFF2-40B4-BE49-F238E27FC236}">
                    <a16:creationId xmlns="" xmlns:a16="http://schemas.microsoft.com/office/drawing/2014/main" id="{E345E4BA-F7C0-4F40-B328-E7956474B418}"/>
                  </a:ext>
                </a:extLst>
              </p:cNvPr>
              <p:cNvSpPr>
                <a:spLocks noChangeArrowheads="1"/>
              </p:cNvSpPr>
              <p:nvPr/>
            </p:nvSpPr>
            <p:spPr bwMode="auto">
              <a:xfrm>
                <a:off x="16374" y="-4526"/>
                <a:ext cx="122"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2006" name="Rectangle 740">
                <a:extLst>
                  <a:ext uri="{FF2B5EF4-FFF2-40B4-BE49-F238E27FC236}">
                    <a16:creationId xmlns="" xmlns:a16="http://schemas.microsoft.com/office/drawing/2014/main" id="{03E8F96D-F675-4402-B685-FBD3E07B713B}"/>
                  </a:ext>
                </a:extLst>
              </p:cNvPr>
              <p:cNvSpPr>
                <a:spLocks noChangeArrowheads="1"/>
              </p:cNvSpPr>
              <p:nvPr/>
            </p:nvSpPr>
            <p:spPr bwMode="auto">
              <a:xfrm>
                <a:off x="16497" y="-4526"/>
                <a:ext cx="33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25</a:t>
                </a:r>
                <a:endParaRPr kumimoji="0" lang="ja-JP" altLang="en-US" sz="1800" b="0" i="0" u="none" strike="noStrike" cap="none" normalizeH="0" baseline="0" dirty="0">
                  <a:ln>
                    <a:noFill/>
                  </a:ln>
                  <a:solidFill>
                    <a:schemeClr val="tx1"/>
                  </a:solidFill>
                  <a:effectLst/>
                </a:endParaRPr>
              </a:p>
            </p:txBody>
          </p:sp>
          <p:sp>
            <p:nvSpPr>
              <p:cNvPr id="2007" name="Rectangle 741">
                <a:extLst>
                  <a:ext uri="{FF2B5EF4-FFF2-40B4-BE49-F238E27FC236}">
                    <a16:creationId xmlns="" xmlns:a16="http://schemas.microsoft.com/office/drawing/2014/main" id="{03DC7E7B-7262-4065-996E-1AC8C524CD6E}"/>
                  </a:ext>
                </a:extLst>
              </p:cNvPr>
              <p:cNvSpPr>
                <a:spLocks noChangeArrowheads="1"/>
              </p:cNvSpPr>
              <p:nvPr/>
            </p:nvSpPr>
            <p:spPr bwMode="auto">
              <a:xfrm>
                <a:off x="9523" y="-4187"/>
                <a:ext cx="18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d</a:t>
                </a:r>
                <a:endParaRPr kumimoji="0" lang="ja-JP" altLang="en-US" sz="1800" b="0" i="0" u="none" strike="noStrike" cap="none" normalizeH="0" baseline="0" dirty="0">
                  <a:ln>
                    <a:noFill/>
                  </a:ln>
                  <a:solidFill>
                    <a:schemeClr val="tx1"/>
                  </a:solidFill>
                  <a:effectLst/>
                </a:endParaRPr>
              </a:p>
            </p:txBody>
          </p:sp>
          <p:sp>
            <p:nvSpPr>
              <p:cNvPr id="2008" name="Rectangle 742">
                <a:extLst>
                  <a:ext uri="{FF2B5EF4-FFF2-40B4-BE49-F238E27FC236}">
                    <a16:creationId xmlns="" xmlns:a16="http://schemas.microsoft.com/office/drawing/2014/main" id="{6D47CB63-8E8F-42C5-93E4-FEAF0B67D6EF}"/>
                  </a:ext>
                </a:extLst>
              </p:cNvPr>
              <p:cNvSpPr>
                <a:spLocks noChangeArrowheads="1"/>
              </p:cNvSpPr>
              <p:nvPr/>
            </p:nvSpPr>
            <p:spPr bwMode="auto">
              <a:xfrm>
                <a:off x="9705" y="-4187"/>
                <a:ext cx="16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e</a:t>
                </a:r>
                <a:endParaRPr kumimoji="0" lang="ja-JP" altLang="en-US" sz="1800" b="0" i="0" u="none" strike="noStrike" cap="none" normalizeH="0" baseline="0" dirty="0">
                  <a:ln>
                    <a:noFill/>
                  </a:ln>
                  <a:solidFill>
                    <a:schemeClr val="tx1"/>
                  </a:solidFill>
                  <a:effectLst/>
                </a:endParaRPr>
              </a:p>
            </p:txBody>
          </p:sp>
          <p:sp>
            <p:nvSpPr>
              <p:cNvPr id="2009" name="Rectangle 743">
                <a:extLst>
                  <a:ext uri="{FF2B5EF4-FFF2-40B4-BE49-F238E27FC236}">
                    <a16:creationId xmlns="" xmlns:a16="http://schemas.microsoft.com/office/drawing/2014/main" id="{88BA3A00-D521-4F4F-BC97-E48D129DFBA5}"/>
                  </a:ext>
                </a:extLst>
              </p:cNvPr>
              <p:cNvSpPr>
                <a:spLocks noChangeArrowheads="1"/>
              </p:cNvSpPr>
              <p:nvPr/>
            </p:nvSpPr>
            <p:spPr bwMode="auto">
              <a:xfrm>
                <a:off x="9865" y="-4187"/>
                <a:ext cx="18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g</a:t>
                </a:r>
                <a:endParaRPr kumimoji="0" lang="ja-JP" altLang="en-US" sz="1800" b="0" i="0" u="none" strike="noStrike" cap="none" normalizeH="0" baseline="0" dirty="0">
                  <a:ln>
                    <a:noFill/>
                  </a:ln>
                  <a:solidFill>
                    <a:schemeClr val="tx1"/>
                  </a:solidFill>
                  <a:effectLst/>
                </a:endParaRPr>
              </a:p>
            </p:txBody>
          </p:sp>
          <p:sp>
            <p:nvSpPr>
              <p:cNvPr id="2010" name="Rectangle 744">
                <a:extLst>
                  <a:ext uri="{FF2B5EF4-FFF2-40B4-BE49-F238E27FC236}">
                    <a16:creationId xmlns="" xmlns:a16="http://schemas.microsoft.com/office/drawing/2014/main" id="{733A4C4A-39D8-4B60-9C02-C84141F79F7C}"/>
                  </a:ext>
                </a:extLst>
              </p:cNvPr>
              <p:cNvSpPr>
                <a:spLocks noChangeArrowheads="1"/>
              </p:cNvSpPr>
              <p:nvPr/>
            </p:nvSpPr>
            <p:spPr bwMode="auto">
              <a:xfrm>
                <a:off x="10047" y="-4187"/>
                <a:ext cx="6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2011" name="Rectangle 745">
                <a:extLst>
                  <a:ext uri="{FF2B5EF4-FFF2-40B4-BE49-F238E27FC236}">
                    <a16:creationId xmlns="" xmlns:a16="http://schemas.microsoft.com/office/drawing/2014/main" id="{295350BE-D9E5-4FA8-9B01-A9EC4EDB654A}"/>
                  </a:ext>
                </a:extLst>
              </p:cNvPr>
              <p:cNvSpPr>
                <a:spLocks noChangeArrowheads="1"/>
              </p:cNvSpPr>
              <p:nvPr/>
            </p:nvSpPr>
            <p:spPr bwMode="auto">
              <a:xfrm>
                <a:off x="10116" y="-4187"/>
                <a:ext cx="169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）に対する，</a:t>
                </a:r>
                <a:endParaRPr kumimoji="0" lang="ja-JP" altLang="en-US" sz="1800" b="0" i="0" u="none" strike="noStrike" cap="none" normalizeH="0" baseline="0" dirty="0">
                  <a:ln>
                    <a:noFill/>
                  </a:ln>
                  <a:solidFill>
                    <a:schemeClr val="tx1"/>
                  </a:solidFill>
                  <a:effectLst/>
                </a:endParaRPr>
              </a:p>
            </p:txBody>
          </p:sp>
          <p:sp>
            <p:nvSpPr>
              <p:cNvPr id="2012" name="Rectangle 746">
                <a:extLst>
                  <a:ext uri="{FF2B5EF4-FFF2-40B4-BE49-F238E27FC236}">
                    <a16:creationId xmlns="" xmlns:a16="http://schemas.microsoft.com/office/drawing/2014/main" id="{38338878-3C4D-47D4-BC81-E9943E6F6D0B}"/>
                  </a:ext>
                </a:extLst>
              </p:cNvPr>
              <p:cNvSpPr>
                <a:spLocks noChangeArrowheads="1"/>
              </p:cNvSpPr>
              <p:nvPr/>
            </p:nvSpPr>
            <p:spPr bwMode="auto">
              <a:xfrm>
                <a:off x="11896" y="-4187"/>
                <a:ext cx="2262"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ジェスチャ振り幅</a:t>
                </a:r>
                <a:endParaRPr kumimoji="0" lang="ja-JP" altLang="en-US" sz="1800" b="0" i="0" u="none" strike="noStrike" cap="none" normalizeH="0" baseline="0" dirty="0">
                  <a:ln>
                    <a:noFill/>
                  </a:ln>
                  <a:solidFill>
                    <a:schemeClr val="tx1"/>
                  </a:solidFill>
                  <a:effectLst/>
                </a:endParaRPr>
              </a:p>
            </p:txBody>
          </p:sp>
          <p:sp>
            <p:nvSpPr>
              <p:cNvPr id="2013" name="Rectangle 747">
                <a:extLst>
                  <a:ext uri="{FF2B5EF4-FFF2-40B4-BE49-F238E27FC236}">
                    <a16:creationId xmlns="" xmlns:a16="http://schemas.microsoft.com/office/drawing/2014/main" id="{FE3404E0-852F-4EB8-B2CE-2989F1EA11B7}"/>
                  </a:ext>
                </a:extLst>
              </p:cNvPr>
              <p:cNvSpPr>
                <a:spLocks noChangeArrowheads="1"/>
              </p:cNvSpPr>
              <p:nvPr/>
            </p:nvSpPr>
            <p:spPr bwMode="auto">
              <a:xfrm>
                <a:off x="14243" y="-4187"/>
                <a:ext cx="7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l</a:t>
                </a:r>
                <a:endParaRPr kumimoji="0" lang="ja-JP" altLang="en-US" sz="1800" b="0" i="0" u="none" strike="noStrike" cap="none" normalizeH="0" baseline="0" dirty="0">
                  <a:ln>
                    <a:noFill/>
                  </a:ln>
                  <a:solidFill>
                    <a:schemeClr val="tx1"/>
                  </a:solidFill>
                  <a:effectLst/>
                </a:endParaRPr>
              </a:p>
            </p:txBody>
          </p:sp>
          <p:sp>
            <p:nvSpPr>
              <p:cNvPr id="2014" name="Rectangle 748">
                <a:extLst>
                  <a:ext uri="{FF2B5EF4-FFF2-40B4-BE49-F238E27FC236}">
                    <a16:creationId xmlns="" xmlns:a16="http://schemas.microsoft.com/office/drawing/2014/main" id="{72BB0853-F1A8-4E71-8FDF-D5B23A249163}"/>
                  </a:ext>
                </a:extLst>
              </p:cNvPr>
              <p:cNvSpPr>
                <a:spLocks noChangeArrowheads="1"/>
              </p:cNvSpPr>
              <p:nvPr/>
            </p:nvSpPr>
            <p:spPr bwMode="auto">
              <a:xfrm>
                <a:off x="14401" y="-4187"/>
                <a:ext cx="169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と焦点ピッチ</a:t>
                </a:r>
                <a:endParaRPr kumimoji="0" lang="ja-JP" altLang="en-US" sz="1800" b="0" i="0" u="none" strike="noStrike" cap="none" normalizeH="0" baseline="0" dirty="0">
                  <a:ln>
                    <a:noFill/>
                  </a:ln>
                  <a:solidFill>
                    <a:schemeClr val="tx1"/>
                  </a:solidFill>
                  <a:effectLst/>
                </a:endParaRPr>
              </a:p>
            </p:txBody>
          </p:sp>
          <p:sp>
            <p:nvSpPr>
              <p:cNvPr id="2015" name="Rectangle 749">
                <a:extLst>
                  <a:ext uri="{FF2B5EF4-FFF2-40B4-BE49-F238E27FC236}">
                    <a16:creationId xmlns="" xmlns:a16="http://schemas.microsoft.com/office/drawing/2014/main" id="{9DC51A61-F42B-4941-9799-4862ABBCBBD3}"/>
                  </a:ext>
                </a:extLst>
              </p:cNvPr>
              <p:cNvSpPr>
                <a:spLocks noChangeArrowheads="1"/>
              </p:cNvSpPr>
              <p:nvPr/>
            </p:nvSpPr>
            <p:spPr bwMode="auto">
              <a:xfrm>
                <a:off x="16181" y="-4187"/>
                <a:ext cx="18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p</a:t>
                </a:r>
                <a:endParaRPr kumimoji="0" lang="ja-JP" altLang="en-US" sz="1800" b="0" i="0" u="none" strike="noStrike" cap="none" normalizeH="0" baseline="0" dirty="0">
                  <a:ln>
                    <a:noFill/>
                  </a:ln>
                  <a:solidFill>
                    <a:schemeClr val="tx1"/>
                  </a:solidFill>
                  <a:effectLst/>
                </a:endParaRPr>
              </a:p>
            </p:txBody>
          </p:sp>
          <p:sp>
            <p:nvSpPr>
              <p:cNvPr id="2016" name="Rectangle 750">
                <a:extLst>
                  <a:ext uri="{FF2B5EF4-FFF2-40B4-BE49-F238E27FC236}">
                    <a16:creationId xmlns="" xmlns:a16="http://schemas.microsoft.com/office/drawing/2014/main" id="{84EB1B03-35E9-486C-A4B3-258711C436B4}"/>
                  </a:ext>
                </a:extLst>
              </p:cNvPr>
              <p:cNvSpPr>
                <a:spLocks noChangeArrowheads="1"/>
              </p:cNvSpPr>
              <p:nvPr/>
            </p:nvSpPr>
            <p:spPr bwMode="auto">
              <a:xfrm>
                <a:off x="16444" y="-4187"/>
                <a:ext cx="28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の</a:t>
                </a:r>
                <a:endParaRPr kumimoji="0" lang="ja-JP" altLang="en-US" sz="1800" b="0" i="0" u="none" strike="noStrike" cap="none" normalizeH="0" baseline="0" dirty="0">
                  <a:ln>
                    <a:noFill/>
                  </a:ln>
                  <a:solidFill>
                    <a:schemeClr val="tx1"/>
                  </a:solidFill>
                  <a:effectLst/>
                </a:endParaRPr>
              </a:p>
            </p:txBody>
          </p:sp>
          <p:sp>
            <p:nvSpPr>
              <p:cNvPr id="2017" name="Rectangle 751">
                <a:extLst>
                  <a:ext uri="{FF2B5EF4-FFF2-40B4-BE49-F238E27FC236}">
                    <a16:creationId xmlns="" xmlns:a16="http://schemas.microsoft.com/office/drawing/2014/main" id="{58598300-3EC9-46B5-A6EB-2AA0872ECF02}"/>
                  </a:ext>
                </a:extLst>
              </p:cNvPr>
              <p:cNvSpPr>
                <a:spLocks noChangeArrowheads="1"/>
              </p:cNvSpPr>
              <p:nvPr/>
            </p:nvSpPr>
            <p:spPr bwMode="auto">
              <a:xfrm>
                <a:off x="9523" y="-3847"/>
                <a:ext cx="2262"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関係を算出した．</a:t>
                </a:r>
                <a:endParaRPr kumimoji="0" lang="ja-JP" altLang="en-US" sz="1800" b="0" i="0" u="none" strike="noStrike" cap="none" normalizeH="0" baseline="0" dirty="0">
                  <a:ln>
                    <a:noFill/>
                  </a:ln>
                  <a:solidFill>
                    <a:schemeClr val="tx1"/>
                  </a:solidFill>
                  <a:effectLst/>
                </a:endParaRPr>
              </a:p>
            </p:txBody>
          </p:sp>
          <p:sp>
            <p:nvSpPr>
              <p:cNvPr id="2018" name="Rectangle 752">
                <a:extLst>
                  <a:ext uri="{FF2B5EF4-FFF2-40B4-BE49-F238E27FC236}">
                    <a16:creationId xmlns="" xmlns:a16="http://schemas.microsoft.com/office/drawing/2014/main" id="{D0C9E73A-A19F-4F9B-A5B6-A3AC259A29DA}"/>
                  </a:ext>
                </a:extLst>
              </p:cNvPr>
              <p:cNvSpPr>
                <a:spLocks noChangeArrowheads="1"/>
              </p:cNvSpPr>
              <p:nvPr/>
            </p:nvSpPr>
            <p:spPr bwMode="auto">
              <a:xfrm>
                <a:off x="9523" y="-3508"/>
                <a:ext cx="339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焦電センサ単体の外形が，</a:t>
                </a:r>
                <a:endParaRPr kumimoji="0" lang="ja-JP" altLang="en-US" sz="1800" b="0" i="0" u="none" strike="noStrike" cap="none" normalizeH="0" baseline="0" dirty="0">
                  <a:ln>
                    <a:noFill/>
                  </a:ln>
                  <a:solidFill>
                    <a:schemeClr val="tx1"/>
                  </a:solidFill>
                  <a:effectLst/>
                </a:endParaRPr>
              </a:p>
            </p:txBody>
          </p:sp>
          <p:sp>
            <p:nvSpPr>
              <p:cNvPr id="2019" name="Rectangle 753">
                <a:extLst>
                  <a:ext uri="{FF2B5EF4-FFF2-40B4-BE49-F238E27FC236}">
                    <a16:creationId xmlns="" xmlns:a16="http://schemas.microsoft.com/office/drawing/2014/main" id="{8585C16B-9E23-47CE-B262-CF0685790899}"/>
                  </a:ext>
                </a:extLst>
              </p:cNvPr>
              <p:cNvSpPr>
                <a:spLocks noChangeArrowheads="1"/>
              </p:cNvSpPr>
              <p:nvPr/>
            </p:nvSpPr>
            <p:spPr bwMode="auto">
              <a:xfrm>
                <a:off x="13002" y="-3508"/>
                <a:ext cx="101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直径：</a:t>
                </a: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9</a:t>
                </a:r>
                <a:endParaRPr kumimoji="0" lang="ja-JP" altLang="en-US" sz="1800" b="0" i="0" u="none" strike="noStrike" cap="none" normalizeH="0" baseline="0" dirty="0">
                  <a:ln>
                    <a:noFill/>
                  </a:ln>
                  <a:solidFill>
                    <a:schemeClr val="tx1"/>
                  </a:solidFill>
                  <a:effectLst/>
                </a:endParaRPr>
              </a:p>
            </p:txBody>
          </p:sp>
          <p:sp>
            <p:nvSpPr>
              <p:cNvPr id="2020" name="Rectangle 754">
                <a:extLst>
                  <a:ext uri="{FF2B5EF4-FFF2-40B4-BE49-F238E27FC236}">
                    <a16:creationId xmlns="" xmlns:a16="http://schemas.microsoft.com/office/drawing/2014/main" id="{BFCB5A4D-85FA-41E7-8A0D-8C358F29B716}"/>
                  </a:ext>
                </a:extLst>
              </p:cNvPr>
              <p:cNvSpPr>
                <a:spLocks noChangeArrowheads="1"/>
              </p:cNvSpPr>
              <p:nvPr/>
            </p:nvSpPr>
            <p:spPr bwMode="auto">
              <a:xfrm>
                <a:off x="14017" y="-3508"/>
                <a:ext cx="6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2021" name="Rectangle 755">
                <a:extLst>
                  <a:ext uri="{FF2B5EF4-FFF2-40B4-BE49-F238E27FC236}">
                    <a16:creationId xmlns="" xmlns:a16="http://schemas.microsoft.com/office/drawing/2014/main" id="{8D23AC8E-D01F-4898-B8F8-F9702AC98064}"/>
                  </a:ext>
                </a:extLst>
              </p:cNvPr>
              <p:cNvSpPr>
                <a:spLocks noChangeArrowheads="1"/>
              </p:cNvSpPr>
              <p:nvPr/>
            </p:nvSpPr>
            <p:spPr bwMode="auto">
              <a:xfrm>
                <a:off x="14085" y="-3508"/>
                <a:ext cx="1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2</a:t>
                </a:r>
                <a:endParaRPr kumimoji="0" lang="ja-JP" altLang="en-US" sz="1800" b="0" i="0" u="none" strike="noStrike" cap="none" normalizeH="0" baseline="0" dirty="0">
                  <a:ln>
                    <a:noFill/>
                  </a:ln>
                  <a:solidFill>
                    <a:schemeClr val="tx1"/>
                  </a:solidFill>
                  <a:effectLst/>
                </a:endParaRPr>
              </a:p>
            </p:txBody>
          </p:sp>
          <p:sp>
            <p:nvSpPr>
              <p:cNvPr id="2022" name="Rectangle 756">
                <a:extLst>
                  <a:ext uri="{FF2B5EF4-FFF2-40B4-BE49-F238E27FC236}">
                    <a16:creationId xmlns="" xmlns:a16="http://schemas.microsoft.com/office/drawing/2014/main" id="{1C1C1BE7-5CC9-438E-9DA4-5CCBE5D00A64}"/>
                  </a:ext>
                </a:extLst>
              </p:cNvPr>
              <p:cNvSpPr>
                <a:spLocks noChangeArrowheads="1"/>
              </p:cNvSpPr>
              <p:nvPr/>
            </p:nvSpPr>
            <p:spPr bwMode="auto">
              <a:xfrm>
                <a:off x="14334" y="-3508"/>
                <a:ext cx="52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mm</a:t>
                </a:r>
                <a:endParaRPr kumimoji="0" lang="ja-JP" altLang="en-US" sz="1800" b="0" i="0" u="none" strike="noStrike" cap="none" normalizeH="0" baseline="0" dirty="0">
                  <a:ln>
                    <a:noFill/>
                  </a:ln>
                  <a:solidFill>
                    <a:schemeClr val="tx1"/>
                  </a:solidFill>
                  <a:effectLst/>
                </a:endParaRPr>
              </a:p>
            </p:txBody>
          </p:sp>
          <p:sp>
            <p:nvSpPr>
              <p:cNvPr id="2023" name="Rectangle 757">
                <a:extLst>
                  <a:ext uri="{FF2B5EF4-FFF2-40B4-BE49-F238E27FC236}">
                    <a16:creationId xmlns="" xmlns:a16="http://schemas.microsoft.com/office/drawing/2014/main" id="{A3A851E8-536D-4F3A-AF22-531766CFEEEC}"/>
                  </a:ext>
                </a:extLst>
              </p:cNvPr>
              <p:cNvSpPr>
                <a:spLocks noChangeArrowheads="1"/>
              </p:cNvSpPr>
              <p:nvPr/>
            </p:nvSpPr>
            <p:spPr bwMode="auto">
              <a:xfrm>
                <a:off x="14946" y="-3508"/>
                <a:ext cx="197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であることから</a:t>
                </a:r>
                <a:endParaRPr kumimoji="0" lang="ja-JP" altLang="en-US" sz="1800" b="0" i="0" u="none" strike="noStrike" cap="none" normalizeH="0" baseline="0" dirty="0">
                  <a:ln>
                    <a:noFill/>
                  </a:ln>
                  <a:solidFill>
                    <a:schemeClr val="tx1"/>
                  </a:solidFill>
                  <a:effectLst/>
                </a:endParaRPr>
              </a:p>
            </p:txBody>
          </p:sp>
          <p:sp>
            <p:nvSpPr>
              <p:cNvPr id="2024" name="Rectangle 758">
                <a:extLst>
                  <a:ext uri="{FF2B5EF4-FFF2-40B4-BE49-F238E27FC236}">
                    <a16:creationId xmlns="" xmlns:a16="http://schemas.microsoft.com/office/drawing/2014/main" id="{A0E93087-3EB1-42B1-A96A-C74BE638C41F}"/>
                  </a:ext>
                </a:extLst>
              </p:cNvPr>
              <p:cNvSpPr>
                <a:spLocks noChangeArrowheads="1"/>
              </p:cNvSpPr>
              <p:nvPr/>
            </p:nvSpPr>
            <p:spPr bwMode="auto">
              <a:xfrm>
                <a:off x="9523" y="-3168"/>
                <a:ext cx="28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err="1"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2025" name="Rectangle 759">
                <a:extLst>
                  <a:ext uri="{FF2B5EF4-FFF2-40B4-BE49-F238E27FC236}">
                    <a16:creationId xmlns="" xmlns:a16="http://schemas.microsoft.com/office/drawing/2014/main" id="{71E21326-25A4-4918-81FF-6880DD04A515}"/>
                  </a:ext>
                </a:extLst>
              </p:cNvPr>
              <p:cNvSpPr>
                <a:spLocks noChangeArrowheads="1"/>
              </p:cNvSpPr>
              <p:nvPr/>
            </p:nvSpPr>
            <p:spPr bwMode="auto">
              <a:xfrm>
                <a:off x="9889" y="-3168"/>
                <a:ext cx="2262"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焦電センサアレイ</a:t>
                </a:r>
                <a:endParaRPr kumimoji="0" lang="ja-JP" altLang="en-US" sz="1800" b="0" i="0" u="none" strike="noStrike" cap="none" normalizeH="0" baseline="0" dirty="0">
                  <a:ln>
                    <a:noFill/>
                  </a:ln>
                  <a:solidFill>
                    <a:schemeClr val="tx1"/>
                  </a:solidFill>
                  <a:effectLst/>
                </a:endParaRPr>
              </a:p>
            </p:txBody>
          </p:sp>
          <p:sp>
            <p:nvSpPr>
              <p:cNvPr id="2026" name="Rectangle 760">
                <a:extLst>
                  <a:ext uri="{FF2B5EF4-FFF2-40B4-BE49-F238E27FC236}">
                    <a16:creationId xmlns="" xmlns:a16="http://schemas.microsoft.com/office/drawing/2014/main" id="{626FB57E-A1BD-48E4-9E09-B9EABFFA5546}"/>
                  </a:ext>
                </a:extLst>
              </p:cNvPr>
              <p:cNvSpPr>
                <a:spLocks noChangeArrowheads="1"/>
              </p:cNvSpPr>
              <p:nvPr/>
            </p:nvSpPr>
            <p:spPr bwMode="auto">
              <a:xfrm>
                <a:off x="12236" y="-3168"/>
                <a:ext cx="61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を</a:t>
                </a: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45</a:t>
                </a:r>
                <a:endParaRPr kumimoji="0" lang="ja-JP" altLang="en-US" sz="1800" b="0" i="0" u="none" strike="noStrike" cap="none" normalizeH="0" baseline="0" dirty="0">
                  <a:ln>
                    <a:noFill/>
                  </a:ln>
                  <a:solidFill>
                    <a:schemeClr val="tx1"/>
                  </a:solidFill>
                  <a:effectLst/>
                </a:endParaRPr>
              </a:p>
            </p:txBody>
          </p:sp>
          <p:sp>
            <p:nvSpPr>
              <p:cNvPr id="2027" name="Rectangle 761">
                <a:extLst>
                  <a:ext uri="{FF2B5EF4-FFF2-40B4-BE49-F238E27FC236}">
                    <a16:creationId xmlns="" xmlns:a16="http://schemas.microsoft.com/office/drawing/2014/main" id="{DC6E13B3-1B0B-4F80-AE4D-94FDAA9DB46B}"/>
                  </a:ext>
                </a:extLst>
              </p:cNvPr>
              <p:cNvSpPr>
                <a:spLocks noChangeArrowheads="1"/>
              </p:cNvSpPr>
              <p:nvPr/>
            </p:nvSpPr>
            <p:spPr bwMode="auto">
              <a:xfrm>
                <a:off x="12933" y="-3168"/>
                <a:ext cx="18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d</a:t>
                </a:r>
                <a:endParaRPr kumimoji="0" lang="ja-JP" altLang="en-US" sz="1800" b="0" i="0" u="none" strike="noStrike" cap="none" normalizeH="0" baseline="0" dirty="0">
                  <a:ln>
                    <a:noFill/>
                  </a:ln>
                  <a:solidFill>
                    <a:schemeClr val="tx1"/>
                  </a:solidFill>
                  <a:effectLst/>
                </a:endParaRPr>
              </a:p>
            </p:txBody>
          </p:sp>
          <p:sp>
            <p:nvSpPr>
              <p:cNvPr id="2028" name="Rectangle 762">
                <a:extLst>
                  <a:ext uri="{FF2B5EF4-FFF2-40B4-BE49-F238E27FC236}">
                    <a16:creationId xmlns="" xmlns:a16="http://schemas.microsoft.com/office/drawing/2014/main" id="{4D4F8FC3-F7FA-4F97-ABDC-610425A84FE8}"/>
                  </a:ext>
                </a:extLst>
              </p:cNvPr>
              <p:cNvSpPr>
                <a:spLocks noChangeArrowheads="1"/>
              </p:cNvSpPr>
              <p:nvPr/>
            </p:nvSpPr>
            <p:spPr bwMode="auto">
              <a:xfrm>
                <a:off x="13115" y="-3168"/>
                <a:ext cx="16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e</a:t>
                </a:r>
                <a:endParaRPr kumimoji="0" lang="ja-JP" altLang="en-US" sz="1800" b="0" i="0" u="none" strike="noStrike" cap="none" normalizeH="0" baseline="0" dirty="0">
                  <a:ln>
                    <a:noFill/>
                  </a:ln>
                  <a:solidFill>
                    <a:schemeClr val="tx1"/>
                  </a:solidFill>
                  <a:effectLst/>
                </a:endParaRPr>
              </a:p>
            </p:txBody>
          </p:sp>
          <p:sp>
            <p:nvSpPr>
              <p:cNvPr id="2029" name="Rectangle 763">
                <a:extLst>
                  <a:ext uri="{FF2B5EF4-FFF2-40B4-BE49-F238E27FC236}">
                    <a16:creationId xmlns="" xmlns:a16="http://schemas.microsoft.com/office/drawing/2014/main" id="{036AFB54-CC43-4391-9D74-83CCE1BA4A2B}"/>
                  </a:ext>
                </a:extLst>
              </p:cNvPr>
              <p:cNvSpPr>
                <a:spLocks noChangeArrowheads="1"/>
              </p:cNvSpPr>
              <p:nvPr/>
            </p:nvSpPr>
            <p:spPr bwMode="auto">
              <a:xfrm>
                <a:off x="13275" y="-3168"/>
                <a:ext cx="18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g</a:t>
                </a:r>
                <a:endParaRPr kumimoji="0" lang="ja-JP" altLang="en-US" sz="1800" b="0" i="0" u="none" strike="noStrike" cap="none" normalizeH="0" baseline="0" dirty="0">
                  <a:ln>
                    <a:noFill/>
                  </a:ln>
                  <a:solidFill>
                    <a:schemeClr val="tx1"/>
                  </a:solidFill>
                  <a:effectLst/>
                </a:endParaRPr>
              </a:p>
            </p:txBody>
          </p:sp>
          <p:sp>
            <p:nvSpPr>
              <p:cNvPr id="2030" name="Rectangle 764">
                <a:extLst>
                  <a:ext uri="{FF2B5EF4-FFF2-40B4-BE49-F238E27FC236}">
                    <a16:creationId xmlns="" xmlns:a16="http://schemas.microsoft.com/office/drawing/2014/main" id="{A87DC61F-3289-4764-A996-3E8914AFAAC4}"/>
                  </a:ext>
                </a:extLst>
              </p:cNvPr>
              <p:cNvSpPr>
                <a:spLocks noChangeArrowheads="1"/>
              </p:cNvSpPr>
              <p:nvPr/>
            </p:nvSpPr>
            <p:spPr bwMode="auto">
              <a:xfrm>
                <a:off x="13457" y="-3168"/>
                <a:ext cx="6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2031" name="Rectangle 765">
                <a:extLst>
                  <a:ext uri="{FF2B5EF4-FFF2-40B4-BE49-F238E27FC236}">
                    <a16:creationId xmlns="" xmlns:a16="http://schemas.microsoft.com/office/drawing/2014/main" id="{631FB69A-0128-4A3B-9AE8-CCE69288197E}"/>
                  </a:ext>
                </a:extLst>
              </p:cNvPr>
              <p:cNvSpPr>
                <a:spLocks noChangeArrowheads="1"/>
              </p:cNvSpPr>
              <p:nvPr/>
            </p:nvSpPr>
            <p:spPr bwMode="auto">
              <a:xfrm>
                <a:off x="13525" y="-3168"/>
                <a:ext cx="282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傾けて配置するには，</a:t>
                </a:r>
                <a:endParaRPr kumimoji="0" lang="ja-JP" altLang="en-US" sz="1800" b="0" i="0" u="none" strike="noStrike" cap="none" normalizeH="0" baseline="0" dirty="0">
                  <a:ln>
                    <a:noFill/>
                  </a:ln>
                  <a:solidFill>
                    <a:schemeClr val="tx1"/>
                  </a:solidFill>
                  <a:effectLst/>
                </a:endParaRPr>
              </a:p>
            </p:txBody>
          </p:sp>
          <p:sp>
            <p:nvSpPr>
              <p:cNvPr id="2032" name="Rectangle 766">
                <a:extLst>
                  <a:ext uri="{FF2B5EF4-FFF2-40B4-BE49-F238E27FC236}">
                    <a16:creationId xmlns="" xmlns:a16="http://schemas.microsoft.com/office/drawing/2014/main" id="{7D202F23-9989-4CAE-A781-CAA5353C85F8}"/>
                  </a:ext>
                </a:extLst>
              </p:cNvPr>
              <p:cNvSpPr>
                <a:spLocks noChangeArrowheads="1"/>
              </p:cNvSpPr>
              <p:nvPr/>
            </p:nvSpPr>
            <p:spPr bwMode="auto">
              <a:xfrm>
                <a:off x="16438" y="-3168"/>
                <a:ext cx="33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13</a:t>
                </a:r>
                <a:endParaRPr kumimoji="0" lang="ja-JP" altLang="en-US" sz="1800" b="0" i="0" u="none" strike="noStrike" cap="none" normalizeH="0" baseline="0" dirty="0">
                  <a:ln>
                    <a:noFill/>
                  </a:ln>
                  <a:solidFill>
                    <a:schemeClr val="tx1"/>
                  </a:solidFill>
                  <a:effectLst/>
                </a:endParaRPr>
              </a:p>
            </p:txBody>
          </p:sp>
          <p:sp>
            <p:nvSpPr>
              <p:cNvPr id="2033" name="Rectangle 767">
                <a:extLst>
                  <a:ext uri="{FF2B5EF4-FFF2-40B4-BE49-F238E27FC236}">
                    <a16:creationId xmlns="" xmlns:a16="http://schemas.microsoft.com/office/drawing/2014/main" id="{E50D0A20-B349-4B3C-B05C-C64C092EF9F9}"/>
                  </a:ext>
                </a:extLst>
              </p:cNvPr>
              <p:cNvSpPr>
                <a:spLocks noChangeArrowheads="1"/>
              </p:cNvSpPr>
              <p:nvPr/>
            </p:nvSpPr>
            <p:spPr bwMode="auto">
              <a:xfrm>
                <a:off x="9523" y="-2829"/>
                <a:ext cx="52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mm</a:t>
                </a:r>
                <a:endParaRPr kumimoji="0" lang="ja-JP" altLang="en-US" sz="1800" b="0" i="0" u="none" strike="noStrike" cap="none" normalizeH="0" baseline="0" dirty="0">
                  <a:ln>
                    <a:noFill/>
                  </a:ln>
                  <a:solidFill>
                    <a:schemeClr val="tx1"/>
                  </a:solidFill>
                  <a:effectLst/>
                </a:endParaRPr>
              </a:p>
            </p:txBody>
          </p:sp>
          <p:sp>
            <p:nvSpPr>
              <p:cNvPr id="2034" name="Rectangle 768">
                <a:extLst>
                  <a:ext uri="{FF2B5EF4-FFF2-40B4-BE49-F238E27FC236}">
                    <a16:creationId xmlns="" xmlns:a16="http://schemas.microsoft.com/office/drawing/2014/main" id="{088BADB3-2B79-4912-8EED-3DCA159C4C42}"/>
                  </a:ext>
                </a:extLst>
              </p:cNvPr>
              <p:cNvSpPr>
                <a:spLocks noChangeArrowheads="1"/>
              </p:cNvSpPr>
              <p:nvPr/>
            </p:nvSpPr>
            <p:spPr bwMode="auto">
              <a:xfrm>
                <a:off x="10136" y="-2829"/>
                <a:ext cx="650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以上のピッチが必要となる．そのため，焦点ピッチ</a:t>
                </a:r>
                <a:endParaRPr kumimoji="0" lang="ja-JP" altLang="en-US" sz="1800" b="0" i="0" u="none" strike="noStrike" cap="none" normalizeH="0" baseline="0" dirty="0">
                  <a:ln>
                    <a:noFill/>
                  </a:ln>
                  <a:solidFill>
                    <a:schemeClr val="tx1"/>
                  </a:solidFill>
                  <a:effectLst/>
                </a:endParaRPr>
              </a:p>
            </p:txBody>
          </p:sp>
          <p:sp>
            <p:nvSpPr>
              <p:cNvPr id="2035" name="Rectangle 769">
                <a:extLst>
                  <a:ext uri="{FF2B5EF4-FFF2-40B4-BE49-F238E27FC236}">
                    <a16:creationId xmlns="" xmlns:a16="http://schemas.microsoft.com/office/drawing/2014/main" id="{5C8E2D4E-1569-4DE6-AC3A-7573C7054044}"/>
                  </a:ext>
                </a:extLst>
              </p:cNvPr>
              <p:cNvSpPr>
                <a:spLocks noChangeArrowheads="1"/>
              </p:cNvSpPr>
              <p:nvPr/>
            </p:nvSpPr>
            <p:spPr bwMode="auto">
              <a:xfrm>
                <a:off x="9523" y="-2489"/>
                <a:ext cx="33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17</a:t>
                </a:r>
                <a:endParaRPr kumimoji="0" lang="ja-JP" altLang="en-US" sz="1800" b="0" i="0" u="none" strike="noStrike" cap="none" normalizeH="0" baseline="0" dirty="0">
                  <a:ln>
                    <a:noFill/>
                  </a:ln>
                  <a:solidFill>
                    <a:schemeClr val="tx1"/>
                  </a:solidFill>
                  <a:effectLst/>
                </a:endParaRPr>
              </a:p>
            </p:txBody>
          </p:sp>
          <p:sp>
            <p:nvSpPr>
              <p:cNvPr id="2036" name="Rectangle 770">
                <a:extLst>
                  <a:ext uri="{FF2B5EF4-FFF2-40B4-BE49-F238E27FC236}">
                    <a16:creationId xmlns="" xmlns:a16="http://schemas.microsoft.com/office/drawing/2014/main" id="{41917D18-26CB-4AF3-8E94-FDAF02876596}"/>
                  </a:ext>
                </a:extLst>
              </p:cNvPr>
              <p:cNvSpPr>
                <a:spLocks noChangeArrowheads="1"/>
              </p:cNvSpPr>
              <p:nvPr/>
            </p:nvSpPr>
            <p:spPr bwMode="auto">
              <a:xfrm>
                <a:off x="9855" y="-2489"/>
                <a:ext cx="6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2037" name="Rectangle 771">
                <a:extLst>
                  <a:ext uri="{FF2B5EF4-FFF2-40B4-BE49-F238E27FC236}">
                    <a16:creationId xmlns="" xmlns:a16="http://schemas.microsoft.com/office/drawing/2014/main" id="{CEC1B8B0-C9D8-4AAE-8C34-2C480325A0A6}"/>
                  </a:ext>
                </a:extLst>
              </p:cNvPr>
              <p:cNvSpPr>
                <a:spLocks noChangeArrowheads="1"/>
              </p:cNvSpPr>
              <p:nvPr/>
            </p:nvSpPr>
            <p:spPr bwMode="auto">
              <a:xfrm>
                <a:off x="9924" y="-2489"/>
                <a:ext cx="1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4</a:t>
                </a:r>
                <a:endParaRPr kumimoji="0" lang="ja-JP" altLang="en-US" sz="1800" b="0" i="0" u="none" strike="noStrike" cap="none" normalizeH="0" baseline="0" dirty="0">
                  <a:ln>
                    <a:noFill/>
                  </a:ln>
                  <a:solidFill>
                    <a:schemeClr val="tx1"/>
                  </a:solidFill>
                  <a:effectLst/>
                </a:endParaRPr>
              </a:p>
            </p:txBody>
          </p:sp>
          <p:sp>
            <p:nvSpPr>
              <p:cNvPr id="2038" name="Rectangle 772">
                <a:extLst>
                  <a:ext uri="{FF2B5EF4-FFF2-40B4-BE49-F238E27FC236}">
                    <a16:creationId xmlns="" xmlns:a16="http://schemas.microsoft.com/office/drawing/2014/main" id="{C9F1AF19-8E9B-4EA3-B282-F3D31C8B4947}"/>
                  </a:ext>
                </a:extLst>
              </p:cNvPr>
              <p:cNvSpPr>
                <a:spLocks noChangeArrowheads="1"/>
              </p:cNvSpPr>
              <p:nvPr/>
            </p:nvSpPr>
            <p:spPr bwMode="auto">
              <a:xfrm>
                <a:off x="10172" y="-2489"/>
                <a:ext cx="52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mm</a:t>
                </a:r>
                <a:endParaRPr kumimoji="0" lang="ja-JP" altLang="en-US" sz="1800" b="0" i="0" u="none" strike="noStrike" cap="none" normalizeH="0" baseline="0" dirty="0">
                  <a:ln>
                    <a:noFill/>
                  </a:ln>
                  <a:solidFill>
                    <a:schemeClr val="tx1"/>
                  </a:solidFill>
                  <a:effectLst/>
                </a:endParaRPr>
              </a:p>
            </p:txBody>
          </p:sp>
          <p:sp>
            <p:nvSpPr>
              <p:cNvPr id="2039" name="Rectangle 773">
                <a:extLst>
                  <a:ext uri="{FF2B5EF4-FFF2-40B4-BE49-F238E27FC236}">
                    <a16:creationId xmlns="" xmlns:a16="http://schemas.microsoft.com/office/drawing/2014/main" id="{BDA7D7AF-B5C3-4D10-93DD-E8E9DC7DD556}"/>
                  </a:ext>
                </a:extLst>
              </p:cNvPr>
              <p:cNvSpPr>
                <a:spLocks noChangeArrowheads="1"/>
              </p:cNvSpPr>
              <p:nvPr/>
            </p:nvSpPr>
            <p:spPr bwMode="auto">
              <a:xfrm>
                <a:off x="10785" y="-2489"/>
                <a:ext cx="344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となるジェスチャ振り角</a:t>
                </a: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20</a:t>
                </a:r>
                <a:endParaRPr kumimoji="0" lang="ja-JP" altLang="en-US" sz="1800" b="0" i="0" u="none" strike="noStrike" cap="none" normalizeH="0" baseline="0" dirty="0">
                  <a:ln>
                    <a:noFill/>
                  </a:ln>
                  <a:solidFill>
                    <a:schemeClr val="tx1"/>
                  </a:solidFill>
                  <a:effectLst/>
                </a:endParaRPr>
              </a:p>
            </p:txBody>
          </p:sp>
          <p:sp>
            <p:nvSpPr>
              <p:cNvPr id="2040" name="Rectangle 774">
                <a:extLst>
                  <a:ext uri="{FF2B5EF4-FFF2-40B4-BE49-F238E27FC236}">
                    <a16:creationId xmlns="" xmlns:a16="http://schemas.microsoft.com/office/drawing/2014/main" id="{4830AF61-9D7E-4391-B429-259B0C10B25A}"/>
                  </a:ext>
                </a:extLst>
              </p:cNvPr>
              <p:cNvSpPr>
                <a:spLocks noChangeArrowheads="1"/>
              </p:cNvSpPr>
              <p:nvPr/>
            </p:nvSpPr>
            <p:spPr bwMode="auto">
              <a:xfrm>
                <a:off x="14312" y="-2489"/>
                <a:ext cx="18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d</a:t>
                </a:r>
                <a:endParaRPr kumimoji="0" lang="ja-JP" altLang="en-US" sz="1800" b="0" i="0" u="none" strike="noStrike" cap="none" normalizeH="0" baseline="0" dirty="0">
                  <a:ln>
                    <a:noFill/>
                  </a:ln>
                  <a:solidFill>
                    <a:schemeClr val="tx1"/>
                  </a:solidFill>
                  <a:effectLst/>
                </a:endParaRPr>
              </a:p>
            </p:txBody>
          </p:sp>
          <p:sp>
            <p:nvSpPr>
              <p:cNvPr id="2041" name="Rectangle 775">
                <a:extLst>
                  <a:ext uri="{FF2B5EF4-FFF2-40B4-BE49-F238E27FC236}">
                    <a16:creationId xmlns="" xmlns:a16="http://schemas.microsoft.com/office/drawing/2014/main" id="{0EAB1FE9-6A2A-46EF-A3DA-4F48F52B9879}"/>
                  </a:ext>
                </a:extLst>
              </p:cNvPr>
              <p:cNvSpPr>
                <a:spLocks noChangeArrowheads="1"/>
              </p:cNvSpPr>
              <p:nvPr/>
            </p:nvSpPr>
            <p:spPr bwMode="auto">
              <a:xfrm>
                <a:off x="14494" y="-2489"/>
                <a:ext cx="16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e</a:t>
                </a:r>
                <a:endParaRPr kumimoji="0" lang="ja-JP" altLang="en-US" sz="1800" b="0" i="0" u="none" strike="noStrike" cap="none" normalizeH="0" baseline="0" dirty="0">
                  <a:ln>
                    <a:noFill/>
                  </a:ln>
                  <a:solidFill>
                    <a:schemeClr val="tx1"/>
                  </a:solidFill>
                  <a:effectLst/>
                </a:endParaRPr>
              </a:p>
            </p:txBody>
          </p:sp>
          <p:sp>
            <p:nvSpPr>
              <p:cNvPr id="2042" name="Rectangle 776">
                <a:extLst>
                  <a:ext uri="{FF2B5EF4-FFF2-40B4-BE49-F238E27FC236}">
                    <a16:creationId xmlns="" xmlns:a16="http://schemas.microsoft.com/office/drawing/2014/main" id="{11EB9EC5-7C51-4CF4-A7E4-A7E966363BBC}"/>
                  </a:ext>
                </a:extLst>
              </p:cNvPr>
              <p:cNvSpPr>
                <a:spLocks noChangeArrowheads="1"/>
              </p:cNvSpPr>
              <p:nvPr/>
            </p:nvSpPr>
            <p:spPr bwMode="auto">
              <a:xfrm>
                <a:off x="14653" y="-2489"/>
                <a:ext cx="18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g</a:t>
                </a:r>
                <a:endParaRPr kumimoji="0" lang="ja-JP" altLang="en-US" sz="1800" b="0" i="0" u="none" strike="noStrike" cap="none" normalizeH="0" baseline="0" dirty="0">
                  <a:ln>
                    <a:noFill/>
                  </a:ln>
                  <a:solidFill>
                    <a:schemeClr val="tx1"/>
                  </a:solidFill>
                  <a:effectLst/>
                </a:endParaRPr>
              </a:p>
            </p:txBody>
          </p:sp>
          <p:sp>
            <p:nvSpPr>
              <p:cNvPr id="2043" name="Rectangle 777">
                <a:extLst>
                  <a:ext uri="{FF2B5EF4-FFF2-40B4-BE49-F238E27FC236}">
                    <a16:creationId xmlns="" xmlns:a16="http://schemas.microsoft.com/office/drawing/2014/main" id="{82C190AA-6581-46BA-AEC4-F19E9A47A6E3}"/>
                  </a:ext>
                </a:extLst>
              </p:cNvPr>
              <p:cNvSpPr>
                <a:spLocks noChangeArrowheads="1"/>
              </p:cNvSpPr>
              <p:nvPr/>
            </p:nvSpPr>
            <p:spPr bwMode="auto">
              <a:xfrm>
                <a:off x="14835" y="-2489"/>
                <a:ext cx="6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2044" name="Rectangle 778">
                <a:extLst>
                  <a:ext uri="{FF2B5EF4-FFF2-40B4-BE49-F238E27FC236}">
                    <a16:creationId xmlns="" xmlns:a16="http://schemas.microsoft.com/office/drawing/2014/main" id="{D21B25B3-AAB0-4C9F-A922-EDECD53D8F15}"/>
                  </a:ext>
                </a:extLst>
              </p:cNvPr>
              <p:cNvSpPr>
                <a:spLocks noChangeArrowheads="1"/>
              </p:cNvSpPr>
              <p:nvPr/>
            </p:nvSpPr>
            <p:spPr bwMode="auto">
              <a:xfrm>
                <a:off x="14904" y="-2489"/>
                <a:ext cx="197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（ジェスチャ振</a:t>
                </a:r>
                <a:endParaRPr kumimoji="0" lang="ja-JP" altLang="en-US" sz="1800" b="0" i="0" u="none" strike="noStrike" cap="none" normalizeH="0" baseline="0" dirty="0">
                  <a:ln>
                    <a:noFill/>
                  </a:ln>
                  <a:solidFill>
                    <a:schemeClr val="tx1"/>
                  </a:solidFill>
                  <a:effectLst/>
                </a:endParaRPr>
              </a:p>
            </p:txBody>
          </p:sp>
          <p:sp>
            <p:nvSpPr>
              <p:cNvPr id="2045" name="Rectangle 779">
                <a:extLst>
                  <a:ext uri="{FF2B5EF4-FFF2-40B4-BE49-F238E27FC236}">
                    <a16:creationId xmlns="" xmlns:a16="http://schemas.microsoft.com/office/drawing/2014/main" id="{B30265E7-5764-450B-8204-F5A450F536F0}"/>
                  </a:ext>
                </a:extLst>
              </p:cNvPr>
              <p:cNvSpPr>
                <a:spLocks noChangeArrowheads="1"/>
              </p:cNvSpPr>
              <p:nvPr/>
            </p:nvSpPr>
            <p:spPr bwMode="auto">
              <a:xfrm>
                <a:off x="9523" y="-2150"/>
                <a:ext cx="565"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り幅</a:t>
                </a:r>
                <a:endParaRPr kumimoji="0" lang="ja-JP" altLang="en-US" sz="1800" b="0" i="0" u="none" strike="noStrike" cap="none" normalizeH="0" baseline="0" dirty="0">
                  <a:ln>
                    <a:noFill/>
                  </a:ln>
                  <a:solidFill>
                    <a:schemeClr val="tx1"/>
                  </a:solidFill>
                  <a:effectLst/>
                </a:endParaRPr>
              </a:p>
            </p:txBody>
          </p:sp>
          <p:sp>
            <p:nvSpPr>
              <p:cNvPr id="2046" name="Rectangle 780">
                <a:extLst>
                  <a:ext uri="{FF2B5EF4-FFF2-40B4-BE49-F238E27FC236}">
                    <a16:creationId xmlns="" xmlns:a16="http://schemas.microsoft.com/office/drawing/2014/main" id="{D31995C9-92FC-4584-A7DE-F83EF714D0CF}"/>
                  </a:ext>
                </a:extLst>
              </p:cNvPr>
              <p:cNvSpPr>
                <a:spLocks noChangeArrowheads="1"/>
              </p:cNvSpPr>
              <p:nvPr/>
            </p:nvSpPr>
            <p:spPr bwMode="auto">
              <a:xfrm>
                <a:off x="10172" y="-2150"/>
                <a:ext cx="49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684</a:t>
                </a:r>
                <a:endParaRPr kumimoji="0" lang="ja-JP" altLang="en-US" sz="1800" b="0" i="0" u="none" strike="noStrike" cap="none" normalizeH="0" baseline="0" dirty="0">
                  <a:ln>
                    <a:noFill/>
                  </a:ln>
                  <a:solidFill>
                    <a:schemeClr val="tx1"/>
                  </a:solidFill>
                  <a:effectLst/>
                </a:endParaRPr>
              </a:p>
            </p:txBody>
          </p:sp>
          <p:sp>
            <p:nvSpPr>
              <p:cNvPr id="2047" name="Rectangle 781">
                <a:extLst>
                  <a:ext uri="{FF2B5EF4-FFF2-40B4-BE49-F238E27FC236}">
                    <a16:creationId xmlns="" xmlns:a16="http://schemas.microsoft.com/office/drawing/2014/main" id="{7C7E47EE-C435-4C22-8A85-895E0C769C21}"/>
                  </a:ext>
                </a:extLst>
              </p:cNvPr>
              <p:cNvSpPr>
                <a:spLocks noChangeArrowheads="1"/>
              </p:cNvSpPr>
              <p:nvPr/>
            </p:nvSpPr>
            <p:spPr bwMode="auto">
              <a:xfrm>
                <a:off x="10752" y="-2150"/>
                <a:ext cx="52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mm</a:t>
                </a:r>
                <a:endParaRPr kumimoji="0" lang="ja-JP" altLang="en-US" sz="1800" b="0" i="0" u="none" strike="noStrike" cap="none" normalizeH="0" baseline="0" dirty="0">
                  <a:ln>
                    <a:noFill/>
                  </a:ln>
                  <a:solidFill>
                    <a:schemeClr val="tx1"/>
                  </a:solidFill>
                  <a:effectLst/>
                </a:endParaRPr>
              </a:p>
            </p:txBody>
          </p:sp>
          <p:sp>
            <p:nvSpPr>
              <p:cNvPr id="1728" name="Rectangle 782">
                <a:extLst>
                  <a:ext uri="{FF2B5EF4-FFF2-40B4-BE49-F238E27FC236}">
                    <a16:creationId xmlns="" xmlns:a16="http://schemas.microsoft.com/office/drawing/2014/main" id="{B27FEFFD-9574-4FC3-AE43-737CFCFD62DA}"/>
                  </a:ext>
                </a:extLst>
              </p:cNvPr>
              <p:cNvSpPr>
                <a:spLocks noChangeArrowheads="1"/>
              </p:cNvSpPr>
              <p:nvPr/>
            </p:nvSpPr>
            <p:spPr bwMode="auto">
              <a:xfrm>
                <a:off x="11282" y="-2150"/>
                <a:ext cx="311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）にて素子を実装した．</a:t>
                </a:r>
                <a:endParaRPr kumimoji="0" lang="ja-JP" altLang="en-US" sz="1800" b="0" i="0" u="none" strike="noStrike" cap="none" normalizeH="0" baseline="0" dirty="0">
                  <a:ln>
                    <a:noFill/>
                  </a:ln>
                  <a:solidFill>
                    <a:schemeClr val="tx1"/>
                  </a:solidFill>
                  <a:effectLst/>
                </a:endParaRPr>
              </a:p>
            </p:txBody>
          </p:sp>
          <p:sp>
            <p:nvSpPr>
              <p:cNvPr id="1729" name="Rectangle 783">
                <a:extLst>
                  <a:ext uri="{FF2B5EF4-FFF2-40B4-BE49-F238E27FC236}">
                    <a16:creationId xmlns="" xmlns:a16="http://schemas.microsoft.com/office/drawing/2014/main" id="{0DF0627D-B772-4195-AEB7-B4B923899C9B}"/>
                  </a:ext>
                </a:extLst>
              </p:cNvPr>
              <p:cNvSpPr>
                <a:spLocks noChangeArrowheads="1"/>
              </p:cNvSpPr>
              <p:nvPr/>
            </p:nvSpPr>
            <p:spPr bwMode="auto">
              <a:xfrm>
                <a:off x="9523" y="-1810"/>
                <a:ext cx="735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このジェスチャ振り幅は，想定する振り幅として妥当な値</a:t>
                </a:r>
                <a:endParaRPr kumimoji="0" lang="ja-JP" altLang="en-US" sz="1800" b="0" i="0" u="none" strike="noStrike" cap="none" normalizeH="0" baseline="0" dirty="0">
                  <a:ln>
                    <a:noFill/>
                  </a:ln>
                  <a:solidFill>
                    <a:schemeClr val="tx1"/>
                  </a:solidFill>
                  <a:effectLst/>
                </a:endParaRPr>
              </a:p>
            </p:txBody>
          </p:sp>
          <p:sp>
            <p:nvSpPr>
              <p:cNvPr id="1730" name="Rectangle 784">
                <a:extLst>
                  <a:ext uri="{FF2B5EF4-FFF2-40B4-BE49-F238E27FC236}">
                    <a16:creationId xmlns="" xmlns:a16="http://schemas.microsoft.com/office/drawing/2014/main" id="{DF520238-EFD1-4149-8A88-B5ABC4DE1848}"/>
                  </a:ext>
                </a:extLst>
              </p:cNvPr>
              <p:cNvSpPr>
                <a:spLocks noChangeArrowheads="1"/>
              </p:cNvSpPr>
              <p:nvPr/>
            </p:nvSpPr>
            <p:spPr bwMode="auto">
              <a:xfrm>
                <a:off x="9523" y="-1422"/>
                <a:ext cx="141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である．　</a:t>
                </a:r>
                <a:endParaRPr kumimoji="0" lang="ja-JP" altLang="en-US" sz="1800" b="0" i="0" u="none" strike="noStrike" cap="none" normalizeH="0" baseline="0" dirty="0">
                  <a:ln>
                    <a:noFill/>
                  </a:ln>
                  <a:solidFill>
                    <a:schemeClr val="tx1"/>
                  </a:solidFill>
                  <a:effectLst/>
                </a:endParaRPr>
              </a:p>
            </p:txBody>
          </p:sp>
          <p:sp>
            <p:nvSpPr>
              <p:cNvPr id="1731" name="Rectangle 785">
                <a:extLst>
                  <a:ext uri="{FF2B5EF4-FFF2-40B4-BE49-F238E27FC236}">
                    <a16:creationId xmlns="" xmlns:a16="http://schemas.microsoft.com/office/drawing/2014/main" id="{C5E539AE-5FFB-43B7-9B0F-C45CD6C67090}"/>
                  </a:ext>
                </a:extLst>
              </p:cNvPr>
              <p:cNvSpPr>
                <a:spLocks noChangeArrowheads="1"/>
              </p:cNvSpPr>
              <p:nvPr/>
            </p:nvSpPr>
            <p:spPr bwMode="auto">
              <a:xfrm>
                <a:off x="10938" y="-1462"/>
                <a:ext cx="32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0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　</a:t>
                </a:r>
                <a:endParaRPr kumimoji="0" lang="ja-JP" altLang="en-US" sz="1800" b="0" i="0" u="none" strike="noStrike" cap="none" normalizeH="0" baseline="0" dirty="0">
                  <a:ln>
                    <a:noFill/>
                  </a:ln>
                  <a:solidFill>
                    <a:schemeClr val="tx1"/>
                  </a:solidFill>
                  <a:effectLst/>
                </a:endParaRPr>
              </a:p>
            </p:txBody>
          </p:sp>
          <p:pic>
            <p:nvPicPr>
              <p:cNvPr id="1810" name="Picture 786">
                <a:extLst>
                  <a:ext uri="{FF2B5EF4-FFF2-40B4-BE49-F238E27FC236}">
                    <a16:creationId xmlns="" xmlns:a16="http://schemas.microsoft.com/office/drawing/2014/main" id="{59D570ED-991E-4E9B-9F09-B464ECEAA72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025" y="19412"/>
                <a:ext cx="5803" cy="2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2" name="Freeform 787">
                <a:extLst>
                  <a:ext uri="{FF2B5EF4-FFF2-40B4-BE49-F238E27FC236}">
                    <a16:creationId xmlns="" xmlns:a16="http://schemas.microsoft.com/office/drawing/2014/main" id="{AFEF1983-49ED-4F50-B325-9CA38879D51A}"/>
                  </a:ext>
                </a:extLst>
              </p:cNvPr>
              <p:cNvSpPr>
                <a:spLocks/>
              </p:cNvSpPr>
              <p:nvPr/>
            </p:nvSpPr>
            <p:spPr bwMode="auto">
              <a:xfrm>
                <a:off x="35723" y="8316"/>
                <a:ext cx="8781" cy="8614"/>
              </a:xfrm>
              <a:custGeom>
                <a:avLst/>
                <a:gdLst>
                  <a:gd name="T0" fmla="*/ 8510 w 8781"/>
                  <a:gd name="T1" fmla="*/ 8531 h 8614"/>
                  <a:gd name="T2" fmla="*/ 269 w 8781"/>
                  <a:gd name="T3" fmla="*/ 8531 h 8614"/>
                  <a:gd name="T4" fmla="*/ 215 w 8781"/>
                  <a:gd name="T5" fmla="*/ 8523 h 8614"/>
                  <a:gd name="T6" fmla="*/ 164 w 8781"/>
                  <a:gd name="T7" fmla="*/ 8497 h 8614"/>
                  <a:gd name="T8" fmla="*/ 136 w 8781"/>
                  <a:gd name="T9" fmla="*/ 8475 h 8614"/>
                  <a:gd name="T10" fmla="*/ 104 w 8781"/>
                  <a:gd name="T11" fmla="*/ 8430 h 8614"/>
                  <a:gd name="T12" fmla="*/ 85 w 8781"/>
                  <a:gd name="T13" fmla="*/ 8378 h 8614"/>
                  <a:gd name="T14" fmla="*/ 81 w 8781"/>
                  <a:gd name="T15" fmla="*/ 8337 h 8614"/>
                  <a:gd name="T16" fmla="*/ 83 w 8781"/>
                  <a:gd name="T17" fmla="*/ 255 h 8614"/>
                  <a:gd name="T18" fmla="*/ 95 w 8781"/>
                  <a:gd name="T19" fmla="*/ 200 h 8614"/>
                  <a:gd name="T20" fmla="*/ 124 w 8781"/>
                  <a:gd name="T21" fmla="*/ 154 h 8614"/>
                  <a:gd name="T22" fmla="*/ 150 w 8781"/>
                  <a:gd name="T23" fmla="*/ 127 h 8614"/>
                  <a:gd name="T24" fmla="*/ 197 w 8781"/>
                  <a:gd name="T25" fmla="*/ 97 h 8614"/>
                  <a:gd name="T26" fmla="*/ 251 w 8781"/>
                  <a:gd name="T27" fmla="*/ 83 h 8614"/>
                  <a:gd name="T28" fmla="*/ 8510 w 8781"/>
                  <a:gd name="T29" fmla="*/ 83 h 8614"/>
                  <a:gd name="T30" fmla="*/ 8549 w 8781"/>
                  <a:gd name="T31" fmla="*/ 87 h 8614"/>
                  <a:gd name="T32" fmla="*/ 8601 w 8781"/>
                  <a:gd name="T33" fmla="*/ 105 h 8614"/>
                  <a:gd name="T34" fmla="*/ 8644 w 8781"/>
                  <a:gd name="T35" fmla="*/ 137 h 8614"/>
                  <a:gd name="T36" fmla="*/ 8668 w 8781"/>
                  <a:gd name="T37" fmla="*/ 168 h 8614"/>
                  <a:gd name="T38" fmla="*/ 8692 w 8781"/>
                  <a:gd name="T39" fmla="*/ 218 h 8614"/>
                  <a:gd name="T40" fmla="*/ 8700 w 8781"/>
                  <a:gd name="T41" fmla="*/ 275 h 8614"/>
                  <a:gd name="T42" fmla="*/ 8700 w 8781"/>
                  <a:gd name="T43" fmla="*/ 8337 h 8614"/>
                  <a:gd name="T44" fmla="*/ 8692 w 8781"/>
                  <a:gd name="T45" fmla="*/ 8396 h 8614"/>
                  <a:gd name="T46" fmla="*/ 8668 w 8781"/>
                  <a:gd name="T47" fmla="*/ 8444 h 8614"/>
                  <a:gd name="T48" fmla="*/ 8644 w 8781"/>
                  <a:gd name="T49" fmla="*/ 8475 h 8614"/>
                  <a:gd name="T50" fmla="*/ 8601 w 8781"/>
                  <a:gd name="T51" fmla="*/ 8507 h 8614"/>
                  <a:gd name="T52" fmla="*/ 8549 w 8781"/>
                  <a:gd name="T53" fmla="*/ 8527 h 8614"/>
                  <a:gd name="T54" fmla="*/ 8510 w 8781"/>
                  <a:gd name="T55" fmla="*/ 8531 h 8614"/>
                  <a:gd name="T56" fmla="*/ 8510 w 8781"/>
                  <a:gd name="T57" fmla="*/ 8614 h 8614"/>
                  <a:gd name="T58" fmla="*/ 8565 w 8781"/>
                  <a:gd name="T59" fmla="*/ 8608 h 8614"/>
                  <a:gd name="T60" fmla="*/ 8640 w 8781"/>
                  <a:gd name="T61" fmla="*/ 8582 h 8614"/>
                  <a:gd name="T62" fmla="*/ 8700 w 8781"/>
                  <a:gd name="T63" fmla="*/ 8533 h 8614"/>
                  <a:gd name="T64" fmla="*/ 8735 w 8781"/>
                  <a:gd name="T65" fmla="*/ 8493 h 8614"/>
                  <a:gd name="T66" fmla="*/ 8769 w 8781"/>
                  <a:gd name="T67" fmla="*/ 8420 h 8614"/>
                  <a:gd name="T68" fmla="*/ 8781 w 8781"/>
                  <a:gd name="T69" fmla="*/ 8337 h 8614"/>
                  <a:gd name="T70" fmla="*/ 8781 w 8781"/>
                  <a:gd name="T71" fmla="*/ 275 h 8614"/>
                  <a:gd name="T72" fmla="*/ 8769 w 8781"/>
                  <a:gd name="T73" fmla="*/ 194 h 8614"/>
                  <a:gd name="T74" fmla="*/ 8735 w 8781"/>
                  <a:gd name="T75" fmla="*/ 121 h 8614"/>
                  <a:gd name="T76" fmla="*/ 8700 w 8781"/>
                  <a:gd name="T77" fmla="*/ 81 h 8614"/>
                  <a:gd name="T78" fmla="*/ 8640 w 8781"/>
                  <a:gd name="T79" fmla="*/ 32 h 8614"/>
                  <a:gd name="T80" fmla="*/ 8565 w 8781"/>
                  <a:gd name="T81" fmla="*/ 6 h 8614"/>
                  <a:gd name="T82" fmla="*/ 8510 w 8781"/>
                  <a:gd name="T83" fmla="*/ 0 h 8614"/>
                  <a:gd name="T84" fmla="*/ 243 w 8781"/>
                  <a:gd name="T85" fmla="*/ 2 h 8614"/>
                  <a:gd name="T86" fmla="*/ 166 w 8781"/>
                  <a:gd name="T87" fmla="*/ 22 h 8614"/>
                  <a:gd name="T88" fmla="*/ 99 w 8781"/>
                  <a:gd name="T89" fmla="*/ 63 h 8614"/>
                  <a:gd name="T90" fmla="*/ 63 w 8781"/>
                  <a:gd name="T91" fmla="*/ 99 h 8614"/>
                  <a:gd name="T92" fmla="*/ 23 w 8781"/>
                  <a:gd name="T93" fmla="*/ 168 h 8614"/>
                  <a:gd name="T94" fmla="*/ 2 w 8781"/>
                  <a:gd name="T95" fmla="*/ 247 h 8614"/>
                  <a:gd name="T96" fmla="*/ 0 w 8781"/>
                  <a:gd name="T97" fmla="*/ 8337 h 8614"/>
                  <a:gd name="T98" fmla="*/ 7 w 8781"/>
                  <a:gd name="T99" fmla="*/ 8394 h 8614"/>
                  <a:gd name="T100" fmla="*/ 33 w 8781"/>
                  <a:gd name="T101" fmla="*/ 8471 h 8614"/>
                  <a:gd name="T102" fmla="*/ 79 w 8781"/>
                  <a:gd name="T103" fmla="*/ 8533 h 8614"/>
                  <a:gd name="T104" fmla="*/ 120 w 8781"/>
                  <a:gd name="T105" fmla="*/ 8568 h 8614"/>
                  <a:gd name="T106" fmla="*/ 190 w 8781"/>
                  <a:gd name="T107" fmla="*/ 8602 h 8614"/>
                  <a:gd name="T108" fmla="*/ 269 w 8781"/>
                  <a:gd name="T109" fmla="*/ 8614 h 8614"/>
                  <a:gd name="T110" fmla="*/ 8510 w 8781"/>
                  <a:gd name="T111" fmla="*/ 8574 h 8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781" h="8614">
                    <a:moveTo>
                      <a:pt x="8510" y="8574"/>
                    </a:moveTo>
                    <a:lnTo>
                      <a:pt x="8510" y="8574"/>
                    </a:lnTo>
                    <a:lnTo>
                      <a:pt x="8510" y="8531"/>
                    </a:lnTo>
                    <a:lnTo>
                      <a:pt x="8510" y="8531"/>
                    </a:lnTo>
                    <a:lnTo>
                      <a:pt x="269" y="8531"/>
                    </a:lnTo>
                    <a:lnTo>
                      <a:pt x="269" y="8531"/>
                    </a:lnTo>
                    <a:lnTo>
                      <a:pt x="251" y="8531"/>
                    </a:lnTo>
                    <a:lnTo>
                      <a:pt x="233" y="8527"/>
                    </a:lnTo>
                    <a:lnTo>
                      <a:pt x="215" y="8523"/>
                    </a:lnTo>
                    <a:lnTo>
                      <a:pt x="197" y="8515"/>
                    </a:lnTo>
                    <a:lnTo>
                      <a:pt x="180" y="8507"/>
                    </a:lnTo>
                    <a:lnTo>
                      <a:pt x="164" y="8497"/>
                    </a:lnTo>
                    <a:lnTo>
                      <a:pt x="150" y="8487"/>
                    </a:lnTo>
                    <a:lnTo>
                      <a:pt x="136" y="8475"/>
                    </a:lnTo>
                    <a:lnTo>
                      <a:pt x="136" y="8475"/>
                    </a:lnTo>
                    <a:lnTo>
                      <a:pt x="124" y="8461"/>
                    </a:lnTo>
                    <a:lnTo>
                      <a:pt x="114" y="8444"/>
                    </a:lnTo>
                    <a:lnTo>
                      <a:pt x="104" y="8430"/>
                    </a:lnTo>
                    <a:lnTo>
                      <a:pt x="95" y="8412"/>
                    </a:lnTo>
                    <a:lnTo>
                      <a:pt x="89" y="8396"/>
                    </a:lnTo>
                    <a:lnTo>
                      <a:pt x="85" y="8378"/>
                    </a:lnTo>
                    <a:lnTo>
                      <a:pt x="83" y="8358"/>
                    </a:lnTo>
                    <a:lnTo>
                      <a:pt x="81" y="8337"/>
                    </a:lnTo>
                    <a:lnTo>
                      <a:pt x="81" y="8337"/>
                    </a:lnTo>
                    <a:lnTo>
                      <a:pt x="81" y="275"/>
                    </a:lnTo>
                    <a:lnTo>
                      <a:pt x="81" y="275"/>
                    </a:lnTo>
                    <a:lnTo>
                      <a:pt x="83" y="255"/>
                    </a:lnTo>
                    <a:lnTo>
                      <a:pt x="85" y="236"/>
                    </a:lnTo>
                    <a:lnTo>
                      <a:pt x="89" y="218"/>
                    </a:lnTo>
                    <a:lnTo>
                      <a:pt x="95" y="200"/>
                    </a:lnTo>
                    <a:lnTo>
                      <a:pt x="104" y="184"/>
                    </a:lnTo>
                    <a:lnTo>
                      <a:pt x="114" y="168"/>
                    </a:lnTo>
                    <a:lnTo>
                      <a:pt x="124" y="154"/>
                    </a:lnTo>
                    <a:lnTo>
                      <a:pt x="136" y="137"/>
                    </a:lnTo>
                    <a:lnTo>
                      <a:pt x="136" y="137"/>
                    </a:lnTo>
                    <a:lnTo>
                      <a:pt x="150" y="127"/>
                    </a:lnTo>
                    <a:lnTo>
                      <a:pt x="164" y="115"/>
                    </a:lnTo>
                    <a:lnTo>
                      <a:pt x="180" y="105"/>
                    </a:lnTo>
                    <a:lnTo>
                      <a:pt x="197" y="97"/>
                    </a:lnTo>
                    <a:lnTo>
                      <a:pt x="215" y="91"/>
                    </a:lnTo>
                    <a:lnTo>
                      <a:pt x="233" y="87"/>
                    </a:lnTo>
                    <a:lnTo>
                      <a:pt x="251" y="83"/>
                    </a:lnTo>
                    <a:lnTo>
                      <a:pt x="269" y="83"/>
                    </a:lnTo>
                    <a:lnTo>
                      <a:pt x="269" y="83"/>
                    </a:lnTo>
                    <a:lnTo>
                      <a:pt x="8510" y="83"/>
                    </a:lnTo>
                    <a:lnTo>
                      <a:pt x="8510" y="83"/>
                    </a:lnTo>
                    <a:lnTo>
                      <a:pt x="8530" y="83"/>
                    </a:lnTo>
                    <a:lnTo>
                      <a:pt x="8549" y="87"/>
                    </a:lnTo>
                    <a:lnTo>
                      <a:pt x="8567" y="91"/>
                    </a:lnTo>
                    <a:lnTo>
                      <a:pt x="8583" y="97"/>
                    </a:lnTo>
                    <a:lnTo>
                      <a:pt x="8601" y="105"/>
                    </a:lnTo>
                    <a:lnTo>
                      <a:pt x="8615" y="115"/>
                    </a:lnTo>
                    <a:lnTo>
                      <a:pt x="8629" y="127"/>
                    </a:lnTo>
                    <a:lnTo>
                      <a:pt x="8644" y="137"/>
                    </a:lnTo>
                    <a:lnTo>
                      <a:pt x="8644" y="137"/>
                    </a:lnTo>
                    <a:lnTo>
                      <a:pt x="8656" y="154"/>
                    </a:lnTo>
                    <a:lnTo>
                      <a:pt x="8668" y="168"/>
                    </a:lnTo>
                    <a:lnTo>
                      <a:pt x="8676" y="184"/>
                    </a:lnTo>
                    <a:lnTo>
                      <a:pt x="8684" y="200"/>
                    </a:lnTo>
                    <a:lnTo>
                      <a:pt x="8692" y="218"/>
                    </a:lnTo>
                    <a:lnTo>
                      <a:pt x="8696" y="236"/>
                    </a:lnTo>
                    <a:lnTo>
                      <a:pt x="8700" y="255"/>
                    </a:lnTo>
                    <a:lnTo>
                      <a:pt x="8700" y="275"/>
                    </a:lnTo>
                    <a:lnTo>
                      <a:pt x="8700" y="275"/>
                    </a:lnTo>
                    <a:lnTo>
                      <a:pt x="8700" y="8337"/>
                    </a:lnTo>
                    <a:lnTo>
                      <a:pt x="8700" y="8337"/>
                    </a:lnTo>
                    <a:lnTo>
                      <a:pt x="8700" y="8358"/>
                    </a:lnTo>
                    <a:lnTo>
                      <a:pt x="8696" y="8378"/>
                    </a:lnTo>
                    <a:lnTo>
                      <a:pt x="8692" y="8396"/>
                    </a:lnTo>
                    <a:lnTo>
                      <a:pt x="8684" y="8412"/>
                    </a:lnTo>
                    <a:lnTo>
                      <a:pt x="8676" y="8430"/>
                    </a:lnTo>
                    <a:lnTo>
                      <a:pt x="8668" y="8444"/>
                    </a:lnTo>
                    <a:lnTo>
                      <a:pt x="8656" y="8461"/>
                    </a:lnTo>
                    <a:lnTo>
                      <a:pt x="8644" y="8475"/>
                    </a:lnTo>
                    <a:lnTo>
                      <a:pt x="8644" y="8475"/>
                    </a:lnTo>
                    <a:lnTo>
                      <a:pt x="8629" y="8487"/>
                    </a:lnTo>
                    <a:lnTo>
                      <a:pt x="8615" y="8497"/>
                    </a:lnTo>
                    <a:lnTo>
                      <a:pt x="8601" y="8507"/>
                    </a:lnTo>
                    <a:lnTo>
                      <a:pt x="8583" y="8515"/>
                    </a:lnTo>
                    <a:lnTo>
                      <a:pt x="8567" y="8523"/>
                    </a:lnTo>
                    <a:lnTo>
                      <a:pt x="8549" y="8527"/>
                    </a:lnTo>
                    <a:lnTo>
                      <a:pt x="8530" y="8531"/>
                    </a:lnTo>
                    <a:lnTo>
                      <a:pt x="8510" y="8531"/>
                    </a:lnTo>
                    <a:lnTo>
                      <a:pt x="8510" y="8531"/>
                    </a:lnTo>
                    <a:lnTo>
                      <a:pt x="8510" y="8574"/>
                    </a:lnTo>
                    <a:lnTo>
                      <a:pt x="8510" y="8574"/>
                    </a:lnTo>
                    <a:lnTo>
                      <a:pt x="8510" y="8614"/>
                    </a:lnTo>
                    <a:lnTo>
                      <a:pt x="8510" y="8614"/>
                    </a:lnTo>
                    <a:lnTo>
                      <a:pt x="8538" y="8612"/>
                    </a:lnTo>
                    <a:lnTo>
                      <a:pt x="8565" y="8608"/>
                    </a:lnTo>
                    <a:lnTo>
                      <a:pt x="8591" y="8602"/>
                    </a:lnTo>
                    <a:lnTo>
                      <a:pt x="8615" y="8592"/>
                    </a:lnTo>
                    <a:lnTo>
                      <a:pt x="8640" y="8582"/>
                    </a:lnTo>
                    <a:lnTo>
                      <a:pt x="8662" y="8568"/>
                    </a:lnTo>
                    <a:lnTo>
                      <a:pt x="8682" y="8552"/>
                    </a:lnTo>
                    <a:lnTo>
                      <a:pt x="8700" y="8533"/>
                    </a:lnTo>
                    <a:lnTo>
                      <a:pt x="8700" y="8533"/>
                    </a:lnTo>
                    <a:lnTo>
                      <a:pt x="8718" y="8515"/>
                    </a:lnTo>
                    <a:lnTo>
                      <a:pt x="8735" y="8493"/>
                    </a:lnTo>
                    <a:lnTo>
                      <a:pt x="8749" y="8471"/>
                    </a:lnTo>
                    <a:lnTo>
                      <a:pt x="8759" y="8446"/>
                    </a:lnTo>
                    <a:lnTo>
                      <a:pt x="8769" y="8420"/>
                    </a:lnTo>
                    <a:lnTo>
                      <a:pt x="8775" y="8394"/>
                    </a:lnTo>
                    <a:lnTo>
                      <a:pt x="8779" y="8366"/>
                    </a:lnTo>
                    <a:lnTo>
                      <a:pt x="8781" y="8337"/>
                    </a:lnTo>
                    <a:lnTo>
                      <a:pt x="8781" y="8337"/>
                    </a:lnTo>
                    <a:lnTo>
                      <a:pt x="8781" y="275"/>
                    </a:lnTo>
                    <a:lnTo>
                      <a:pt x="8781" y="275"/>
                    </a:lnTo>
                    <a:lnTo>
                      <a:pt x="8779" y="247"/>
                    </a:lnTo>
                    <a:lnTo>
                      <a:pt x="8775" y="220"/>
                    </a:lnTo>
                    <a:lnTo>
                      <a:pt x="8769" y="194"/>
                    </a:lnTo>
                    <a:lnTo>
                      <a:pt x="8759" y="168"/>
                    </a:lnTo>
                    <a:lnTo>
                      <a:pt x="8749" y="144"/>
                    </a:lnTo>
                    <a:lnTo>
                      <a:pt x="8735" y="121"/>
                    </a:lnTo>
                    <a:lnTo>
                      <a:pt x="8718" y="99"/>
                    </a:lnTo>
                    <a:lnTo>
                      <a:pt x="8700" y="81"/>
                    </a:lnTo>
                    <a:lnTo>
                      <a:pt x="8700" y="81"/>
                    </a:lnTo>
                    <a:lnTo>
                      <a:pt x="8682" y="63"/>
                    </a:lnTo>
                    <a:lnTo>
                      <a:pt x="8662" y="46"/>
                    </a:lnTo>
                    <a:lnTo>
                      <a:pt x="8640" y="32"/>
                    </a:lnTo>
                    <a:lnTo>
                      <a:pt x="8615" y="22"/>
                    </a:lnTo>
                    <a:lnTo>
                      <a:pt x="8591" y="12"/>
                    </a:lnTo>
                    <a:lnTo>
                      <a:pt x="8565" y="6"/>
                    </a:lnTo>
                    <a:lnTo>
                      <a:pt x="8538" y="2"/>
                    </a:lnTo>
                    <a:lnTo>
                      <a:pt x="8510" y="0"/>
                    </a:lnTo>
                    <a:lnTo>
                      <a:pt x="8510" y="0"/>
                    </a:lnTo>
                    <a:lnTo>
                      <a:pt x="269" y="0"/>
                    </a:lnTo>
                    <a:lnTo>
                      <a:pt x="269" y="0"/>
                    </a:lnTo>
                    <a:lnTo>
                      <a:pt x="243" y="2"/>
                    </a:lnTo>
                    <a:lnTo>
                      <a:pt x="217" y="6"/>
                    </a:lnTo>
                    <a:lnTo>
                      <a:pt x="190" y="12"/>
                    </a:lnTo>
                    <a:lnTo>
                      <a:pt x="166" y="22"/>
                    </a:lnTo>
                    <a:lnTo>
                      <a:pt x="142" y="32"/>
                    </a:lnTo>
                    <a:lnTo>
                      <a:pt x="120" y="46"/>
                    </a:lnTo>
                    <a:lnTo>
                      <a:pt x="99" y="63"/>
                    </a:lnTo>
                    <a:lnTo>
                      <a:pt x="79" y="81"/>
                    </a:lnTo>
                    <a:lnTo>
                      <a:pt x="79" y="81"/>
                    </a:lnTo>
                    <a:lnTo>
                      <a:pt x="63" y="99"/>
                    </a:lnTo>
                    <a:lnTo>
                      <a:pt x="47" y="121"/>
                    </a:lnTo>
                    <a:lnTo>
                      <a:pt x="33" y="144"/>
                    </a:lnTo>
                    <a:lnTo>
                      <a:pt x="23" y="168"/>
                    </a:lnTo>
                    <a:lnTo>
                      <a:pt x="13" y="194"/>
                    </a:lnTo>
                    <a:lnTo>
                      <a:pt x="7" y="220"/>
                    </a:lnTo>
                    <a:lnTo>
                      <a:pt x="2" y="247"/>
                    </a:lnTo>
                    <a:lnTo>
                      <a:pt x="0" y="275"/>
                    </a:lnTo>
                    <a:lnTo>
                      <a:pt x="0" y="275"/>
                    </a:lnTo>
                    <a:lnTo>
                      <a:pt x="0" y="8337"/>
                    </a:lnTo>
                    <a:lnTo>
                      <a:pt x="0" y="8337"/>
                    </a:lnTo>
                    <a:lnTo>
                      <a:pt x="2" y="8366"/>
                    </a:lnTo>
                    <a:lnTo>
                      <a:pt x="7" y="8394"/>
                    </a:lnTo>
                    <a:lnTo>
                      <a:pt x="13" y="8420"/>
                    </a:lnTo>
                    <a:lnTo>
                      <a:pt x="23" y="8446"/>
                    </a:lnTo>
                    <a:lnTo>
                      <a:pt x="33" y="8471"/>
                    </a:lnTo>
                    <a:lnTo>
                      <a:pt x="47" y="8493"/>
                    </a:lnTo>
                    <a:lnTo>
                      <a:pt x="63" y="8515"/>
                    </a:lnTo>
                    <a:lnTo>
                      <a:pt x="79" y="8533"/>
                    </a:lnTo>
                    <a:lnTo>
                      <a:pt x="79" y="8533"/>
                    </a:lnTo>
                    <a:lnTo>
                      <a:pt x="99" y="8552"/>
                    </a:lnTo>
                    <a:lnTo>
                      <a:pt x="120" y="8568"/>
                    </a:lnTo>
                    <a:lnTo>
                      <a:pt x="142" y="8582"/>
                    </a:lnTo>
                    <a:lnTo>
                      <a:pt x="166" y="8592"/>
                    </a:lnTo>
                    <a:lnTo>
                      <a:pt x="190" y="8602"/>
                    </a:lnTo>
                    <a:lnTo>
                      <a:pt x="217" y="8608"/>
                    </a:lnTo>
                    <a:lnTo>
                      <a:pt x="243" y="8612"/>
                    </a:lnTo>
                    <a:lnTo>
                      <a:pt x="269" y="8614"/>
                    </a:lnTo>
                    <a:lnTo>
                      <a:pt x="269" y="8614"/>
                    </a:lnTo>
                    <a:lnTo>
                      <a:pt x="8510" y="8614"/>
                    </a:lnTo>
                    <a:lnTo>
                      <a:pt x="8510" y="857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733" name="Rectangle 788">
                <a:extLst>
                  <a:ext uri="{FF2B5EF4-FFF2-40B4-BE49-F238E27FC236}">
                    <a16:creationId xmlns="" xmlns:a16="http://schemas.microsoft.com/office/drawing/2014/main" id="{C8B10DCF-4526-4F44-B844-761BCB6D58D8}"/>
                  </a:ext>
                </a:extLst>
              </p:cNvPr>
              <p:cNvSpPr>
                <a:spLocks noChangeArrowheads="1"/>
              </p:cNvSpPr>
              <p:nvPr/>
            </p:nvSpPr>
            <p:spPr bwMode="auto">
              <a:xfrm>
                <a:off x="35899" y="8557"/>
                <a:ext cx="12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734" name="Rectangle 789">
                <a:extLst>
                  <a:ext uri="{FF2B5EF4-FFF2-40B4-BE49-F238E27FC236}">
                    <a16:creationId xmlns="" xmlns:a16="http://schemas.microsoft.com/office/drawing/2014/main" id="{C7795CF3-C3DF-4940-84F4-1AB36ED1A991}"/>
                  </a:ext>
                </a:extLst>
              </p:cNvPr>
              <p:cNvSpPr>
                <a:spLocks noChangeArrowheads="1"/>
              </p:cNvSpPr>
              <p:nvPr/>
            </p:nvSpPr>
            <p:spPr bwMode="auto">
              <a:xfrm>
                <a:off x="36023" y="8563"/>
                <a:ext cx="452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ジェスチャを実施する手の温度は約</a:t>
                </a:r>
                <a:endParaRPr kumimoji="0" lang="ja-JP" altLang="en-US" sz="1800" b="0" i="0" u="none" strike="noStrike" cap="none" normalizeH="0" baseline="0" dirty="0">
                  <a:ln>
                    <a:noFill/>
                  </a:ln>
                  <a:solidFill>
                    <a:schemeClr val="tx1"/>
                  </a:solidFill>
                  <a:effectLst/>
                </a:endParaRPr>
              </a:p>
            </p:txBody>
          </p:sp>
          <p:sp>
            <p:nvSpPr>
              <p:cNvPr id="1735" name="Rectangle 790">
                <a:extLst>
                  <a:ext uri="{FF2B5EF4-FFF2-40B4-BE49-F238E27FC236}">
                    <a16:creationId xmlns="" xmlns:a16="http://schemas.microsoft.com/office/drawing/2014/main" id="{A9AC48CA-476A-47A8-B2EB-1E1688253F5E}"/>
                  </a:ext>
                </a:extLst>
              </p:cNvPr>
              <p:cNvSpPr>
                <a:spLocks noChangeArrowheads="1"/>
              </p:cNvSpPr>
              <p:nvPr/>
            </p:nvSpPr>
            <p:spPr bwMode="auto">
              <a:xfrm>
                <a:off x="40633" y="8563"/>
                <a:ext cx="49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300</a:t>
                </a:r>
                <a:endParaRPr kumimoji="0" lang="ja-JP" altLang="en-US" sz="1800" b="0" i="0" u="none" strike="noStrike" cap="none" normalizeH="0" baseline="0" dirty="0">
                  <a:ln>
                    <a:noFill/>
                  </a:ln>
                  <a:solidFill>
                    <a:schemeClr val="tx1"/>
                  </a:solidFill>
                  <a:effectLst/>
                </a:endParaRPr>
              </a:p>
            </p:txBody>
          </p:sp>
          <p:sp>
            <p:nvSpPr>
              <p:cNvPr id="1736" name="Rectangle 791">
                <a:extLst>
                  <a:ext uri="{FF2B5EF4-FFF2-40B4-BE49-F238E27FC236}">
                    <a16:creationId xmlns="" xmlns:a16="http://schemas.microsoft.com/office/drawing/2014/main" id="{7736FDF1-ADA2-4306-8E3D-370DA95A61FF}"/>
                  </a:ext>
                </a:extLst>
              </p:cNvPr>
              <p:cNvSpPr>
                <a:spLocks noChangeArrowheads="1"/>
              </p:cNvSpPr>
              <p:nvPr/>
            </p:nvSpPr>
            <p:spPr bwMode="auto">
              <a:xfrm>
                <a:off x="41213" y="8563"/>
                <a:ext cx="18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K</a:t>
                </a:r>
                <a:endParaRPr kumimoji="0" lang="ja-JP" altLang="en-US" sz="1800" b="0" i="0" u="none" strike="noStrike" cap="none" normalizeH="0" baseline="0" dirty="0">
                  <a:ln>
                    <a:noFill/>
                  </a:ln>
                  <a:solidFill>
                    <a:schemeClr val="tx1"/>
                  </a:solidFill>
                  <a:effectLst/>
                </a:endParaRPr>
              </a:p>
            </p:txBody>
          </p:sp>
          <p:sp>
            <p:nvSpPr>
              <p:cNvPr id="1737" name="Rectangle 792">
                <a:extLst>
                  <a:ext uri="{FF2B5EF4-FFF2-40B4-BE49-F238E27FC236}">
                    <a16:creationId xmlns="" xmlns:a16="http://schemas.microsoft.com/office/drawing/2014/main" id="{609A5567-B8F1-4A59-99D3-C051C177A8D0}"/>
                  </a:ext>
                </a:extLst>
              </p:cNvPr>
              <p:cNvSpPr>
                <a:spLocks noChangeArrowheads="1"/>
              </p:cNvSpPr>
              <p:nvPr/>
            </p:nvSpPr>
            <p:spPr bwMode="auto">
              <a:xfrm>
                <a:off x="41476" y="8563"/>
                <a:ext cx="2895"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であることを確認した</a:t>
                </a: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738" name="Rectangle 793">
                <a:extLst>
                  <a:ext uri="{FF2B5EF4-FFF2-40B4-BE49-F238E27FC236}">
                    <a16:creationId xmlns="" xmlns:a16="http://schemas.microsoft.com/office/drawing/2014/main" id="{F4D38D9A-23C5-4C6F-B0BC-3F6FBC359A04}"/>
                  </a:ext>
                </a:extLst>
              </p:cNvPr>
              <p:cNvSpPr>
                <a:spLocks noChangeArrowheads="1"/>
              </p:cNvSpPr>
              <p:nvPr/>
            </p:nvSpPr>
            <p:spPr bwMode="auto">
              <a:xfrm>
                <a:off x="35899" y="8896"/>
                <a:ext cx="12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739" name="Rectangle 794">
                <a:extLst>
                  <a:ext uri="{FF2B5EF4-FFF2-40B4-BE49-F238E27FC236}">
                    <a16:creationId xmlns="" xmlns:a16="http://schemas.microsoft.com/office/drawing/2014/main" id="{AC9364BA-D0F2-4115-9E6C-06358E040B1B}"/>
                  </a:ext>
                </a:extLst>
              </p:cNvPr>
              <p:cNvSpPr>
                <a:spLocks noChangeArrowheads="1"/>
              </p:cNvSpPr>
              <p:nvPr/>
            </p:nvSpPr>
            <p:spPr bwMode="auto">
              <a:xfrm>
                <a:off x="36023" y="8902"/>
                <a:ext cx="593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ジェスチャを行う手から測定対象までの距離を</a:t>
                </a:r>
                <a:endParaRPr kumimoji="0" lang="ja-JP" altLang="en-US" sz="1800" b="0" i="0" u="none" strike="noStrike" cap="none" normalizeH="0" baseline="0" dirty="0">
                  <a:ln>
                    <a:noFill/>
                  </a:ln>
                  <a:solidFill>
                    <a:schemeClr val="tx1"/>
                  </a:solidFill>
                  <a:effectLst/>
                </a:endParaRPr>
              </a:p>
            </p:txBody>
          </p:sp>
          <p:sp>
            <p:nvSpPr>
              <p:cNvPr id="1740" name="Rectangle 795">
                <a:extLst>
                  <a:ext uri="{FF2B5EF4-FFF2-40B4-BE49-F238E27FC236}">
                    <a16:creationId xmlns="" xmlns:a16="http://schemas.microsoft.com/office/drawing/2014/main" id="{A187188A-C015-44CA-92F0-28077CC98B21}"/>
                  </a:ext>
                </a:extLst>
              </p:cNvPr>
              <p:cNvSpPr>
                <a:spLocks noChangeArrowheads="1"/>
              </p:cNvSpPr>
              <p:nvPr/>
            </p:nvSpPr>
            <p:spPr bwMode="auto">
              <a:xfrm>
                <a:off x="42048" y="8902"/>
                <a:ext cx="1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1</a:t>
                </a:r>
                <a:endParaRPr kumimoji="0" lang="ja-JP" altLang="en-US" sz="1800" b="0" i="0" u="none" strike="noStrike" cap="none" normalizeH="0" baseline="0" dirty="0">
                  <a:ln>
                    <a:noFill/>
                  </a:ln>
                  <a:solidFill>
                    <a:schemeClr val="tx1"/>
                  </a:solidFill>
                  <a:effectLst/>
                </a:endParaRPr>
              </a:p>
            </p:txBody>
          </p:sp>
          <p:sp>
            <p:nvSpPr>
              <p:cNvPr id="1741" name="Rectangle 796">
                <a:extLst>
                  <a:ext uri="{FF2B5EF4-FFF2-40B4-BE49-F238E27FC236}">
                    <a16:creationId xmlns="" xmlns:a16="http://schemas.microsoft.com/office/drawing/2014/main" id="{56537402-2469-4FFE-8B6F-BC09DA627890}"/>
                  </a:ext>
                </a:extLst>
              </p:cNvPr>
              <p:cNvSpPr>
                <a:spLocks noChangeArrowheads="1"/>
              </p:cNvSpPr>
              <p:nvPr/>
            </p:nvSpPr>
            <p:spPr bwMode="auto">
              <a:xfrm>
                <a:off x="42297" y="8902"/>
                <a:ext cx="265"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m</a:t>
                </a:r>
                <a:endParaRPr kumimoji="0" lang="ja-JP" altLang="en-US" sz="1800" b="0" i="0" u="none" strike="noStrike" cap="none" normalizeH="0" baseline="0" dirty="0">
                  <a:ln>
                    <a:noFill/>
                  </a:ln>
                  <a:solidFill>
                    <a:schemeClr val="tx1"/>
                  </a:solidFill>
                  <a:effectLst/>
                </a:endParaRPr>
              </a:p>
            </p:txBody>
          </p:sp>
          <p:sp>
            <p:nvSpPr>
              <p:cNvPr id="1742" name="Rectangle 797">
                <a:extLst>
                  <a:ext uri="{FF2B5EF4-FFF2-40B4-BE49-F238E27FC236}">
                    <a16:creationId xmlns="" xmlns:a16="http://schemas.microsoft.com/office/drawing/2014/main" id="{CCE755B9-238D-44AE-989C-5E86C85C90EA}"/>
                  </a:ext>
                </a:extLst>
              </p:cNvPr>
              <p:cNvSpPr>
                <a:spLocks noChangeArrowheads="1"/>
              </p:cNvSpPr>
              <p:nvPr/>
            </p:nvSpPr>
            <p:spPr bwMode="auto">
              <a:xfrm>
                <a:off x="42644" y="8902"/>
                <a:ext cx="169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として出力信</a:t>
                </a:r>
                <a:endParaRPr kumimoji="0" lang="ja-JP" altLang="en-US" sz="1800" b="0" i="0" u="none" strike="noStrike" cap="none" normalizeH="0" baseline="0" dirty="0">
                  <a:ln>
                    <a:noFill/>
                  </a:ln>
                  <a:solidFill>
                    <a:schemeClr val="tx1"/>
                  </a:solidFill>
                  <a:effectLst/>
                </a:endParaRPr>
              </a:p>
            </p:txBody>
          </p:sp>
          <p:sp>
            <p:nvSpPr>
              <p:cNvPr id="1743" name="Rectangle 798">
                <a:extLst>
                  <a:ext uri="{FF2B5EF4-FFF2-40B4-BE49-F238E27FC236}">
                    <a16:creationId xmlns="" xmlns:a16="http://schemas.microsoft.com/office/drawing/2014/main" id="{C59404B3-BB3C-4258-9BEB-06769AC105DE}"/>
                  </a:ext>
                </a:extLst>
              </p:cNvPr>
              <p:cNvSpPr>
                <a:spLocks noChangeArrowheads="1"/>
              </p:cNvSpPr>
              <p:nvPr/>
            </p:nvSpPr>
            <p:spPr bwMode="auto">
              <a:xfrm>
                <a:off x="35899" y="9240"/>
                <a:ext cx="197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号を評価した．</a:t>
                </a:r>
                <a:endParaRPr kumimoji="0" lang="ja-JP" altLang="en-US" sz="1800" b="0" i="0" u="none" strike="noStrike" cap="none" normalizeH="0" baseline="0" dirty="0">
                  <a:ln>
                    <a:noFill/>
                  </a:ln>
                  <a:solidFill>
                    <a:schemeClr val="tx1"/>
                  </a:solidFill>
                  <a:effectLst/>
                </a:endParaRPr>
              </a:p>
            </p:txBody>
          </p:sp>
          <p:sp>
            <p:nvSpPr>
              <p:cNvPr id="1744" name="Rectangle 799">
                <a:extLst>
                  <a:ext uri="{FF2B5EF4-FFF2-40B4-BE49-F238E27FC236}">
                    <a16:creationId xmlns="" xmlns:a16="http://schemas.microsoft.com/office/drawing/2014/main" id="{1C4D5EA0-8949-49C2-9A8E-0A5A482AD2D8}"/>
                  </a:ext>
                </a:extLst>
              </p:cNvPr>
              <p:cNvSpPr>
                <a:spLocks noChangeArrowheads="1"/>
              </p:cNvSpPr>
              <p:nvPr/>
            </p:nvSpPr>
            <p:spPr bwMode="auto">
              <a:xfrm>
                <a:off x="35899" y="9575"/>
                <a:ext cx="12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745" name="Rectangle 800">
                <a:extLst>
                  <a:ext uri="{FF2B5EF4-FFF2-40B4-BE49-F238E27FC236}">
                    <a16:creationId xmlns="" xmlns:a16="http://schemas.microsoft.com/office/drawing/2014/main" id="{43D34E3C-0910-4C8D-85D8-AF2789072602}"/>
                  </a:ext>
                </a:extLst>
              </p:cNvPr>
              <p:cNvSpPr>
                <a:spLocks noChangeArrowheads="1"/>
              </p:cNvSpPr>
              <p:nvPr/>
            </p:nvSpPr>
            <p:spPr bwMode="auto">
              <a:xfrm>
                <a:off x="36023" y="9581"/>
                <a:ext cx="311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焦電センサ単体では，約</a:t>
                </a:r>
                <a:endParaRPr kumimoji="0" lang="ja-JP" altLang="en-US" sz="1800" b="0" i="0" u="none" strike="noStrike" cap="none" normalizeH="0" baseline="0" dirty="0">
                  <a:ln>
                    <a:noFill/>
                  </a:ln>
                  <a:solidFill>
                    <a:schemeClr val="tx1"/>
                  </a:solidFill>
                  <a:effectLst/>
                </a:endParaRPr>
              </a:p>
            </p:txBody>
          </p:sp>
          <p:sp>
            <p:nvSpPr>
              <p:cNvPr id="1746" name="Rectangle 801">
                <a:extLst>
                  <a:ext uri="{FF2B5EF4-FFF2-40B4-BE49-F238E27FC236}">
                    <a16:creationId xmlns="" xmlns:a16="http://schemas.microsoft.com/office/drawing/2014/main" id="{6B27314F-4918-4CCB-AD0E-C8734027754F}"/>
                  </a:ext>
                </a:extLst>
              </p:cNvPr>
              <p:cNvSpPr>
                <a:spLocks noChangeArrowheads="1"/>
              </p:cNvSpPr>
              <p:nvPr/>
            </p:nvSpPr>
            <p:spPr bwMode="auto">
              <a:xfrm>
                <a:off x="39218" y="9581"/>
                <a:ext cx="1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1</a:t>
                </a:r>
                <a:endParaRPr kumimoji="0" lang="ja-JP" altLang="en-US" sz="1800" b="0" i="0" u="none" strike="noStrike" cap="none" normalizeH="0" baseline="0" dirty="0">
                  <a:ln>
                    <a:noFill/>
                  </a:ln>
                  <a:solidFill>
                    <a:schemeClr val="tx1"/>
                  </a:solidFill>
                  <a:effectLst/>
                </a:endParaRPr>
              </a:p>
            </p:txBody>
          </p:sp>
          <p:sp>
            <p:nvSpPr>
              <p:cNvPr id="1747" name="Rectangle 802">
                <a:extLst>
                  <a:ext uri="{FF2B5EF4-FFF2-40B4-BE49-F238E27FC236}">
                    <a16:creationId xmlns="" xmlns:a16="http://schemas.microsoft.com/office/drawing/2014/main" id="{C5F223FE-0AE2-4A73-A71C-ED31E4BA9094}"/>
                  </a:ext>
                </a:extLst>
              </p:cNvPr>
              <p:cNvSpPr>
                <a:spLocks noChangeArrowheads="1"/>
              </p:cNvSpPr>
              <p:nvPr/>
            </p:nvSpPr>
            <p:spPr bwMode="auto">
              <a:xfrm>
                <a:off x="39384" y="9581"/>
                <a:ext cx="6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748" name="Rectangle 803">
                <a:extLst>
                  <a:ext uri="{FF2B5EF4-FFF2-40B4-BE49-F238E27FC236}">
                    <a16:creationId xmlns="" xmlns:a16="http://schemas.microsoft.com/office/drawing/2014/main" id="{F198EFE8-CA7F-4849-8D3D-FF2229969FC9}"/>
                  </a:ext>
                </a:extLst>
              </p:cNvPr>
              <p:cNvSpPr>
                <a:spLocks noChangeArrowheads="1"/>
              </p:cNvSpPr>
              <p:nvPr/>
            </p:nvSpPr>
            <p:spPr bwMode="auto">
              <a:xfrm>
                <a:off x="39453" y="9581"/>
                <a:ext cx="1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6</a:t>
                </a:r>
                <a:endParaRPr kumimoji="0" lang="ja-JP" altLang="en-US" sz="1800" b="0" i="0" u="none" strike="noStrike" cap="none" normalizeH="0" baseline="0" dirty="0">
                  <a:ln>
                    <a:noFill/>
                  </a:ln>
                  <a:solidFill>
                    <a:schemeClr val="tx1"/>
                  </a:solidFill>
                  <a:effectLst/>
                </a:endParaRPr>
              </a:p>
            </p:txBody>
          </p:sp>
          <p:sp>
            <p:nvSpPr>
              <p:cNvPr id="1749" name="Rectangle 804">
                <a:extLst>
                  <a:ext uri="{FF2B5EF4-FFF2-40B4-BE49-F238E27FC236}">
                    <a16:creationId xmlns="" xmlns:a16="http://schemas.microsoft.com/office/drawing/2014/main" id="{6DFE5F8F-69EA-465B-83A3-236A1C9D7F66}"/>
                  </a:ext>
                </a:extLst>
              </p:cNvPr>
              <p:cNvSpPr>
                <a:spLocks noChangeArrowheads="1"/>
              </p:cNvSpPr>
              <p:nvPr/>
            </p:nvSpPr>
            <p:spPr bwMode="auto">
              <a:xfrm>
                <a:off x="39701" y="9581"/>
                <a:ext cx="265"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m</a:t>
                </a:r>
                <a:endParaRPr kumimoji="0" lang="ja-JP" altLang="en-US" sz="1800" b="0" i="0" u="none" strike="noStrike" cap="none" normalizeH="0" baseline="0" dirty="0">
                  <a:ln>
                    <a:noFill/>
                  </a:ln>
                  <a:solidFill>
                    <a:schemeClr val="tx1"/>
                  </a:solidFill>
                  <a:effectLst/>
                </a:endParaRPr>
              </a:p>
            </p:txBody>
          </p:sp>
          <p:sp>
            <p:nvSpPr>
              <p:cNvPr id="1750" name="Rectangle 805">
                <a:extLst>
                  <a:ext uri="{FF2B5EF4-FFF2-40B4-BE49-F238E27FC236}">
                    <a16:creationId xmlns="" xmlns:a16="http://schemas.microsoft.com/office/drawing/2014/main" id="{A97FCF7E-D9FD-4A83-9DDF-C12D4860E123}"/>
                  </a:ext>
                </a:extLst>
              </p:cNvPr>
              <p:cNvSpPr>
                <a:spLocks noChangeArrowheads="1"/>
              </p:cNvSpPr>
              <p:nvPr/>
            </p:nvSpPr>
            <p:spPr bwMode="auto">
              <a:xfrm>
                <a:off x="39966" y="9581"/>
                <a:ext cx="19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V</a:t>
                </a:r>
                <a:endParaRPr kumimoji="0" lang="ja-JP" altLang="en-US" sz="1800" b="0" i="0" u="none" strike="noStrike" cap="none" normalizeH="0" baseline="0" dirty="0">
                  <a:ln>
                    <a:noFill/>
                  </a:ln>
                  <a:solidFill>
                    <a:schemeClr val="tx1"/>
                  </a:solidFill>
                  <a:effectLst/>
                </a:endParaRPr>
              </a:p>
            </p:txBody>
          </p:sp>
          <p:sp>
            <p:nvSpPr>
              <p:cNvPr id="1751" name="Rectangle 806">
                <a:extLst>
                  <a:ext uri="{FF2B5EF4-FFF2-40B4-BE49-F238E27FC236}">
                    <a16:creationId xmlns="" xmlns:a16="http://schemas.microsoft.com/office/drawing/2014/main" id="{90794BCC-FD99-49A6-A62C-CFF4EAE45E51}"/>
                  </a:ext>
                </a:extLst>
              </p:cNvPr>
              <p:cNvSpPr>
                <a:spLocks noChangeArrowheads="1"/>
              </p:cNvSpPr>
              <p:nvPr/>
            </p:nvSpPr>
            <p:spPr bwMode="auto">
              <a:xfrm>
                <a:off x="40241" y="9581"/>
                <a:ext cx="141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であった．</a:t>
                </a:r>
                <a:endParaRPr kumimoji="0" lang="ja-JP" altLang="en-US" sz="1800" b="0" i="0" u="none" strike="noStrike" cap="none" normalizeH="0" baseline="0" dirty="0">
                  <a:ln>
                    <a:noFill/>
                  </a:ln>
                  <a:solidFill>
                    <a:schemeClr val="tx1"/>
                  </a:solidFill>
                  <a:effectLst/>
                </a:endParaRPr>
              </a:p>
            </p:txBody>
          </p:sp>
          <p:sp>
            <p:nvSpPr>
              <p:cNvPr id="1752" name="Rectangle 807">
                <a:extLst>
                  <a:ext uri="{FF2B5EF4-FFF2-40B4-BE49-F238E27FC236}">
                    <a16:creationId xmlns="" xmlns:a16="http://schemas.microsoft.com/office/drawing/2014/main" id="{53D1751E-8A2F-401E-88E0-4F3D36D71CD4}"/>
                  </a:ext>
                </a:extLst>
              </p:cNvPr>
              <p:cNvSpPr>
                <a:spLocks noChangeArrowheads="1"/>
              </p:cNvSpPr>
              <p:nvPr/>
            </p:nvSpPr>
            <p:spPr bwMode="auto">
              <a:xfrm>
                <a:off x="35899" y="9913"/>
                <a:ext cx="12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grpSp>
        <p:sp>
          <p:nvSpPr>
            <p:cNvPr id="9" name="Rectangle 809">
              <a:extLst>
                <a:ext uri="{FF2B5EF4-FFF2-40B4-BE49-F238E27FC236}">
                  <a16:creationId xmlns="" xmlns:a16="http://schemas.microsoft.com/office/drawing/2014/main" id="{31A05ECE-D04A-4744-8630-47C1F2234A24}"/>
                </a:ext>
              </a:extLst>
            </p:cNvPr>
            <p:cNvSpPr>
              <a:spLocks noChangeArrowheads="1"/>
            </p:cNvSpPr>
            <p:nvPr/>
          </p:nvSpPr>
          <p:spPr bwMode="auto">
            <a:xfrm>
              <a:off x="36023" y="9919"/>
              <a:ext cx="622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焦電センサと信号増幅回路の組み合わせでは，約</a:t>
              </a:r>
              <a:endParaRPr kumimoji="0" lang="ja-JP" altLang="en-US" sz="1800" b="0" i="0" u="none" strike="noStrike" cap="none" normalizeH="0" baseline="0" dirty="0">
                <a:ln>
                  <a:noFill/>
                </a:ln>
                <a:solidFill>
                  <a:schemeClr val="tx1"/>
                </a:solidFill>
                <a:effectLst/>
              </a:endParaRPr>
            </a:p>
          </p:txBody>
        </p:sp>
        <p:sp>
          <p:nvSpPr>
            <p:cNvPr id="10" name="Rectangle 810">
              <a:extLst>
                <a:ext uri="{FF2B5EF4-FFF2-40B4-BE49-F238E27FC236}">
                  <a16:creationId xmlns="" xmlns:a16="http://schemas.microsoft.com/office/drawing/2014/main" id="{82D020A6-577F-4132-BDF0-5E113A740A51}"/>
                </a:ext>
              </a:extLst>
            </p:cNvPr>
            <p:cNvSpPr>
              <a:spLocks noChangeArrowheads="1"/>
            </p:cNvSpPr>
            <p:nvPr/>
          </p:nvSpPr>
          <p:spPr bwMode="auto">
            <a:xfrm>
              <a:off x="42331" y="9919"/>
              <a:ext cx="1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0</a:t>
              </a:r>
              <a:endParaRPr kumimoji="0" lang="ja-JP" altLang="en-US" sz="1800" b="0" i="0" u="none" strike="noStrike" cap="none" normalizeH="0" baseline="0" dirty="0">
                <a:ln>
                  <a:noFill/>
                </a:ln>
                <a:solidFill>
                  <a:schemeClr val="tx1"/>
                </a:solidFill>
                <a:effectLst/>
              </a:endParaRPr>
            </a:p>
          </p:txBody>
        </p:sp>
        <p:sp>
          <p:nvSpPr>
            <p:cNvPr id="11" name="Rectangle 811">
              <a:extLst>
                <a:ext uri="{FF2B5EF4-FFF2-40B4-BE49-F238E27FC236}">
                  <a16:creationId xmlns="" xmlns:a16="http://schemas.microsoft.com/office/drawing/2014/main" id="{86E7FA97-815A-4B60-B104-7597E99E31F6}"/>
                </a:ext>
              </a:extLst>
            </p:cNvPr>
            <p:cNvSpPr>
              <a:spLocks noChangeArrowheads="1"/>
            </p:cNvSpPr>
            <p:nvPr/>
          </p:nvSpPr>
          <p:spPr bwMode="auto">
            <a:xfrm>
              <a:off x="42497" y="9919"/>
              <a:ext cx="6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2" name="Rectangle 812">
              <a:extLst>
                <a:ext uri="{FF2B5EF4-FFF2-40B4-BE49-F238E27FC236}">
                  <a16:creationId xmlns="" xmlns:a16="http://schemas.microsoft.com/office/drawing/2014/main" id="{D58E6450-EEB2-40B7-83EB-EE5F66364198}"/>
                </a:ext>
              </a:extLst>
            </p:cNvPr>
            <p:cNvSpPr>
              <a:spLocks noChangeArrowheads="1"/>
            </p:cNvSpPr>
            <p:nvPr/>
          </p:nvSpPr>
          <p:spPr bwMode="auto">
            <a:xfrm>
              <a:off x="42566" y="9919"/>
              <a:ext cx="1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7</a:t>
              </a:r>
              <a:endParaRPr kumimoji="0" lang="ja-JP" altLang="en-US" sz="1800" b="0" i="0" u="none" strike="noStrike" cap="none" normalizeH="0" baseline="0" dirty="0">
                <a:ln>
                  <a:noFill/>
                </a:ln>
                <a:solidFill>
                  <a:schemeClr val="tx1"/>
                </a:solidFill>
                <a:effectLst/>
              </a:endParaRPr>
            </a:p>
          </p:txBody>
        </p:sp>
        <p:sp>
          <p:nvSpPr>
            <p:cNvPr id="13" name="Rectangle 813">
              <a:extLst>
                <a:ext uri="{FF2B5EF4-FFF2-40B4-BE49-F238E27FC236}">
                  <a16:creationId xmlns="" xmlns:a16="http://schemas.microsoft.com/office/drawing/2014/main" id="{40054A75-0817-4BB8-86CD-D1A37158F646}"/>
                </a:ext>
              </a:extLst>
            </p:cNvPr>
            <p:cNvSpPr>
              <a:spLocks noChangeArrowheads="1"/>
            </p:cNvSpPr>
            <p:nvPr/>
          </p:nvSpPr>
          <p:spPr bwMode="auto">
            <a:xfrm>
              <a:off x="42814" y="9919"/>
              <a:ext cx="19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V</a:t>
              </a:r>
              <a:endParaRPr kumimoji="0" lang="ja-JP" altLang="en-US" sz="1800" b="0" i="0" u="none" strike="noStrike" cap="none" normalizeH="0" baseline="0" dirty="0">
                <a:ln>
                  <a:noFill/>
                </a:ln>
                <a:solidFill>
                  <a:schemeClr val="tx1"/>
                </a:solidFill>
                <a:effectLst/>
              </a:endParaRPr>
            </a:p>
          </p:txBody>
        </p:sp>
        <p:sp>
          <p:nvSpPr>
            <p:cNvPr id="14" name="Rectangle 814">
              <a:extLst>
                <a:ext uri="{FF2B5EF4-FFF2-40B4-BE49-F238E27FC236}">
                  <a16:creationId xmlns="" xmlns:a16="http://schemas.microsoft.com/office/drawing/2014/main" id="{6541795D-5ACB-4E7C-BE54-B4B253120038}"/>
                </a:ext>
              </a:extLst>
            </p:cNvPr>
            <p:cNvSpPr>
              <a:spLocks noChangeArrowheads="1"/>
            </p:cNvSpPr>
            <p:nvPr/>
          </p:nvSpPr>
          <p:spPr bwMode="auto">
            <a:xfrm>
              <a:off x="43006" y="9919"/>
              <a:ext cx="141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であった．</a:t>
              </a:r>
              <a:endParaRPr kumimoji="0" lang="ja-JP" altLang="en-US" sz="1800" b="0" i="0" u="none" strike="noStrike" cap="none" normalizeH="0" baseline="0" dirty="0">
                <a:ln>
                  <a:noFill/>
                </a:ln>
                <a:solidFill>
                  <a:schemeClr val="tx1"/>
                </a:solidFill>
                <a:effectLst/>
              </a:endParaRPr>
            </a:p>
          </p:txBody>
        </p:sp>
        <p:sp>
          <p:nvSpPr>
            <p:cNvPr id="15" name="Rectangle 815">
              <a:extLst>
                <a:ext uri="{FF2B5EF4-FFF2-40B4-BE49-F238E27FC236}">
                  <a16:creationId xmlns="" xmlns:a16="http://schemas.microsoft.com/office/drawing/2014/main" id="{C1B095BD-7C54-4F17-981F-68DFCBF27955}"/>
                </a:ext>
              </a:extLst>
            </p:cNvPr>
            <p:cNvSpPr>
              <a:spLocks noChangeArrowheads="1"/>
            </p:cNvSpPr>
            <p:nvPr/>
          </p:nvSpPr>
          <p:spPr bwMode="auto">
            <a:xfrm>
              <a:off x="35899" y="10254"/>
              <a:ext cx="12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6" name="Rectangle 816">
              <a:extLst>
                <a:ext uri="{FF2B5EF4-FFF2-40B4-BE49-F238E27FC236}">
                  <a16:creationId xmlns="" xmlns:a16="http://schemas.microsoft.com/office/drawing/2014/main" id="{B74C1F3F-ADAB-4ED1-BDF6-78C4ED0F01A7}"/>
                </a:ext>
              </a:extLst>
            </p:cNvPr>
            <p:cNvSpPr>
              <a:spLocks noChangeArrowheads="1"/>
            </p:cNvSpPr>
            <p:nvPr/>
          </p:nvSpPr>
          <p:spPr bwMode="auto">
            <a:xfrm>
              <a:off x="36023" y="10260"/>
              <a:ext cx="367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製作したモジュールでは，約</a:t>
              </a:r>
              <a:endParaRPr kumimoji="0" lang="ja-JP" altLang="en-US" sz="1800" b="0" i="0" u="none" strike="noStrike" cap="none" normalizeH="0" baseline="0" dirty="0">
                <a:ln>
                  <a:noFill/>
                </a:ln>
                <a:solidFill>
                  <a:schemeClr val="tx1"/>
                </a:solidFill>
                <a:effectLst/>
              </a:endParaRPr>
            </a:p>
          </p:txBody>
        </p:sp>
        <p:sp>
          <p:nvSpPr>
            <p:cNvPr id="17" name="Rectangle 817">
              <a:extLst>
                <a:ext uri="{FF2B5EF4-FFF2-40B4-BE49-F238E27FC236}">
                  <a16:creationId xmlns="" xmlns:a16="http://schemas.microsoft.com/office/drawing/2014/main" id="{E3268638-6276-4B46-841C-A0041F4B8864}"/>
                </a:ext>
              </a:extLst>
            </p:cNvPr>
            <p:cNvSpPr>
              <a:spLocks noChangeArrowheads="1"/>
            </p:cNvSpPr>
            <p:nvPr/>
          </p:nvSpPr>
          <p:spPr bwMode="auto">
            <a:xfrm>
              <a:off x="39784" y="10260"/>
              <a:ext cx="1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7</a:t>
              </a:r>
              <a:endParaRPr kumimoji="0" lang="ja-JP" altLang="en-US" sz="1800" b="0" i="0" u="none" strike="noStrike" cap="none" normalizeH="0" baseline="0" dirty="0">
                <a:ln>
                  <a:noFill/>
                </a:ln>
                <a:solidFill>
                  <a:schemeClr val="tx1"/>
                </a:solidFill>
                <a:effectLst/>
              </a:endParaRPr>
            </a:p>
          </p:txBody>
        </p:sp>
        <p:sp>
          <p:nvSpPr>
            <p:cNvPr id="18" name="Rectangle 818">
              <a:extLst>
                <a:ext uri="{FF2B5EF4-FFF2-40B4-BE49-F238E27FC236}">
                  <a16:creationId xmlns="" xmlns:a16="http://schemas.microsoft.com/office/drawing/2014/main" id="{5253707E-4996-438F-A489-A739E4BAD857}"/>
                </a:ext>
              </a:extLst>
            </p:cNvPr>
            <p:cNvSpPr>
              <a:spLocks noChangeArrowheads="1"/>
            </p:cNvSpPr>
            <p:nvPr/>
          </p:nvSpPr>
          <p:spPr bwMode="auto">
            <a:xfrm>
              <a:off x="39950" y="10260"/>
              <a:ext cx="6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a:t>
              </a:r>
              <a:endParaRPr kumimoji="0" lang="ja-JP" altLang="en-US" sz="1800" b="0" i="0" u="none" strike="noStrike" cap="none" normalizeH="0" baseline="0" dirty="0">
                <a:ln>
                  <a:noFill/>
                </a:ln>
                <a:solidFill>
                  <a:schemeClr val="tx1"/>
                </a:solidFill>
                <a:effectLst/>
              </a:endParaRPr>
            </a:p>
          </p:txBody>
        </p:sp>
        <p:sp>
          <p:nvSpPr>
            <p:cNvPr id="19" name="Rectangle 819">
              <a:extLst>
                <a:ext uri="{FF2B5EF4-FFF2-40B4-BE49-F238E27FC236}">
                  <a16:creationId xmlns="" xmlns:a16="http://schemas.microsoft.com/office/drawing/2014/main" id="{15F62B98-430A-42F5-B201-00AA606EA33C}"/>
                </a:ext>
              </a:extLst>
            </p:cNvPr>
            <p:cNvSpPr>
              <a:spLocks noChangeArrowheads="1"/>
            </p:cNvSpPr>
            <p:nvPr/>
          </p:nvSpPr>
          <p:spPr bwMode="auto">
            <a:xfrm>
              <a:off x="40019" y="10260"/>
              <a:ext cx="16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5</a:t>
              </a:r>
              <a:endParaRPr kumimoji="0" lang="ja-JP" altLang="en-US" sz="1800" b="0" i="0" u="none" strike="noStrike" cap="none" normalizeH="0" baseline="0" dirty="0">
                <a:ln>
                  <a:noFill/>
                </a:ln>
                <a:solidFill>
                  <a:schemeClr val="tx1"/>
                </a:solidFill>
                <a:effectLst/>
              </a:endParaRPr>
            </a:p>
          </p:txBody>
        </p:sp>
        <p:sp>
          <p:nvSpPr>
            <p:cNvPr id="20" name="Rectangle 820">
              <a:extLst>
                <a:ext uri="{FF2B5EF4-FFF2-40B4-BE49-F238E27FC236}">
                  <a16:creationId xmlns="" xmlns:a16="http://schemas.microsoft.com/office/drawing/2014/main" id="{DE74F211-7A8A-4511-A4DF-F5C14590ED0A}"/>
                </a:ext>
              </a:extLst>
            </p:cNvPr>
            <p:cNvSpPr>
              <a:spLocks noChangeArrowheads="1"/>
            </p:cNvSpPr>
            <p:nvPr/>
          </p:nvSpPr>
          <p:spPr bwMode="auto">
            <a:xfrm>
              <a:off x="40267" y="10260"/>
              <a:ext cx="19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V</a:t>
              </a:r>
              <a:endParaRPr kumimoji="0" lang="ja-JP" altLang="en-US" sz="1800" b="0" i="0" u="none" strike="noStrike" cap="none" normalizeH="0" baseline="0" dirty="0">
                <a:ln>
                  <a:noFill/>
                </a:ln>
                <a:solidFill>
                  <a:schemeClr val="tx1"/>
                </a:solidFill>
                <a:effectLst/>
              </a:endParaRPr>
            </a:p>
          </p:txBody>
        </p:sp>
        <p:sp>
          <p:nvSpPr>
            <p:cNvPr id="21" name="Rectangle 821">
              <a:extLst>
                <a:ext uri="{FF2B5EF4-FFF2-40B4-BE49-F238E27FC236}">
                  <a16:creationId xmlns="" xmlns:a16="http://schemas.microsoft.com/office/drawing/2014/main" id="{0D3544D7-5B1E-4ECD-B8E8-A4937BD79637}"/>
                </a:ext>
              </a:extLst>
            </p:cNvPr>
            <p:cNvSpPr>
              <a:spLocks noChangeArrowheads="1"/>
            </p:cNvSpPr>
            <p:nvPr/>
          </p:nvSpPr>
          <p:spPr bwMode="auto">
            <a:xfrm>
              <a:off x="40542" y="10260"/>
              <a:ext cx="1414"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であった．</a:t>
              </a:r>
              <a:endParaRPr kumimoji="0" lang="ja-JP" altLang="en-US" sz="1800" b="0" i="0" u="none" strike="noStrike" cap="none" normalizeH="0" baseline="0" dirty="0">
                <a:ln>
                  <a:noFill/>
                </a:ln>
                <a:solidFill>
                  <a:schemeClr val="tx1"/>
                </a:solidFill>
                <a:effectLst/>
              </a:endParaRPr>
            </a:p>
          </p:txBody>
        </p:sp>
        <p:sp>
          <p:nvSpPr>
            <p:cNvPr id="22" name="Rectangle 822">
              <a:extLst>
                <a:ext uri="{FF2B5EF4-FFF2-40B4-BE49-F238E27FC236}">
                  <a16:creationId xmlns="" xmlns:a16="http://schemas.microsoft.com/office/drawing/2014/main" id="{27C05F42-1317-40D3-A1E9-E02594EAE033}"/>
                </a:ext>
              </a:extLst>
            </p:cNvPr>
            <p:cNvSpPr>
              <a:spLocks noChangeArrowheads="1"/>
            </p:cNvSpPr>
            <p:nvPr/>
          </p:nvSpPr>
          <p:spPr bwMode="auto">
            <a:xfrm>
              <a:off x="35899" y="10938"/>
              <a:ext cx="622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したがって，焦電センサ単体の出力信号に比べ，</a:t>
              </a:r>
              <a:endParaRPr kumimoji="0" lang="ja-JP" altLang="en-US" sz="1800" b="0" i="0" u="none" strike="noStrike" cap="none" normalizeH="0" baseline="0" dirty="0">
                <a:ln>
                  <a:noFill/>
                </a:ln>
                <a:solidFill>
                  <a:schemeClr val="tx1"/>
                </a:solidFill>
                <a:effectLst/>
              </a:endParaRPr>
            </a:p>
          </p:txBody>
        </p:sp>
        <p:sp>
          <p:nvSpPr>
            <p:cNvPr id="23" name="Rectangle 823">
              <a:extLst>
                <a:ext uri="{FF2B5EF4-FFF2-40B4-BE49-F238E27FC236}">
                  <a16:creationId xmlns="" xmlns:a16="http://schemas.microsoft.com/office/drawing/2014/main" id="{5809D4A3-F51E-480D-8BF8-F83F95025DB4}"/>
                </a:ext>
              </a:extLst>
            </p:cNvPr>
            <p:cNvSpPr>
              <a:spLocks noChangeArrowheads="1"/>
            </p:cNvSpPr>
            <p:nvPr/>
          </p:nvSpPr>
          <p:spPr bwMode="auto">
            <a:xfrm>
              <a:off x="42208" y="10938"/>
              <a:ext cx="113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信号増幅</a:t>
              </a:r>
              <a:endParaRPr kumimoji="0" lang="ja-JP" altLang="en-US" sz="1800" b="0" i="0" u="none" strike="noStrike" cap="none" normalizeH="0" baseline="0" dirty="0">
                <a:ln>
                  <a:noFill/>
                </a:ln>
                <a:solidFill>
                  <a:schemeClr val="tx1"/>
                </a:solidFill>
                <a:effectLst/>
              </a:endParaRPr>
            </a:p>
          </p:txBody>
        </p:sp>
        <p:sp>
          <p:nvSpPr>
            <p:cNvPr id="24" name="Rectangle 824">
              <a:extLst>
                <a:ext uri="{FF2B5EF4-FFF2-40B4-BE49-F238E27FC236}">
                  <a16:creationId xmlns="" xmlns:a16="http://schemas.microsoft.com/office/drawing/2014/main" id="{46E7DD1A-4BF4-4DD7-98FE-56919BB92599}"/>
                </a:ext>
              </a:extLst>
            </p:cNvPr>
            <p:cNvSpPr>
              <a:spLocks noChangeArrowheads="1"/>
            </p:cNvSpPr>
            <p:nvPr/>
          </p:nvSpPr>
          <p:spPr bwMode="auto">
            <a:xfrm>
              <a:off x="35899" y="11279"/>
              <a:ext cx="395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回路を組み合わせることで，約</a:t>
              </a:r>
              <a:endParaRPr kumimoji="0" lang="ja-JP" altLang="en-US" sz="1800" b="0" i="0" u="none" strike="noStrike" cap="none" normalizeH="0" baseline="0" dirty="0">
                <a:ln>
                  <a:noFill/>
                </a:ln>
                <a:solidFill>
                  <a:schemeClr val="tx1"/>
                </a:solidFill>
                <a:effectLst/>
              </a:endParaRPr>
            </a:p>
          </p:txBody>
        </p:sp>
        <p:sp>
          <p:nvSpPr>
            <p:cNvPr id="25" name="Rectangle 825">
              <a:extLst>
                <a:ext uri="{FF2B5EF4-FFF2-40B4-BE49-F238E27FC236}">
                  <a16:creationId xmlns="" xmlns:a16="http://schemas.microsoft.com/office/drawing/2014/main" id="{4F2FF502-1C82-4096-B1C8-9F4663A1702F}"/>
                </a:ext>
              </a:extLst>
            </p:cNvPr>
            <p:cNvSpPr>
              <a:spLocks noChangeArrowheads="1"/>
            </p:cNvSpPr>
            <p:nvPr/>
          </p:nvSpPr>
          <p:spPr bwMode="auto">
            <a:xfrm>
              <a:off x="39944" y="11279"/>
              <a:ext cx="49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440</a:t>
              </a:r>
              <a:endParaRPr kumimoji="0" lang="ja-JP" altLang="en-US" sz="1800" b="0" i="0" u="none" strike="noStrike" cap="none" normalizeH="0" baseline="0" dirty="0">
                <a:ln>
                  <a:noFill/>
                </a:ln>
                <a:solidFill>
                  <a:schemeClr val="tx1"/>
                </a:solidFill>
                <a:effectLst/>
              </a:endParaRPr>
            </a:p>
          </p:txBody>
        </p:sp>
        <p:sp>
          <p:nvSpPr>
            <p:cNvPr id="26" name="Rectangle 826">
              <a:extLst>
                <a:ext uri="{FF2B5EF4-FFF2-40B4-BE49-F238E27FC236}">
                  <a16:creationId xmlns="" xmlns:a16="http://schemas.microsoft.com/office/drawing/2014/main" id="{C43C6E5A-985B-4D08-9F0C-01C1691A02DA}"/>
                </a:ext>
              </a:extLst>
            </p:cNvPr>
            <p:cNvSpPr>
              <a:spLocks noChangeArrowheads="1"/>
            </p:cNvSpPr>
            <p:nvPr/>
          </p:nvSpPr>
          <p:spPr bwMode="auto">
            <a:xfrm>
              <a:off x="40524" y="11279"/>
              <a:ext cx="311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倍の信号増幅を実現でき</a:t>
              </a:r>
              <a:endParaRPr kumimoji="0" lang="ja-JP" altLang="en-US" sz="1800" b="0" i="0" u="none" strike="noStrike" cap="none" normalizeH="0" baseline="0" dirty="0">
                <a:ln>
                  <a:noFill/>
                </a:ln>
                <a:solidFill>
                  <a:schemeClr val="tx1"/>
                </a:solidFill>
                <a:effectLst/>
              </a:endParaRPr>
            </a:p>
          </p:txBody>
        </p:sp>
        <p:sp>
          <p:nvSpPr>
            <p:cNvPr id="27" name="Rectangle 827">
              <a:extLst>
                <a:ext uri="{FF2B5EF4-FFF2-40B4-BE49-F238E27FC236}">
                  <a16:creationId xmlns="" xmlns:a16="http://schemas.microsoft.com/office/drawing/2014/main" id="{CDC7DC56-49D0-4B59-912A-C29144BEAE03}"/>
                </a:ext>
              </a:extLst>
            </p:cNvPr>
            <p:cNvSpPr>
              <a:spLocks noChangeArrowheads="1"/>
            </p:cNvSpPr>
            <p:nvPr/>
          </p:nvSpPr>
          <p:spPr bwMode="auto">
            <a:xfrm>
              <a:off x="35899" y="11617"/>
              <a:ext cx="565"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た．</a:t>
              </a:r>
              <a:endParaRPr kumimoji="0" lang="ja-JP" altLang="en-US" sz="1800" b="0" i="0" u="none" strike="noStrike" cap="none" normalizeH="0" baseline="0" dirty="0">
                <a:ln>
                  <a:noFill/>
                </a:ln>
                <a:solidFill>
                  <a:schemeClr val="tx1"/>
                </a:solidFill>
                <a:effectLst/>
              </a:endParaRPr>
            </a:p>
          </p:txBody>
        </p:sp>
        <p:sp>
          <p:nvSpPr>
            <p:cNvPr id="28" name="Rectangle 828">
              <a:extLst>
                <a:ext uri="{FF2B5EF4-FFF2-40B4-BE49-F238E27FC236}">
                  <a16:creationId xmlns="" xmlns:a16="http://schemas.microsoft.com/office/drawing/2014/main" id="{733D9B42-EB53-4258-B21D-04C5BA0BB6DB}"/>
                </a:ext>
              </a:extLst>
            </p:cNvPr>
            <p:cNvSpPr>
              <a:spLocks noChangeArrowheads="1"/>
            </p:cNvSpPr>
            <p:nvPr/>
          </p:nvSpPr>
          <p:spPr bwMode="auto">
            <a:xfrm>
              <a:off x="36548" y="11617"/>
              <a:ext cx="210"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G</a:t>
              </a:r>
              <a:endParaRPr kumimoji="0" lang="ja-JP" altLang="en-US" sz="1800" b="0" i="0" u="none" strike="noStrike" cap="none" normalizeH="0" baseline="0" dirty="0">
                <a:ln>
                  <a:noFill/>
                </a:ln>
                <a:solidFill>
                  <a:schemeClr val="tx1"/>
                </a:solidFill>
                <a:effectLst/>
              </a:endParaRPr>
            </a:p>
          </p:txBody>
        </p:sp>
        <p:sp>
          <p:nvSpPr>
            <p:cNvPr id="29" name="Rectangle 829">
              <a:extLst>
                <a:ext uri="{FF2B5EF4-FFF2-40B4-BE49-F238E27FC236}">
                  <a16:creationId xmlns="" xmlns:a16="http://schemas.microsoft.com/office/drawing/2014/main" id="{0B6F5C09-90DD-46BC-9C53-D0C05B3FAA93}"/>
                </a:ext>
              </a:extLst>
            </p:cNvPr>
            <p:cNvSpPr>
              <a:spLocks noChangeArrowheads="1"/>
            </p:cNvSpPr>
            <p:nvPr/>
          </p:nvSpPr>
          <p:spPr bwMode="auto">
            <a:xfrm>
              <a:off x="36758" y="11617"/>
              <a:ext cx="16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e</a:t>
              </a:r>
              <a:endParaRPr kumimoji="0" lang="ja-JP" altLang="en-US" sz="1800" b="0" i="0" u="none" strike="noStrike" cap="none" normalizeH="0" baseline="0" dirty="0">
                <a:ln>
                  <a:noFill/>
                </a:ln>
                <a:solidFill>
                  <a:schemeClr val="tx1"/>
                </a:solidFill>
                <a:effectLst/>
              </a:endParaRPr>
            </a:p>
          </p:txBody>
        </p:sp>
        <p:sp>
          <p:nvSpPr>
            <p:cNvPr id="30" name="Rectangle 830">
              <a:extLst>
                <a:ext uri="{FF2B5EF4-FFF2-40B4-BE49-F238E27FC236}">
                  <a16:creationId xmlns="" xmlns:a16="http://schemas.microsoft.com/office/drawing/2014/main" id="{15B93CFD-B62E-42CB-A8DE-33429A3E9327}"/>
                </a:ext>
              </a:extLst>
            </p:cNvPr>
            <p:cNvSpPr>
              <a:spLocks noChangeArrowheads="1"/>
            </p:cNvSpPr>
            <p:nvPr/>
          </p:nvSpPr>
          <p:spPr bwMode="auto">
            <a:xfrm>
              <a:off x="37001" y="11617"/>
              <a:ext cx="5937"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レンズを用いて赤外線を集光することで，さら</a:t>
              </a:r>
              <a:endParaRPr kumimoji="0" lang="ja-JP" altLang="en-US" sz="1800" b="0" i="0" u="none" strike="noStrike" cap="none" normalizeH="0" baseline="0" dirty="0">
                <a:ln>
                  <a:noFill/>
                </a:ln>
                <a:solidFill>
                  <a:schemeClr val="tx1"/>
                </a:solidFill>
                <a:effectLst/>
              </a:endParaRPr>
            </a:p>
          </p:txBody>
        </p:sp>
        <p:sp>
          <p:nvSpPr>
            <p:cNvPr id="31" name="Rectangle 831">
              <a:extLst>
                <a:ext uri="{FF2B5EF4-FFF2-40B4-BE49-F238E27FC236}">
                  <a16:creationId xmlns="" xmlns:a16="http://schemas.microsoft.com/office/drawing/2014/main" id="{6BB85AF8-E900-4AC4-AB3D-DA97B8582459}"/>
                </a:ext>
              </a:extLst>
            </p:cNvPr>
            <p:cNvSpPr>
              <a:spLocks noChangeArrowheads="1"/>
            </p:cNvSpPr>
            <p:nvPr/>
          </p:nvSpPr>
          <p:spPr bwMode="auto">
            <a:xfrm>
              <a:off x="35899" y="11958"/>
              <a:ext cx="848"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に，約</a:t>
              </a:r>
              <a:endParaRPr kumimoji="0" lang="ja-JP" altLang="en-US" sz="1800" b="0" i="0" u="none" strike="noStrike" cap="none" normalizeH="0" baseline="0" dirty="0">
                <a:ln>
                  <a:noFill/>
                </a:ln>
                <a:solidFill>
                  <a:schemeClr val="tx1"/>
                </a:solidFill>
                <a:effectLst/>
              </a:endParaRPr>
            </a:p>
          </p:txBody>
        </p:sp>
        <p:sp>
          <p:nvSpPr>
            <p:cNvPr id="32" name="Rectangle 832">
              <a:extLst>
                <a:ext uri="{FF2B5EF4-FFF2-40B4-BE49-F238E27FC236}">
                  <a16:creationId xmlns="" xmlns:a16="http://schemas.microsoft.com/office/drawing/2014/main" id="{63F77694-FC73-4510-B30F-408DF5C92304}"/>
                </a:ext>
              </a:extLst>
            </p:cNvPr>
            <p:cNvSpPr>
              <a:spLocks noChangeArrowheads="1"/>
            </p:cNvSpPr>
            <p:nvPr/>
          </p:nvSpPr>
          <p:spPr bwMode="auto">
            <a:xfrm>
              <a:off x="36831" y="11958"/>
              <a:ext cx="331"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11</a:t>
              </a:r>
              <a:endParaRPr kumimoji="0" lang="ja-JP" altLang="en-US" sz="1800" b="0" i="0" u="none" strike="noStrike" cap="none" normalizeH="0" baseline="0" dirty="0">
                <a:ln>
                  <a:noFill/>
                </a:ln>
                <a:solidFill>
                  <a:schemeClr val="tx1"/>
                </a:solidFill>
                <a:effectLst/>
              </a:endParaRPr>
            </a:p>
          </p:txBody>
        </p:sp>
        <p:sp>
          <p:nvSpPr>
            <p:cNvPr id="33" name="Rectangle 833">
              <a:extLst>
                <a:ext uri="{FF2B5EF4-FFF2-40B4-BE49-F238E27FC236}">
                  <a16:creationId xmlns="" xmlns:a16="http://schemas.microsoft.com/office/drawing/2014/main" id="{5CD16C0B-F47D-44C8-BA53-B2753670E5BE}"/>
                </a:ext>
              </a:extLst>
            </p:cNvPr>
            <p:cNvSpPr>
              <a:spLocks noChangeArrowheads="1"/>
            </p:cNvSpPr>
            <p:nvPr/>
          </p:nvSpPr>
          <p:spPr bwMode="auto">
            <a:xfrm>
              <a:off x="37245" y="11958"/>
              <a:ext cx="650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倍の信号増幅を実現できた．焦電センサ単体の出力</a:t>
              </a:r>
              <a:endParaRPr kumimoji="0" lang="ja-JP" altLang="en-US" sz="1800" b="0" i="0" u="none" strike="noStrike" cap="none" normalizeH="0" baseline="0" dirty="0">
                <a:ln>
                  <a:noFill/>
                </a:ln>
                <a:solidFill>
                  <a:schemeClr val="tx1"/>
                </a:solidFill>
                <a:effectLst/>
              </a:endParaRPr>
            </a:p>
          </p:txBody>
        </p:sp>
        <p:sp>
          <p:nvSpPr>
            <p:cNvPr id="34" name="Rectangle 834">
              <a:extLst>
                <a:ext uri="{FF2B5EF4-FFF2-40B4-BE49-F238E27FC236}">
                  <a16:creationId xmlns="" xmlns:a16="http://schemas.microsoft.com/office/drawing/2014/main" id="{03BBC77D-BF44-4B49-B26F-3AC855B56D99}"/>
                </a:ext>
              </a:extLst>
            </p:cNvPr>
            <p:cNvSpPr>
              <a:spLocks noChangeArrowheads="1"/>
            </p:cNvSpPr>
            <p:nvPr/>
          </p:nvSpPr>
          <p:spPr bwMode="auto">
            <a:xfrm>
              <a:off x="35899" y="12298"/>
              <a:ext cx="169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信号に比べ，</a:t>
              </a:r>
              <a:endParaRPr kumimoji="0" lang="ja-JP" altLang="en-US" sz="1800" b="0" i="0" u="none" strike="noStrike" cap="none" normalizeH="0" baseline="0" dirty="0">
                <a:ln>
                  <a:noFill/>
                </a:ln>
                <a:solidFill>
                  <a:schemeClr val="tx1"/>
                </a:solidFill>
                <a:effectLst/>
              </a:endParaRPr>
            </a:p>
          </p:txBody>
        </p:sp>
        <p:sp>
          <p:nvSpPr>
            <p:cNvPr id="35" name="Rectangle 835">
              <a:extLst>
                <a:ext uri="{FF2B5EF4-FFF2-40B4-BE49-F238E27FC236}">
                  <a16:creationId xmlns="" xmlns:a16="http://schemas.microsoft.com/office/drawing/2014/main" id="{A5A0EE78-F551-4338-B7D2-41AB9B98172B}"/>
                </a:ext>
              </a:extLst>
            </p:cNvPr>
            <p:cNvSpPr>
              <a:spLocks noChangeArrowheads="1"/>
            </p:cNvSpPr>
            <p:nvPr/>
          </p:nvSpPr>
          <p:spPr bwMode="auto">
            <a:xfrm>
              <a:off x="37680" y="12298"/>
              <a:ext cx="3393"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製作したモジュールは，約</a:t>
              </a:r>
              <a:endParaRPr kumimoji="0" lang="ja-JP" altLang="en-US" sz="1800" b="0" i="0" u="none" strike="noStrike" cap="none" normalizeH="0" baseline="0" dirty="0">
                <a:ln>
                  <a:noFill/>
                </a:ln>
                <a:solidFill>
                  <a:schemeClr val="tx1"/>
                </a:solidFill>
                <a:effectLst/>
              </a:endParaRPr>
            </a:p>
          </p:txBody>
        </p:sp>
        <p:sp>
          <p:nvSpPr>
            <p:cNvPr id="36" name="Rectangle 836">
              <a:extLst>
                <a:ext uri="{FF2B5EF4-FFF2-40B4-BE49-F238E27FC236}">
                  <a16:creationId xmlns="" xmlns:a16="http://schemas.microsoft.com/office/drawing/2014/main" id="{73B0BA9D-32C1-48DC-8599-03668736FFCD}"/>
                </a:ext>
              </a:extLst>
            </p:cNvPr>
            <p:cNvSpPr>
              <a:spLocks noChangeArrowheads="1"/>
            </p:cNvSpPr>
            <p:nvPr/>
          </p:nvSpPr>
          <p:spPr bwMode="auto">
            <a:xfrm>
              <a:off x="41159" y="12298"/>
              <a:ext cx="662"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ja-JP"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4700</a:t>
              </a:r>
              <a:endParaRPr kumimoji="0" lang="ja-JP" altLang="en-US" sz="1800" b="0" i="0" u="none" strike="noStrike" cap="none" normalizeH="0" baseline="0" dirty="0">
                <a:ln>
                  <a:noFill/>
                </a:ln>
                <a:solidFill>
                  <a:schemeClr val="tx1"/>
                </a:solidFill>
                <a:effectLst/>
              </a:endParaRPr>
            </a:p>
          </p:txBody>
        </p:sp>
        <p:sp>
          <p:nvSpPr>
            <p:cNvPr id="37" name="Rectangle 837">
              <a:extLst>
                <a:ext uri="{FF2B5EF4-FFF2-40B4-BE49-F238E27FC236}">
                  <a16:creationId xmlns="" xmlns:a16="http://schemas.microsoft.com/office/drawing/2014/main" id="{7360B7D4-97DD-4BBB-BA5D-9E3A2241470E}"/>
                </a:ext>
              </a:extLst>
            </p:cNvPr>
            <p:cNvSpPr>
              <a:spLocks noChangeArrowheads="1"/>
            </p:cNvSpPr>
            <p:nvPr/>
          </p:nvSpPr>
          <p:spPr bwMode="auto">
            <a:xfrm>
              <a:off x="41905" y="12298"/>
              <a:ext cx="1979"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倍の信号増幅を</a:t>
              </a:r>
              <a:endParaRPr kumimoji="0" lang="ja-JP" altLang="en-US" sz="1800" b="0" i="0" u="none" strike="noStrike" cap="none" normalizeH="0" baseline="0" dirty="0">
                <a:ln>
                  <a:noFill/>
                </a:ln>
                <a:solidFill>
                  <a:schemeClr val="tx1"/>
                </a:solidFill>
                <a:effectLst/>
              </a:endParaRPr>
            </a:p>
          </p:txBody>
        </p:sp>
        <p:sp>
          <p:nvSpPr>
            <p:cNvPr id="38" name="Rectangle 838">
              <a:extLst>
                <a:ext uri="{FF2B5EF4-FFF2-40B4-BE49-F238E27FC236}">
                  <a16:creationId xmlns="" xmlns:a16="http://schemas.microsoft.com/office/drawing/2014/main" id="{183CFD5E-7539-462B-AC40-5A7FBECF6603}"/>
                </a:ext>
              </a:extLst>
            </p:cNvPr>
            <p:cNvSpPr>
              <a:spLocks noChangeArrowheads="1"/>
            </p:cNvSpPr>
            <p:nvPr/>
          </p:nvSpPr>
          <p:spPr bwMode="auto">
            <a:xfrm>
              <a:off x="35899" y="12635"/>
              <a:ext cx="3676" cy="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500" b="0"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実現できることが分かった．</a:t>
              </a:r>
              <a:endParaRPr kumimoji="0" lang="ja-JP" altLang="en-US" sz="1800" b="0" i="0" u="none" strike="noStrike" cap="none" normalizeH="0" baseline="0" dirty="0">
                <a:ln>
                  <a:noFill/>
                </a:ln>
                <a:solidFill>
                  <a:schemeClr val="tx1"/>
                </a:solidFill>
                <a:effectLst/>
              </a:endParaRPr>
            </a:p>
          </p:txBody>
        </p:sp>
        <p:sp>
          <p:nvSpPr>
            <p:cNvPr id="39" name="Freeform 839">
              <a:extLst>
                <a:ext uri="{FF2B5EF4-FFF2-40B4-BE49-F238E27FC236}">
                  <a16:creationId xmlns="" xmlns:a16="http://schemas.microsoft.com/office/drawing/2014/main" id="{3C2C0AB5-5B85-43E6-BBEA-69B649873518}"/>
                </a:ext>
              </a:extLst>
            </p:cNvPr>
            <p:cNvSpPr>
              <a:spLocks/>
            </p:cNvSpPr>
            <p:nvPr/>
          </p:nvSpPr>
          <p:spPr bwMode="auto">
            <a:xfrm>
              <a:off x="36298" y="7985"/>
              <a:ext cx="1396" cy="622"/>
            </a:xfrm>
            <a:custGeom>
              <a:avLst/>
              <a:gdLst>
                <a:gd name="T0" fmla="*/ 1396 w 1396"/>
                <a:gd name="T1" fmla="*/ 622 h 622"/>
                <a:gd name="T2" fmla="*/ 0 w 1396"/>
                <a:gd name="T3" fmla="*/ 622 h 622"/>
                <a:gd name="T4" fmla="*/ 0 w 1396"/>
                <a:gd name="T5" fmla="*/ 0 h 622"/>
                <a:gd name="T6" fmla="*/ 1396 w 1396"/>
                <a:gd name="T7" fmla="*/ 0 h 622"/>
                <a:gd name="T8" fmla="*/ 1396 w 1396"/>
                <a:gd name="T9" fmla="*/ 622 h 622"/>
                <a:gd name="T10" fmla="*/ 1396 w 1396"/>
                <a:gd name="T11" fmla="*/ 622 h 622"/>
              </a:gdLst>
              <a:ahLst/>
              <a:cxnLst>
                <a:cxn ang="0">
                  <a:pos x="T0" y="T1"/>
                </a:cxn>
                <a:cxn ang="0">
                  <a:pos x="T2" y="T3"/>
                </a:cxn>
                <a:cxn ang="0">
                  <a:pos x="T4" y="T5"/>
                </a:cxn>
                <a:cxn ang="0">
                  <a:pos x="T6" y="T7"/>
                </a:cxn>
                <a:cxn ang="0">
                  <a:pos x="T8" y="T9"/>
                </a:cxn>
                <a:cxn ang="0">
                  <a:pos x="T10" y="T11"/>
                </a:cxn>
              </a:cxnLst>
              <a:rect l="0" t="0" r="r" b="b"/>
              <a:pathLst>
                <a:path w="1396" h="622">
                  <a:moveTo>
                    <a:pt x="1396" y="622"/>
                  </a:moveTo>
                  <a:lnTo>
                    <a:pt x="0" y="622"/>
                  </a:lnTo>
                  <a:lnTo>
                    <a:pt x="0" y="0"/>
                  </a:lnTo>
                  <a:lnTo>
                    <a:pt x="1396" y="0"/>
                  </a:lnTo>
                  <a:lnTo>
                    <a:pt x="1396" y="622"/>
                  </a:lnTo>
                  <a:lnTo>
                    <a:pt x="1396" y="6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40" name="Rectangle 840">
              <a:extLst>
                <a:ext uri="{FF2B5EF4-FFF2-40B4-BE49-F238E27FC236}">
                  <a16:creationId xmlns="" xmlns:a16="http://schemas.microsoft.com/office/drawing/2014/main" id="{7A2597D0-864B-46B9-BBBA-CED83CB9C8A2}"/>
                </a:ext>
              </a:extLst>
            </p:cNvPr>
            <p:cNvSpPr>
              <a:spLocks noChangeArrowheads="1"/>
            </p:cNvSpPr>
            <p:nvPr/>
          </p:nvSpPr>
          <p:spPr bwMode="auto">
            <a:xfrm>
              <a:off x="36528" y="8003"/>
              <a:ext cx="937" cy="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5800" b="1" i="0" u="none" strike="noStrike" cap="none" normalizeH="0" baseline="0" dirty="0" smtClean="0">
                  <a:ln>
                    <a:noFill/>
                  </a:ln>
                  <a:solidFill>
                    <a:srgbClr val="000000"/>
                  </a:solidFill>
                  <a:effectLst/>
                  <a:latin typeface="微软雅黑" panose="020B0503020204020204" pitchFamily="34" charset="-122"/>
                  <a:ea typeface="微软雅黑" panose="020B0503020204020204" pitchFamily="34" charset="-122"/>
                </a:rPr>
                <a:t>考察</a:t>
              </a:r>
              <a:endParaRPr kumimoji="0" lang="ja-JP" altLang="en-US" sz="1800" b="0" i="0" u="none" strike="noStrike" cap="none" normalizeH="0" baseline="0" dirty="0">
                <a:ln>
                  <a:noFill/>
                </a:ln>
                <a:solidFill>
                  <a:schemeClr val="tx1"/>
                </a:solidFill>
                <a:effectLst/>
              </a:endParaRPr>
            </a:p>
          </p:txBody>
        </p:sp>
        <p:pic>
          <p:nvPicPr>
            <p:cNvPr id="1865" name="Picture 841">
              <a:extLst>
                <a:ext uri="{FF2B5EF4-FFF2-40B4-BE49-F238E27FC236}">
                  <a16:creationId xmlns="" xmlns:a16="http://schemas.microsoft.com/office/drawing/2014/main" id="{10EE584C-FB57-4062-947A-A618C8A675A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922" y="15141"/>
              <a:ext cx="6531" cy="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842">
              <a:extLst>
                <a:ext uri="{FF2B5EF4-FFF2-40B4-BE49-F238E27FC236}">
                  <a16:creationId xmlns="" xmlns:a16="http://schemas.microsoft.com/office/drawing/2014/main" id="{176F6B26-EFA0-4342-9665-7451881FE7FF}"/>
                </a:ext>
              </a:extLst>
            </p:cNvPr>
            <p:cNvSpPr>
              <a:spLocks noChangeArrowheads="1"/>
            </p:cNvSpPr>
            <p:nvPr/>
          </p:nvSpPr>
          <p:spPr bwMode="auto">
            <a:xfrm>
              <a:off x="11636" y="1491"/>
              <a:ext cx="8955"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600" b="1" i="0" u="none" strike="noStrike" cap="none" normalizeH="0" baseline="0" dirty="0" smtClean="0">
                  <a:ln>
                    <a:noFill/>
                  </a:ln>
                  <a:solidFill>
                    <a:srgbClr val="FFFFFF"/>
                  </a:solidFill>
                  <a:effectLst/>
                  <a:latin typeface="+mj-ea"/>
                  <a:ea typeface="+mj-ea"/>
                </a:rPr>
                <a:t>○冀 翼，知久 直樹，芝田 裕登，増本 憲泰，加藤 史仁</a:t>
              </a:r>
              <a:endParaRPr kumimoji="0" lang="ja-JP" altLang="en-US" sz="1800" b="0" i="0" u="none" strike="noStrike" cap="none" normalizeH="0" baseline="0" dirty="0">
                <a:ln>
                  <a:noFill/>
                </a:ln>
                <a:solidFill>
                  <a:schemeClr val="tx1"/>
                </a:solidFill>
                <a:effectLst/>
                <a:latin typeface="+mj-ea"/>
                <a:ea typeface="+mj-ea"/>
              </a:endParaRPr>
            </a:p>
          </p:txBody>
        </p:sp>
        <p:sp>
          <p:nvSpPr>
            <p:cNvPr id="42" name="Rectangle 843">
              <a:extLst>
                <a:ext uri="{FF2B5EF4-FFF2-40B4-BE49-F238E27FC236}">
                  <a16:creationId xmlns="" xmlns:a16="http://schemas.microsoft.com/office/drawing/2014/main" id="{D5DE4534-014A-47AF-8388-B8D44F7721AA}"/>
                </a:ext>
              </a:extLst>
            </p:cNvPr>
            <p:cNvSpPr>
              <a:spLocks noChangeArrowheads="1"/>
            </p:cNvSpPr>
            <p:nvPr/>
          </p:nvSpPr>
          <p:spPr bwMode="auto">
            <a:xfrm>
              <a:off x="11636" y="1999"/>
              <a:ext cx="9661"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600" b="1" i="0" u="none" strike="noStrike" cap="none" normalizeH="0" baseline="0" dirty="0" smtClean="0">
                  <a:ln>
                    <a:noFill/>
                  </a:ln>
                  <a:solidFill>
                    <a:srgbClr val="FFFFFF"/>
                  </a:solidFill>
                  <a:effectLst/>
                  <a:latin typeface="+mn-ea"/>
                </a:rPr>
                <a:t>日本工業大学大学院　工学研究科　機械システム工学専攻</a:t>
              </a:r>
              <a:endParaRPr kumimoji="0" lang="ja-JP" altLang="en-US" sz="1800" b="0" i="0" u="none" strike="noStrike" cap="none" normalizeH="0" baseline="0" dirty="0">
                <a:ln>
                  <a:noFill/>
                </a:ln>
                <a:solidFill>
                  <a:schemeClr val="tx1"/>
                </a:solidFill>
                <a:effectLst/>
                <a:latin typeface="+mn-ea"/>
              </a:endParaRPr>
            </a:p>
          </p:txBody>
        </p:sp>
        <p:sp>
          <p:nvSpPr>
            <p:cNvPr id="43" name="Rectangle 844">
              <a:extLst>
                <a:ext uri="{FF2B5EF4-FFF2-40B4-BE49-F238E27FC236}">
                  <a16:creationId xmlns="" xmlns:a16="http://schemas.microsoft.com/office/drawing/2014/main" id="{29CF2007-7944-4805-A6ED-B20793A48C4D}"/>
                </a:ext>
              </a:extLst>
            </p:cNvPr>
            <p:cNvSpPr>
              <a:spLocks noChangeArrowheads="1"/>
            </p:cNvSpPr>
            <p:nvPr/>
          </p:nvSpPr>
          <p:spPr bwMode="auto">
            <a:xfrm>
              <a:off x="-1307" y="3461"/>
              <a:ext cx="679" cy="1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1200" b="0" i="0" u="none" strike="noStrike" cap="none" normalizeH="0" baseline="0" dirty="0" smtClean="0">
                  <a:ln>
                    <a:noFill/>
                  </a:ln>
                  <a:solidFill>
                    <a:srgbClr val="000000"/>
                  </a:solidFill>
                  <a:effectLst/>
                  <a:latin typeface="Adobe 宋体 Std L" panose="02020300000000000000" pitchFamily="18" charset="-122"/>
                  <a:ea typeface="Adobe 宋体 Std L" panose="02020300000000000000" pitchFamily="18" charset="-122"/>
                </a:rPr>
                <a:t>滚滚长江东逝水</a:t>
              </a:r>
              <a:endParaRPr kumimoji="0" lang="ja-JP" altLang="en-US" sz="1800" b="0" i="0" u="none" strike="noStrike" cap="none" normalizeH="0" baseline="0" dirty="0">
                <a:ln>
                  <a:noFill/>
                </a:ln>
                <a:solidFill>
                  <a:schemeClr val="tx1"/>
                </a:solidFill>
                <a:effectLst/>
              </a:endParaRPr>
            </a:p>
          </p:txBody>
        </p:sp>
        <p:sp>
          <p:nvSpPr>
            <p:cNvPr id="48" name="Rectangle 849">
              <a:extLst>
                <a:ext uri="{FF2B5EF4-FFF2-40B4-BE49-F238E27FC236}">
                  <a16:creationId xmlns="" xmlns:a16="http://schemas.microsoft.com/office/drawing/2014/main" id="{07161AC3-C0AF-420D-A098-BD28AF53D5FE}"/>
                </a:ext>
              </a:extLst>
            </p:cNvPr>
            <p:cNvSpPr>
              <a:spLocks noChangeArrowheads="1"/>
            </p:cNvSpPr>
            <p:nvPr/>
          </p:nvSpPr>
          <p:spPr bwMode="auto">
            <a:xfrm>
              <a:off x="8808" y="406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latin typeface="Arial" panose="020B0604020202020204" pitchFamily="34" charset="0"/>
              </a:endParaRPr>
            </a:p>
          </p:txBody>
        </p:sp>
        <p:sp>
          <p:nvSpPr>
            <p:cNvPr id="54" name="Rectangle 855">
              <a:extLst>
                <a:ext uri="{FF2B5EF4-FFF2-40B4-BE49-F238E27FC236}">
                  <a16:creationId xmlns="" xmlns:a16="http://schemas.microsoft.com/office/drawing/2014/main" id="{9FCC63C9-E4BC-4696-B9BB-E67250036847}"/>
                </a:ext>
              </a:extLst>
            </p:cNvPr>
            <p:cNvSpPr>
              <a:spLocks noChangeArrowheads="1"/>
            </p:cNvSpPr>
            <p:nvPr/>
          </p:nvSpPr>
          <p:spPr bwMode="auto">
            <a:xfrm>
              <a:off x="2325" y="4381"/>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endParaRPr>
            </a:p>
          </p:txBody>
        </p:sp>
        <p:sp>
          <p:nvSpPr>
            <p:cNvPr id="1856" name="Rectangle 865">
              <a:extLst>
                <a:ext uri="{FF2B5EF4-FFF2-40B4-BE49-F238E27FC236}">
                  <a16:creationId xmlns="" xmlns:a16="http://schemas.microsoft.com/office/drawing/2014/main" id="{1A0C3B2D-75F0-4A67-900B-0F7A84273B47}"/>
                </a:ext>
              </a:extLst>
            </p:cNvPr>
            <p:cNvSpPr>
              <a:spLocks noChangeArrowheads="1"/>
            </p:cNvSpPr>
            <p:nvPr/>
          </p:nvSpPr>
          <p:spPr bwMode="auto">
            <a:xfrm>
              <a:off x="690" y="14092"/>
              <a:ext cx="129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000" b="1" i="0" u="none" strike="noStrike" cap="none" normalizeH="0" baseline="0" dirty="0" smtClean="0">
                  <a:ln>
                    <a:noFill/>
                  </a:ln>
                  <a:solidFill>
                    <a:srgbClr val="000000"/>
                  </a:solidFill>
                  <a:effectLst/>
                  <a:latin typeface="+mj-ea"/>
                  <a:ea typeface="+mj-ea"/>
                </a:rPr>
                <a:t>回路設計</a:t>
              </a:r>
              <a:endParaRPr kumimoji="0" lang="ja-JP" altLang="en-US" b="0" i="0" u="none" strike="noStrike" cap="none" normalizeH="0" baseline="0" dirty="0">
                <a:ln>
                  <a:noFill/>
                </a:ln>
                <a:solidFill>
                  <a:schemeClr val="tx1"/>
                </a:solidFill>
                <a:effectLst/>
                <a:latin typeface="+mj-ea"/>
                <a:ea typeface="+mj-ea"/>
              </a:endParaRPr>
            </a:p>
          </p:txBody>
        </p:sp>
        <p:sp>
          <p:nvSpPr>
            <p:cNvPr id="1859" name="Rectangle 868">
              <a:extLst>
                <a:ext uri="{FF2B5EF4-FFF2-40B4-BE49-F238E27FC236}">
                  <a16:creationId xmlns="" xmlns:a16="http://schemas.microsoft.com/office/drawing/2014/main" id="{C4739533-0723-4BC1-9731-4A688DE09A1A}"/>
                </a:ext>
              </a:extLst>
            </p:cNvPr>
            <p:cNvSpPr>
              <a:spLocks noChangeArrowheads="1"/>
            </p:cNvSpPr>
            <p:nvPr/>
          </p:nvSpPr>
          <p:spPr bwMode="auto">
            <a:xfrm>
              <a:off x="6905" y="14015"/>
              <a:ext cx="1297"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000" b="1" i="0" u="none" strike="noStrike" cap="none" normalizeH="0" baseline="0" dirty="0" smtClean="0">
                  <a:ln>
                    <a:noFill/>
                  </a:ln>
                  <a:solidFill>
                    <a:srgbClr val="000000"/>
                  </a:solidFill>
                  <a:effectLst/>
                  <a:latin typeface="+mj-ea"/>
                  <a:ea typeface="+mj-ea"/>
                </a:rPr>
                <a:t>光学設計</a:t>
              </a:r>
              <a:endParaRPr kumimoji="0" lang="ja-JP" altLang="en-US" sz="1800" b="0" i="0" u="none" strike="noStrike" cap="none" normalizeH="0" baseline="0" dirty="0">
                <a:ln>
                  <a:noFill/>
                </a:ln>
                <a:solidFill>
                  <a:schemeClr val="tx1"/>
                </a:solidFill>
                <a:effectLst/>
                <a:latin typeface="+mj-ea"/>
                <a:ea typeface="+mj-ea"/>
              </a:endParaRPr>
            </a:p>
          </p:txBody>
        </p:sp>
        <p:sp>
          <p:nvSpPr>
            <p:cNvPr id="1863" name="Rectangle 872">
              <a:extLst>
                <a:ext uri="{FF2B5EF4-FFF2-40B4-BE49-F238E27FC236}">
                  <a16:creationId xmlns="" xmlns:a16="http://schemas.microsoft.com/office/drawing/2014/main" id="{7081A4C1-AEC7-469B-A1C5-16352AFB59CE}"/>
                </a:ext>
              </a:extLst>
            </p:cNvPr>
            <p:cNvSpPr>
              <a:spLocks noChangeArrowheads="1"/>
            </p:cNvSpPr>
            <p:nvPr/>
          </p:nvSpPr>
          <p:spPr bwMode="auto">
            <a:xfrm>
              <a:off x="13528" y="3022"/>
              <a:ext cx="1583"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000" b="1" i="0" u="none" strike="noStrike" cap="none" normalizeH="0" baseline="0" dirty="0" smtClean="0">
                  <a:ln>
                    <a:noFill/>
                  </a:ln>
                  <a:solidFill>
                    <a:srgbClr val="000000"/>
                  </a:solidFill>
                  <a:effectLst/>
                  <a:latin typeface="+mj-ea"/>
                  <a:ea typeface="+mj-ea"/>
                </a:rPr>
                <a:t>筐体設計</a:t>
              </a:r>
              <a:endParaRPr kumimoji="0" lang="ja-JP" altLang="en-US" sz="1800" b="0" i="0" u="none" strike="noStrike" cap="none" normalizeH="0" baseline="0" dirty="0">
                <a:ln>
                  <a:noFill/>
                </a:ln>
                <a:solidFill>
                  <a:schemeClr val="tx1"/>
                </a:solidFill>
                <a:effectLst/>
                <a:latin typeface="+mj-ea"/>
                <a:ea typeface="+mj-ea"/>
              </a:endParaRPr>
            </a:p>
          </p:txBody>
        </p:sp>
        <p:sp>
          <p:nvSpPr>
            <p:cNvPr id="1874" name="Rectangle 882">
              <a:extLst>
                <a:ext uri="{FF2B5EF4-FFF2-40B4-BE49-F238E27FC236}">
                  <a16:creationId xmlns="" xmlns:a16="http://schemas.microsoft.com/office/drawing/2014/main" id="{A9D25792-99C0-4ED7-869B-F2F2664EF2ED}"/>
                </a:ext>
              </a:extLst>
            </p:cNvPr>
            <p:cNvSpPr>
              <a:spLocks noChangeArrowheads="1"/>
            </p:cNvSpPr>
            <p:nvPr/>
          </p:nvSpPr>
          <p:spPr bwMode="auto">
            <a:xfrm>
              <a:off x="8017" y="1854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endParaRPr>
            </a:p>
          </p:txBody>
        </p:sp>
        <p:sp>
          <p:nvSpPr>
            <p:cNvPr id="1876" name="Rectangle 884">
              <a:extLst>
                <a:ext uri="{FF2B5EF4-FFF2-40B4-BE49-F238E27FC236}">
                  <a16:creationId xmlns="" xmlns:a16="http://schemas.microsoft.com/office/drawing/2014/main" id="{685CB552-4DA3-4E76-AA0C-4E65D114A5AD}"/>
                </a:ext>
              </a:extLst>
            </p:cNvPr>
            <p:cNvSpPr>
              <a:spLocks noChangeArrowheads="1"/>
            </p:cNvSpPr>
            <p:nvPr/>
          </p:nvSpPr>
          <p:spPr bwMode="auto">
            <a:xfrm>
              <a:off x="8525" y="1854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endParaRPr>
            </a:p>
          </p:txBody>
        </p:sp>
        <p:sp>
          <p:nvSpPr>
            <p:cNvPr id="1878" name="Rectangle 886">
              <a:extLst>
                <a:ext uri="{FF2B5EF4-FFF2-40B4-BE49-F238E27FC236}">
                  <a16:creationId xmlns="" xmlns:a16="http://schemas.microsoft.com/office/drawing/2014/main" id="{9CD47B1A-5744-4C12-B52A-7103907201E6}"/>
                </a:ext>
              </a:extLst>
            </p:cNvPr>
            <p:cNvSpPr>
              <a:spLocks noChangeArrowheads="1"/>
            </p:cNvSpPr>
            <p:nvPr/>
          </p:nvSpPr>
          <p:spPr bwMode="auto">
            <a:xfrm>
              <a:off x="8846" y="18543"/>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endParaRPr>
            </a:p>
          </p:txBody>
        </p:sp>
        <p:sp>
          <p:nvSpPr>
            <p:cNvPr id="1884" name="Line 892">
              <a:extLst>
                <a:ext uri="{FF2B5EF4-FFF2-40B4-BE49-F238E27FC236}">
                  <a16:creationId xmlns="" xmlns:a16="http://schemas.microsoft.com/office/drawing/2014/main" id="{773879BD-1C4E-4931-9B7E-1D52A210D63F}"/>
                </a:ext>
              </a:extLst>
            </p:cNvPr>
            <p:cNvSpPr>
              <a:spLocks noChangeShapeType="1"/>
            </p:cNvSpPr>
            <p:nvPr/>
          </p:nvSpPr>
          <p:spPr bwMode="auto">
            <a:xfrm>
              <a:off x="6702" y="13840"/>
              <a:ext cx="0" cy="8173"/>
            </a:xfrm>
            <a:prstGeom prst="line">
              <a:avLst/>
            </a:prstGeom>
            <a:noFill/>
            <a:ln w="128588">
              <a:solidFill>
                <a:srgbClr val="5637F4"/>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886" name="Rectangle 894">
              <a:extLst>
                <a:ext uri="{FF2B5EF4-FFF2-40B4-BE49-F238E27FC236}">
                  <a16:creationId xmlns="" xmlns:a16="http://schemas.microsoft.com/office/drawing/2014/main" id="{56817DDE-FCB8-4B01-B9FD-A0E24CA1E10C}"/>
                </a:ext>
              </a:extLst>
            </p:cNvPr>
            <p:cNvSpPr>
              <a:spLocks noChangeArrowheads="1"/>
            </p:cNvSpPr>
            <p:nvPr/>
          </p:nvSpPr>
          <p:spPr bwMode="auto">
            <a:xfrm>
              <a:off x="15976" y="23130"/>
              <a:ext cx="493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600" b="0" i="0" u="none" strike="noStrike" cap="none" normalizeH="0" baseline="0" dirty="0" smtClean="0">
                  <a:ln>
                    <a:noFill/>
                  </a:ln>
                  <a:solidFill>
                    <a:srgbClr val="000000"/>
                  </a:solidFill>
                  <a:effectLst/>
                  <a:latin typeface="+mn-ea"/>
                </a:rPr>
                <a:t>・ジェスチャで簡便にスイッチ操作の実現</a:t>
              </a:r>
              <a:endParaRPr kumimoji="0" lang="ja-JP" altLang="en-US" sz="2000" b="0" i="0" u="none" strike="noStrike" cap="none" normalizeH="0" baseline="0" dirty="0">
                <a:ln>
                  <a:noFill/>
                </a:ln>
                <a:solidFill>
                  <a:schemeClr val="tx1"/>
                </a:solidFill>
                <a:effectLst/>
                <a:latin typeface="+mn-ea"/>
              </a:endParaRPr>
            </a:p>
          </p:txBody>
        </p:sp>
        <p:sp>
          <p:nvSpPr>
            <p:cNvPr id="1887" name="Rectangle 895">
              <a:extLst>
                <a:ext uri="{FF2B5EF4-FFF2-40B4-BE49-F238E27FC236}">
                  <a16:creationId xmlns="" xmlns:a16="http://schemas.microsoft.com/office/drawing/2014/main" id="{878E444B-04C4-45F9-B8DB-1C3BAEC4AFBA}"/>
                </a:ext>
              </a:extLst>
            </p:cNvPr>
            <p:cNvSpPr>
              <a:spLocks noChangeArrowheads="1"/>
            </p:cNvSpPr>
            <p:nvPr/>
          </p:nvSpPr>
          <p:spPr bwMode="auto">
            <a:xfrm>
              <a:off x="14049" y="20150"/>
              <a:ext cx="0"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ja-JP" altLang="en-US" sz="1800" b="0" i="0" u="none" strike="noStrike" cap="none" normalizeH="0" baseline="0" dirty="0">
                <a:ln>
                  <a:noFill/>
                </a:ln>
                <a:solidFill>
                  <a:schemeClr val="tx1"/>
                </a:solidFill>
                <a:effectLst/>
              </a:endParaRPr>
            </a:p>
          </p:txBody>
        </p:sp>
        <p:sp>
          <p:nvSpPr>
            <p:cNvPr id="1888" name="Rectangle 896">
              <a:extLst>
                <a:ext uri="{FF2B5EF4-FFF2-40B4-BE49-F238E27FC236}">
                  <a16:creationId xmlns="" xmlns:a16="http://schemas.microsoft.com/office/drawing/2014/main" id="{1019C6F7-3D7E-491A-98CF-CB5EAD5A48A0}"/>
                </a:ext>
              </a:extLst>
            </p:cNvPr>
            <p:cNvSpPr>
              <a:spLocks noChangeArrowheads="1"/>
            </p:cNvSpPr>
            <p:nvPr/>
          </p:nvSpPr>
          <p:spPr bwMode="auto">
            <a:xfrm>
              <a:off x="15386" y="23764"/>
              <a:ext cx="8147" cy="3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3600" b="0" i="0" u="none" strike="noStrike" cap="none" normalizeH="0" baseline="0" dirty="0" smtClean="0">
                  <a:ln>
                    <a:noFill/>
                  </a:ln>
                  <a:solidFill>
                    <a:srgbClr val="000000"/>
                  </a:solidFill>
                  <a:effectLst/>
                  <a:latin typeface="+mn-ea"/>
                </a:rPr>
                <a:t>・スイッチの設置された場所へ移動することなく，遠距離で調光可能</a:t>
              </a:r>
              <a:endParaRPr kumimoji="0" lang="ja-JP" altLang="en-US" sz="2000" b="0" i="0" u="none" strike="noStrike" cap="none" normalizeH="0" baseline="0" dirty="0">
                <a:ln>
                  <a:noFill/>
                </a:ln>
                <a:solidFill>
                  <a:schemeClr val="tx1"/>
                </a:solidFill>
                <a:effectLst/>
                <a:latin typeface="+mn-ea"/>
              </a:endParaRPr>
            </a:p>
          </p:txBody>
        </p:sp>
      </p:grpSp>
      <p:sp>
        <p:nvSpPr>
          <p:cNvPr id="2779" name="テキスト ボックス 2778"/>
          <p:cNvSpPr txBox="1"/>
          <p:nvPr/>
        </p:nvSpPr>
        <p:spPr>
          <a:xfrm>
            <a:off x="1634330" y="11032869"/>
            <a:ext cx="16837819" cy="1754326"/>
          </a:xfrm>
          <a:prstGeom prst="rect">
            <a:avLst/>
          </a:prstGeom>
          <a:noFill/>
        </p:spPr>
        <p:txBody>
          <a:bodyPr wrap="square" rtlCol="0">
            <a:spAutoFit/>
          </a:bodyPr>
          <a:lstStyle/>
          <a:p>
            <a:r>
              <a:rPr kumimoji="1" lang="ja-JP" altLang="en-US" sz="3600" dirty="0"/>
              <a:t>スイッチ</a:t>
            </a:r>
            <a:r>
              <a:rPr kumimoji="1" lang="ja-JP" altLang="en-US" sz="3600" dirty="0" smtClean="0"/>
              <a:t>の設置</a:t>
            </a:r>
            <a:r>
              <a:rPr kumimoji="1" lang="ja-JP" altLang="en-US" sz="3600" dirty="0"/>
              <a:t>された場所へ移動することなく，ジェスチャで簡便に操作可能なインタフェ－</a:t>
            </a:r>
            <a:r>
              <a:rPr kumimoji="1" lang="ja-JP" altLang="en-US" sz="3600" dirty="0" smtClean="0"/>
              <a:t>スを開発する．これにより，起居</a:t>
            </a:r>
            <a:r>
              <a:rPr kumimoji="1" lang="ja-JP" altLang="en-US" sz="3600" dirty="0"/>
              <a:t>動作や移動をともなわず，スマートフォンのように，感覚的に照明の点灯や調光が可能となるため，より快適な居住空間を</a:t>
            </a:r>
            <a:r>
              <a:rPr kumimoji="1" lang="ja-JP" altLang="en-US" sz="3600" dirty="0" smtClean="0"/>
              <a:t>実現できる．</a:t>
            </a:r>
            <a:endParaRPr kumimoji="1" lang="ja-JP" altLang="en-US" sz="3600" dirty="0"/>
          </a:p>
        </p:txBody>
      </p:sp>
      <p:sp>
        <p:nvSpPr>
          <p:cNvPr id="2783" name="テキスト ボックス 2782"/>
          <p:cNvSpPr txBox="1"/>
          <p:nvPr/>
        </p:nvSpPr>
        <p:spPr>
          <a:xfrm>
            <a:off x="11381582" y="28388312"/>
            <a:ext cx="8735218" cy="1754326"/>
          </a:xfrm>
          <a:prstGeom prst="rect">
            <a:avLst/>
          </a:prstGeom>
          <a:noFill/>
        </p:spPr>
        <p:txBody>
          <a:bodyPr wrap="square" rtlCol="0">
            <a:spAutoFit/>
          </a:bodyPr>
          <a:lstStyle/>
          <a:p>
            <a:pPr lvl="0" eaLnBrk="0" fontAlgn="base" hangingPunct="0">
              <a:spcBef>
                <a:spcPct val="0"/>
              </a:spcBef>
              <a:spcAft>
                <a:spcPct val="0"/>
              </a:spcAft>
            </a:pPr>
            <a:r>
              <a:rPr lang="ja-JP" altLang="en-US" sz="3600" dirty="0" smtClean="0">
                <a:latin typeface="+mn-ea"/>
              </a:rPr>
              <a:t>検出素子を</a:t>
            </a:r>
            <a:r>
              <a:rPr lang="en-US" altLang="ja-JP" sz="3600" dirty="0" smtClean="0">
                <a:latin typeface="+mn-ea"/>
              </a:rPr>
              <a:t>1m</a:t>
            </a:r>
            <a:r>
              <a:rPr lang="ja-JP" altLang="en-US" sz="3600" dirty="0" smtClean="0">
                <a:latin typeface="+mn-ea"/>
              </a:rPr>
              <a:t>に設定して，ジェスチャ振り角</a:t>
            </a:r>
            <a:r>
              <a:rPr lang="en-US" altLang="ja-JP" sz="3600" dirty="0" smtClean="0">
                <a:latin typeface="+mn-ea"/>
              </a:rPr>
              <a:t>θ(0-25deg)</a:t>
            </a:r>
            <a:r>
              <a:rPr lang="ja-JP" altLang="en-US" sz="3600" dirty="0" smtClean="0">
                <a:latin typeface="+mn-ea"/>
              </a:rPr>
              <a:t>に対する，ジェスチャ振り幅</a:t>
            </a:r>
            <a:r>
              <a:rPr lang="en-US" altLang="ja-JP" sz="3600" dirty="0" smtClean="0">
                <a:latin typeface="+mn-ea"/>
              </a:rPr>
              <a:t>I</a:t>
            </a:r>
            <a:r>
              <a:rPr lang="ja-JP" altLang="en-US" sz="3600" dirty="0" smtClean="0">
                <a:latin typeface="+mn-ea"/>
              </a:rPr>
              <a:t>と焦点ピッチの関係を算出</a:t>
            </a:r>
            <a:endParaRPr lang="ja-JP" altLang="en-US" sz="3600" dirty="0">
              <a:latin typeface="+mn-ea"/>
            </a:endParaRPr>
          </a:p>
        </p:txBody>
      </p:sp>
      <p:sp>
        <p:nvSpPr>
          <p:cNvPr id="2784" name="テキスト ボックス 2783"/>
          <p:cNvSpPr txBox="1"/>
          <p:nvPr/>
        </p:nvSpPr>
        <p:spPr>
          <a:xfrm>
            <a:off x="1050924" y="16778666"/>
            <a:ext cx="18778454" cy="1754326"/>
          </a:xfrm>
          <a:prstGeom prst="rect">
            <a:avLst/>
          </a:prstGeom>
          <a:noFill/>
        </p:spPr>
        <p:txBody>
          <a:bodyPr wrap="square" rtlCol="0">
            <a:spAutoFit/>
          </a:bodyPr>
          <a:lstStyle/>
          <a:p>
            <a:r>
              <a:rPr kumimoji="1" lang="ja-JP" altLang="en-US" sz="3600" b="1" dirty="0" smtClean="0">
                <a:latin typeface="+mn-ea"/>
              </a:rPr>
              <a:t>・人</a:t>
            </a:r>
            <a:r>
              <a:rPr kumimoji="1" lang="ja-JP" altLang="en-US" sz="3600" b="1" dirty="0">
                <a:latin typeface="+mn-ea"/>
              </a:rPr>
              <a:t>が発する熱（赤外線）に着目し，その熱源の動きをコマンドとして受信し，人の意思を</a:t>
            </a:r>
            <a:r>
              <a:rPr kumimoji="1" lang="ja-JP" altLang="en-US" sz="3600" b="1" dirty="0" smtClean="0">
                <a:latin typeface="+mn-ea"/>
              </a:rPr>
              <a:t>判断</a:t>
            </a:r>
            <a:endParaRPr kumimoji="1" lang="en-US" altLang="ja-JP" sz="3600" b="1" dirty="0" smtClean="0">
              <a:latin typeface="+mn-ea"/>
            </a:endParaRPr>
          </a:p>
          <a:p>
            <a:r>
              <a:rPr kumimoji="1" lang="ja-JP" altLang="en-US" sz="3600" b="1" dirty="0" smtClean="0">
                <a:latin typeface="+mn-ea"/>
              </a:rPr>
              <a:t>・モジュール</a:t>
            </a:r>
            <a:r>
              <a:rPr kumimoji="1" lang="ja-JP" altLang="en-US" sz="3600" b="1" dirty="0">
                <a:latin typeface="+mn-ea"/>
              </a:rPr>
              <a:t>などを人が身につけておく必要が無いため，使用者への</a:t>
            </a:r>
            <a:r>
              <a:rPr kumimoji="1" lang="ja-JP" altLang="en-US" sz="3600" b="1" dirty="0" smtClean="0">
                <a:latin typeface="+mn-ea"/>
              </a:rPr>
              <a:t>負担軽減</a:t>
            </a:r>
            <a:endParaRPr kumimoji="1" lang="en-US" altLang="ja-JP" sz="3600" b="1" dirty="0" smtClean="0">
              <a:latin typeface="+mn-ea"/>
            </a:endParaRPr>
          </a:p>
          <a:p>
            <a:r>
              <a:rPr kumimoji="1" lang="ja-JP" altLang="en-US" sz="3600" b="1" dirty="0" smtClean="0">
                <a:latin typeface="+mn-ea"/>
              </a:rPr>
              <a:t>・赤外線</a:t>
            </a:r>
            <a:r>
              <a:rPr kumimoji="1" lang="ja-JP" altLang="en-US" sz="3600" b="1" dirty="0">
                <a:latin typeface="+mn-ea"/>
              </a:rPr>
              <a:t>を検出する方式の</a:t>
            </a:r>
            <a:r>
              <a:rPr kumimoji="1" lang="ja-JP" altLang="en-US" sz="3600" b="1" dirty="0" smtClean="0">
                <a:latin typeface="+mn-ea"/>
              </a:rPr>
              <a:t>ジェスチャインタフェースの開発</a:t>
            </a:r>
            <a:endParaRPr kumimoji="1" lang="ja-JP" altLang="en-US" sz="3600" b="1" dirty="0">
              <a:latin typeface="+mn-ea"/>
            </a:endParaRPr>
          </a:p>
        </p:txBody>
      </p:sp>
      <p:sp>
        <p:nvSpPr>
          <p:cNvPr id="2785" name="テキスト ボックス 2784"/>
          <p:cNvSpPr txBox="1"/>
          <p:nvPr/>
        </p:nvSpPr>
        <p:spPr>
          <a:xfrm>
            <a:off x="1335088" y="19446498"/>
            <a:ext cx="18494290" cy="1200329"/>
          </a:xfrm>
          <a:prstGeom prst="rect">
            <a:avLst/>
          </a:prstGeom>
          <a:noFill/>
        </p:spPr>
        <p:txBody>
          <a:bodyPr wrap="square" rtlCol="0">
            <a:spAutoFit/>
          </a:bodyPr>
          <a:lstStyle/>
          <a:p>
            <a:pPr eaLnBrk="0" fontAlgn="base" hangingPunct="0">
              <a:spcBef>
                <a:spcPct val="0"/>
              </a:spcBef>
              <a:spcAft>
                <a:spcPct val="0"/>
              </a:spcAft>
            </a:pPr>
            <a:r>
              <a:rPr lang="ja-JP" altLang="en-US" sz="3600" dirty="0">
                <a:solidFill>
                  <a:srgbClr val="000000"/>
                </a:solidFill>
                <a:latin typeface="+mn-ea"/>
              </a:rPr>
              <a:t>焦電素子は内部に自発分極が存在しており，赤外線が入射すると素子の温度変化（温度勾配</a:t>
            </a:r>
            <a:r>
              <a:rPr lang="ja-JP" altLang="en-US" sz="3600" dirty="0" smtClean="0">
                <a:solidFill>
                  <a:srgbClr val="000000"/>
                </a:solidFill>
                <a:latin typeface="+mn-ea"/>
              </a:rPr>
              <a:t>）</a:t>
            </a:r>
            <a:r>
              <a:rPr lang="ja-JP" altLang="en-US" sz="3600" dirty="0">
                <a:solidFill>
                  <a:srgbClr val="000000"/>
                </a:solidFill>
                <a:latin typeface="+mn-ea"/>
              </a:rPr>
              <a:t>に起因した焦電</a:t>
            </a:r>
            <a:r>
              <a:rPr lang="ja-JP" altLang="en-US" sz="3600" dirty="0" smtClean="0">
                <a:solidFill>
                  <a:srgbClr val="000000"/>
                </a:solidFill>
                <a:latin typeface="+mn-ea"/>
              </a:rPr>
              <a:t>電流の発生</a:t>
            </a:r>
            <a:r>
              <a:rPr lang="ja-JP" altLang="en-US" sz="3600" dirty="0">
                <a:solidFill>
                  <a:srgbClr val="000000"/>
                </a:solidFill>
                <a:latin typeface="+mn-ea"/>
              </a:rPr>
              <a:t>　　</a:t>
            </a:r>
            <a:endParaRPr lang="ja-JP" altLang="en-US" sz="3600" dirty="0">
              <a:latin typeface="+mn-ea"/>
            </a:endParaRPr>
          </a:p>
        </p:txBody>
      </p:sp>
      <p:sp>
        <p:nvSpPr>
          <p:cNvPr id="2786" name="テキスト ボックス 2785"/>
          <p:cNvSpPr txBox="1"/>
          <p:nvPr/>
        </p:nvSpPr>
        <p:spPr>
          <a:xfrm>
            <a:off x="1273173" y="23092509"/>
            <a:ext cx="8690771" cy="1200329"/>
          </a:xfrm>
          <a:prstGeom prst="rect">
            <a:avLst/>
          </a:prstGeom>
          <a:noFill/>
        </p:spPr>
        <p:txBody>
          <a:bodyPr wrap="square" rtlCol="0">
            <a:spAutoFit/>
          </a:bodyPr>
          <a:lstStyle/>
          <a:p>
            <a:pPr eaLnBrk="0" fontAlgn="base" hangingPunct="0">
              <a:spcBef>
                <a:spcPct val="0"/>
              </a:spcBef>
              <a:spcAft>
                <a:spcPct val="0"/>
              </a:spcAft>
            </a:pPr>
            <a:r>
              <a:rPr lang="ja-JP" altLang="en-US" sz="3600" dirty="0" smtClean="0">
                <a:solidFill>
                  <a:srgbClr val="000000"/>
                </a:solidFill>
                <a:latin typeface="+mn-ea"/>
              </a:rPr>
              <a:t>焦電</a:t>
            </a:r>
            <a:r>
              <a:rPr lang="ja-JP" altLang="en-US" sz="3600" dirty="0">
                <a:solidFill>
                  <a:srgbClr val="000000"/>
                </a:solidFill>
                <a:latin typeface="+mn-ea"/>
              </a:rPr>
              <a:t>センサと信号増幅回路</a:t>
            </a:r>
            <a:r>
              <a:rPr lang="ja-JP" altLang="en-US" sz="3600" dirty="0" smtClean="0">
                <a:solidFill>
                  <a:srgbClr val="000000"/>
                </a:solidFill>
                <a:latin typeface="+mn-ea"/>
              </a:rPr>
              <a:t>を</a:t>
            </a:r>
            <a:r>
              <a:rPr lang="en-US" altLang="ja-JP" sz="3600" dirty="0" smtClean="0">
                <a:solidFill>
                  <a:srgbClr val="000000"/>
                </a:solidFill>
                <a:latin typeface="+mn-ea"/>
              </a:rPr>
              <a:t>4</a:t>
            </a:r>
            <a:r>
              <a:rPr lang="ja-JP" altLang="en-US" sz="3600" dirty="0">
                <a:solidFill>
                  <a:srgbClr val="000000"/>
                </a:solidFill>
                <a:latin typeface="+mn-ea"/>
              </a:rPr>
              <a:t>セット</a:t>
            </a:r>
            <a:r>
              <a:rPr lang="ja-JP" altLang="en-US" sz="3600" dirty="0" smtClean="0">
                <a:solidFill>
                  <a:srgbClr val="000000"/>
                </a:solidFill>
                <a:latin typeface="+mn-ea"/>
              </a:rPr>
              <a:t>組み合わせ，焦電センサアレイ</a:t>
            </a:r>
            <a:r>
              <a:rPr lang="ja-JP" altLang="en-US" sz="3600" dirty="0">
                <a:solidFill>
                  <a:srgbClr val="000000"/>
                </a:solidFill>
                <a:latin typeface="+mn-ea"/>
              </a:rPr>
              <a:t>を</a:t>
            </a:r>
            <a:r>
              <a:rPr lang="ja-JP" altLang="en-US" sz="3600" dirty="0" smtClean="0">
                <a:solidFill>
                  <a:srgbClr val="000000"/>
                </a:solidFill>
                <a:latin typeface="+mn-ea"/>
              </a:rPr>
              <a:t>製作</a:t>
            </a:r>
            <a:endParaRPr lang="ja-JP" altLang="en-US" dirty="0">
              <a:latin typeface="+mn-ea"/>
            </a:endParaRPr>
          </a:p>
        </p:txBody>
      </p:sp>
      <p:sp>
        <p:nvSpPr>
          <p:cNvPr id="2787" name="テキスト ボックス 2786"/>
          <p:cNvSpPr txBox="1"/>
          <p:nvPr/>
        </p:nvSpPr>
        <p:spPr>
          <a:xfrm>
            <a:off x="11037887" y="22903457"/>
            <a:ext cx="6638925" cy="646331"/>
          </a:xfrm>
          <a:prstGeom prst="rect">
            <a:avLst/>
          </a:prstGeom>
          <a:noFill/>
        </p:spPr>
        <p:txBody>
          <a:bodyPr wrap="square" rtlCol="0">
            <a:spAutoFit/>
          </a:bodyPr>
          <a:lstStyle/>
          <a:p>
            <a:pPr lvl="0" eaLnBrk="0" fontAlgn="base" hangingPunct="0">
              <a:spcBef>
                <a:spcPct val="0"/>
              </a:spcBef>
              <a:spcAft>
                <a:spcPct val="0"/>
              </a:spcAft>
            </a:pPr>
            <a:r>
              <a:rPr lang="ja-JP" altLang="en-US" sz="3600" dirty="0">
                <a:solidFill>
                  <a:srgbClr val="000000"/>
                </a:solidFill>
                <a:latin typeface="+mn-ea"/>
              </a:rPr>
              <a:t> 本研究で</a:t>
            </a:r>
            <a:r>
              <a:rPr lang="ja-JP" altLang="en-US" sz="3600" dirty="0" smtClean="0">
                <a:solidFill>
                  <a:srgbClr val="000000"/>
                </a:solidFill>
                <a:latin typeface="+mn-ea"/>
              </a:rPr>
              <a:t>は</a:t>
            </a:r>
            <a:r>
              <a:rPr lang="en-US" altLang="ja-JP" sz="3600" dirty="0" smtClean="0">
                <a:solidFill>
                  <a:srgbClr val="000000"/>
                </a:solidFill>
                <a:latin typeface="+mn-ea"/>
              </a:rPr>
              <a:t>Ge</a:t>
            </a:r>
            <a:r>
              <a:rPr lang="ja-JP" altLang="en-US" sz="3600" dirty="0" smtClean="0">
                <a:solidFill>
                  <a:srgbClr val="000000"/>
                </a:solidFill>
                <a:latin typeface="+mn-ea"/>
              </a:rPr>
              <a:t>レンズ</a:t>
            </a:r>
            <a:r>
              <a:rPr lang="ja-JP" altLang="en-US" sz="3600" dirty="0">
                <a:solidFill>
                  <a:srgbClr val="000000"/>
                </a:solidFill>
                <a:latin typeface="+mn-ea"/>
              </a:rPr>
              <a:t>を</a:t>
            </a:r>
            <a:r>
              <a:rPr lang="ja-JP" altLang="en-US" sz="3600" dirty="0" smtClean="0">
                <a:solidFill>
                  <a:srgbClr val="000000"/>
                </a:solidFill>
                <a:latin typeface="+mn-ea"/>
              </a:rPr>
              <a:t>選定</a:t>
            </a:r>
            <a:endParaRPr lang="ja-JP" altLang="en-US" dirty="0">
              <a:latin typeface="+mn-ea"/>
            </a:endParaRPr>
          </a:p>
        </p:txBody>
      </p:sp>
      <p:sp>
        <p:nvSpPr>
          <p:cNvPr id="2789" name="テキスト ボックス 2788"/>
          <p:cNvSpPr txBox="1"/>
          <p:nvPr/>
        </p:nvSpPr>
        <p:spPr>
          <a:xfrm>
            <a:off x="21613019" y="5392284"/>
            <a:ext cx="16230600" cy="646331"/>
          </a:xfrm>
          <a:prstGeom prst="rect">
            <a:avLst/>
          </a:prstGeom>
          <a:noFill/>
        </p:spPr>
        <p:txBody>
          <a:bodyPr wrap="square" rtlCol="0">
            <a:spAutoFit/>
          </a:bodyPr>
          <a:lstStyle/>
          <a:p>
            <a:pPr lvl="0" eaLnBrk="0" fontAlgn="base" hangingPunct="0">
              <a:spcBef>
                <a:spcPct val="0"/>
              </a:spcBef>
              <a:spcAft>
                <a:spcPct val="0"/>
              </a:spcAft>
            </a:pPr>
            <a:r>
              <a:rPr lang="ja-JP" altLang="en-US" sz="3600" dirty="0" smtClean="0">
                <a:solidFill>
                  <a:srgbClr val="000000"/>
                </a:solidFill>
                <a:latin typeface="+mn-ea"/>
              </a:rPr>
              <a:t>赤外線</a:t>
            </a:r>
            <a:r>
              <a:rPr lang="ja-JP" altLang="en-US" sz="3600" dirty="0">
                <a:solidFill>
                  <a:srgbClr val="000000"/>
                </a:solidFill>
                <a:latin typeface="+mn-ea"/>
              </a:rPr>
              <a:t>でレンジで集光し</a:t>
            </a:r>
            <a:r>
              <a:rPr lang="en-US" altLang="ja-JP" sz="3600" dirty="0" smtClean="0">
                <a:solidFill>
                  <a:srgbClr val="000000"/>
                </a:solidFill>
                <a:latin typeface="+mn-ea"/>
              </a:rPr>
              <a:t>2</a:t>
            </a:r>
            <a:r>
              <a:rPr lang="ja-JP" altLang="en-US" sz="3600" dirty="0">
                <a:solidFill>
                  <a:srgbClr val="000000"/>
                </a:solidFill>
                <a:latin typeface="+mn-ea"/>
              </a:rPr>
              <a:t> </a:t>
            </a:r>
            <a:r>
              <a:rPr lang="en-US" altLang="ja-JP" sz="3600" dirty="0" smtClean="0">
                <a:solidFill>
                  <a:srgbClr val="000000"/>
                </a:solidFill>
                <a:latin typeface="+mn-ea"/>
              </a:rPr>
              <a:t>x 2</a:t>
            </a:r>
            <a:r>
              <a:rPr lang="ja-JP" altLang="en-US" sz="3600" dirty="0">
                <a:solidFill>
                  <a:srgbClr val="000000"/>
                </a:solidFill>
                <a:latin typeface="+mn-ea"/>
              </a:rPr>
              <a:t>の焦電素子で</a:t>
            </a:r>
            <a:r>
              <a:rPr lang="ja-JP" altLang="en-US" sz="3600" dirty="0" smtClean="0">
                <a:solidFill>
                  <a:srgbClr val="000000"/>
                </a:solidFill>
                <a:latin typeface="+mn-ea"/>
              </a:rPr>
              <a:t>検知し，</a:t>
            </a:r>
            <a:r>
              <a:rPr lang="en-US" altLang="ja-JP" sz="3600" dirty="0" smtClean="0">
                <a:solidFill>
                  <a:srgbClr val="000000"/>
                </a:solidFill>
                <a:latin typeface="+mn-ea"/>
              </a:rPr>
              <a:t>LED</a:t>
            </a:r>
            <a:r>
              <a:rPr lang="ja-JP" altLang="en-US" sz="3600" dirty="0">
                <a:solidFill>
                  <a:srgbClr val="000000"/>
                </a:solidFill>
                <a:latin typeface="+mn-ea"/>
              </a:rPr>
              <a:t>でジェスチャを</a:t>
            </a:r>
            <a:r>
              <a:rPr lang="ja-JP" altLang="en-US" sz="3600" dirty="0" smtClean="0">
                <a:solidFill>
                  <a:srgbClr val="000000"/>
                </a:solidFill>
                <a:latin typeface="+mn-ea"/>
              </a:rPr>
              <a:t>可視化</a:t>
            </a:r>
            <a:r>
              <a:rPr lang="ja-JP" altLang="en-US" sz="3600" dirty="0">
                <a:solidFill>
                  <a:srgbClr val="000000"/>
                </a:solidFill>
                <a:latin typeface="+mn-ea"/>
              </a:rPr>
              <a:t>　</a:t>
            </a:r>
            <a:endParaRPr lang="ja-JP" altLang="en-US" sz="3600" dirty="0">
              <a:latin typeface="+mn-ea"/>
            </a:endParaRPr>
          </a:p>
        </p:txBody>
      </p:sp>
      <p:sp>
        <p:nvSpPr>
          <p:cNvPr id="2798" name="Rectangle 140">
            <a:extLst>
              <a:ext uri="{FF2B5EF4-FFF2-40B4-BE49-F238E27FC236}">
                <a16:creationId xmlns="" xmlns:a16="http://schemas.microsoft.com/office/drawing/2014/main" id="{BE3EE46D-CB4E-4664-B41C-0B18834C29CB}"/>
              </a:ext>
            </a:extLst>
          </p:cNvPr>
          <p:cNvSpPr>
            <a:spLocks noChangeArrowheads="1"/>
          </p:cNvSpPr>
          <p:nvPr/>
        </p:nvSpPr>
        <p:spPr bwMode="auto">
          <a:xfrm>
            <a:off x="504742" y="21560989"/>
            <a:ext cx="4613442"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ja-JP" sz="5600" b="1" dirty="0">
                <a:solidFill>
                  <a:srgbClr val="000000"/>
                </a:solidFill>
                <a:latin typeface="+mj-ea"/>
                <a:ea typeface="+mj-ea"/>
              </a:rPr>
              <a:t>3</a:t>
            </a:r>
            <a:r>
              <a:rPr kumimoji="0" lang="en-US" altLang="ja-JP" sz="5600" b="1" i="0" u="none" strike="noStrike" cap="none" normalizeH="0" baseline="0" dirty="0" smtClean="0">
                <a:ln>
                  <a:noFill/>
                </a:ln>
                <a:solidFill>
                  <a:srgbClr val="000000"/>
                </a:solidFill>
                <a:effectLst/>
                <a:latin typeface="+mj-ea"/>
                <a:ea typeface="+mj-ea"/>
              </a:rPr>
              <a:t>.</a:t>
            </a:r>
            <a:r>
              <a:rPr kumimoji="0" lang="ja-JP" altLang="en-US" sz="5600" b="1" i="0" u="none" strike="noStrike" cap="none" normalizeH="0" baseline="0" dirty="0" smtClean="0">
                <a:ln>
                  <a:noFill/>
                </a:ln>
                <a:solidFill>
                  <a:srgbClr val="000000"/>
                </a:solidFill>
                <a:effectLst/>
                <a:latin typeface="+mj-ea"/>
                <a:ea typeface="+mj-ea"/>
              </a:rPr>
              <a:t>デバイス設計</a:t>
            </a:r>
            <a:endParaRPr kumimoji="0" lang="ja-JP" altLang="en-US" sz="1800" b="0" i="0" u="none" strike="noStrike" cap="none" normalizeH="0" baseline="0" dirty="0">
              <a:ln>
                <a:noFill/>
              </a:ln>
              <a:solidFill>
                <a:schemeClr val="tx1"/>
              </a:solidFill>
              <a:effectLst/>
              <a:latin typeface="+mj-ea"/>
              <a:ea typeface="+mj-ea"/>
            </a:endParaRPr>
          </a:p>
        </p:txBody>
      </p:sp>
      <p:grpSp>
        <p:nvGrpSpPr>
          <p:cNvPr id="44" name="グループ化 43"/>
          <p:cNvGrpSpPr/>
          <p:nvPr/>
        </p:nvGrpSpPr>
        <p:grpSpPr>
          <a:xfrm>
            <a:off x="954087" y="5199945"/>
            <a:ext cx="18875291" cy="5170646"/>
            <a:chOff x="954087" y="5199945"/>
            <a:chExt cx="18875291" cy="5170646"/>
          </a:xfrm>
        </p:grpSpPr>
        <p:sp>
          <p:nvSpPr>
            <p:cNvPr id="4" name="テキスト ボックス 3"/>
            <p:cNvSpPr txBox="1"/>
            <p:nvPr/>
          </p:nvSpPr>
          <p:spPr>
            <a:xfrm>
              <a:off x="1336675" y="5199945"/>
              <a:ext cx="18492703" cy="5170646"/>
            </a:xfrm>
            <a:prstGeom prst="rect">
              <a:avLst/>
            </a:prstGeom>
            <a:noFill/>
          </p:spPr>
          <p:txBody>
            <a:bodyPr wrap="square" rtlCol="0">
              <a:spAutoFit/>
            </a:bodyPr>
            <a:lstStyle/>
            <a:p>
              <a:r>
                <a:rPr kumimoji="1" lang="ja-JP" altLang="en-US" sz="3600" b="1" dirty="0" smtClean="0">
                  <a:latin typeface="+mn-ea"/>
                </a:rPr>
                <a:t>ビル</a:t>
              </a:r>
              <a:r>
                <a:rPr kumimoji="1" lang="ja-JP" altLang="en-US" sz="3600" b="1" dirty="0">
                  <a:latin typeface="+mn-ea"/>
                </a:rPr>
                <a:t>やオフィス，住宅などにおいて，省エネ</a:t>
              </a:r>
              <a:r>
                <a:rPr kumimoji="1" lang="en-US" altLang="ja-JP" sz="3600" b="1" dirty="0">
                  <a:latin typeface="+mn-ea"/>
                </a:rPr>
                <a:t>·</a:t>
              </a:r>
              <a:r>
                <a:rPr kumimoji="1" lang="ja-JP" altLang="en-US" sz="3600" b="1" dirty="0">
                  <a:latin typeface="+mn-ea"/>
                </a:rPr>
                <a:t>長寿命の観点</a:t>
              </a:r>
              <a:r>
                <a:rPr kumimoji="1" lang="ja-JP" altLang="en-US" sz="3600" b="1" dirty="0" smtClean="0">
                  <a:latin typeface="+mn-ea"/>
                </a:rPr>
                <a:t>から</a:t>
              </a:r>
              <a:r>
                <a:rPr kumimoji="1" lang="en-US" altLang="ja-JP" sz="3600" b="1" dirty="0" smtClean="0">
                  <a:latin typeface="+mn-ea"/>
                </a:rPr>
                <a:t>LED</a:t>
              </a:r>
              <a:r>
                <a:rPr kumimoji="1" lang="ja-JP" altLang="en-US" sz="3600" b="1" dirty="0" smtClean="0">
                  <a:latin typeface="+mn-ea"/>
                </a:rPr>
                <a:t>照明が急速に普及</a:t>
              </a:r>
              <a:endParaRPr kumimoji="1" lang="en-US" altLang="ja-JP" sz="3600" b="1" dirty="0" smtClean="0">
                <a:latin typeface="+mn-ea"/>
              </a:endParaRPr>
            </a:p>
            <a:p>
              <a:endParaRPr kumimoji="1" lang="en-US" altLang="ja-JP" b="1" dirty="0" smtClean="0">
                <a:latin typeface="+mn-ea"/>
              </a:endParaRPr>
            </a:p>
            <a:p>
              <a:r>
                <a:rPr kumimoji="1" lang="ja-JP" altLang="en-US" sz="3600" b="1" dirty="0" smtClean="0">
                  <a:latin typeface="+mn-ea"/>
                </a:rPr>
                <a:t>フルカラー</a:t>
              </a:r>
              <a:r>
                <a:rPr kumimoji="1" lang="en-US" altLang="ja-JP" sz="3600" b="1" dirty="0">
                  <a:latin typeface="+mn-ea"/>
                </a:rPr>
                <a:t>LED</a:t>
              </a:r>
              <a:r>
                <a:rPr kumimoji="1" lang="ja-JP" altLang="en-US" sz="3600" b="1" dirty="0">
                  <a:latin typeface="+mn-ea"/>
                </a:rPr>
                <a:t>を用いることで色彩豊かなライトアップが可能なことから，日常の様々な場面</a:t>
              </a:r>
              <a:r>
                <a:rPr kumimoji="1" lang="ja-JP" altLang="en-US" sz="3600" b="1" dirty="0" smtClean="0">
                  <a:latin typeface="+mn-ea"/>
                </a:rPr>
                <a:t>や　　　　　　 </a:t>
              </a:r>
              <a:r>
                <a:rPr kumimoji="1" lang="ja-JP" altLang="en-US" sz="3600" b="1" dirty="0">
                  <a:latin typeface="+mn-ea"/>
                </a:rPr>
                <a:t>　</a:t>
              </a:r>
              <a:r>
                <a:rPr kumimoji="1" lang="ja-JP" altLang="en-US" sz="3600" b="1" dirty="0" smtClean="0">
                  <a:latin typeface="+mn-ea"/>
                </a:rPr>
                <a:t>　　　　　　　　　　　　　　　　　　　　　　　　　　　　　　空間</a:t>
              </a:r>
              <a:r>
                <a:rPr kumimoji="1" lang="ja-JP" altLang="en-US" sz="3600" b="1" dirty="0">
                  <a:latin typeface="+mn-ea"/>
                </a:rPr>
                <a:t>に適した明かりの灯し方を</a:t>
              </a:r>
              <a:r>
                <a:rPr kumimoji="1" lang="ja-JP" altLang="en-US" sz="3600" b="1" dirty="0" smtClean="0">
                  <a:latin typeface="+mn-ea"/>
                </a:rPr>
                <a:t>提供</a:t>
              </a:r>
              <a:r>
                <a:rPr kumimoji="1" lang="ja-JP" altLang="en-US" sz="3600" b="1" dirty="0">
                  <a:latin typeface="+mn-ea"/>
                </a:rPr>
                <a:t>可能</a:t>
              </a:r>
              <a:endParaRPr kumimoji="1" lang="en-US" altLang="ja-JP" sz="3600" b="1" dirty="0" smtClean="0">
                <a:latin typeface="+mn-ea"/>
              </a:endParaRPr>
            </a:p>
            <a:p>
              <a:endParaRPr kumimoji="1" lang="ja-JP" altLang="en-US" b="1" dirty="0">
                <a:latin typeface="+mn-ea"/>
              </a:endParaRPr>
            </a:p>
            <a:p>
              <a:r>
                <a:rPr kumimoji="1" lang="ja-JP" altLang="en-US" sz="3600" b="1" dirty="0" smtClean="0">
                  <a:latin typeface="+mn-ea"/>
                </a:rPr>
                <a:t>埋め込み型</a:t>
              </a:r>
              <a:r>
                <a:rPr kumimoji="1" lang="ja-JP" altLang="en-US" sz="3600" b="1" dirty="0">
                  <a:latin typeface="+mn-ea"/>
                </a:rPr>
                <a:t>スイッチにはリモコンが付属し，</a:t>
              </a:r>
              <a:r>
                <a:rPr kumimoji="1" lang="ja-JP" altLang="en-US" sz="3600" b="1" dirty="0" smtClean="0">
                  <a:latin typeface="+mn-ea"/>
                </a:rPr>
                <a:t>リモコンの携帯が必須</a:t>
              </a:r>
              <a:endParaRPr kumimoji="1" lang="en-US" altLang="ja-JP" sz="3600" b="1" dirty="0" smtClean="0">
                <a:latin typeface="+mn-ea"/>
              </a:endParaRPr>
            </a:p>
            <a:p>
              <a:endParaRPr kumimoji="1" lang="ja-JP" altLang="en-US" b="1" dirty="0">
                <a:latin typeface="+mn-ea"/>
              </a:endParaRPr>
            </a:p>
            <a:p>
              <a:r>
                <a:rPr kumimoji="1" lang="ja-JP" altLang="en-US" sz="3600" b="1" dirty="0" smtClean="0">
                  <a:latin typeface="+mn-ea"/>
                </a:rPr>
                <a:t>スイッチ</a:t>
              </a:r>
              <a:r>
                <a:rPr kumimoji="1" lang="ja-JP" altLang="en-US" sz="3600" b="1" dirty="0">
                  <a:latin typeface="+mn-ea"/>
                </a:rPr>
                <a:t>が設置された場所にまで移動して起居動作や移動をともなうインタフェースは高齢者</a:t>
              </a:r>
              <a:r>
                <a:rPr kumimoji="1" lang="ja-JP" altLang="en-US" sz="3600" b="1" dirty="0" smtClean="0">
                  <a:latin typeface="+mn-ea"/>
                </a:rPr>
                <a:t>に大きな負担</a:t>
              </a:r>
              <a:endParaRPr kumimoji="1" lang="en-US" altLang="ja-JP" sz="3600" b="1" dirty="0" smtClean="0">
                <a:latin typeface="+mn-ea"/>
              </a:endParaRPr>
            </a:p>
            <a:p>
              <a:endParaRPr kumimoji="1" lang="en-US" altLang="ja-JP" b="1" dirty="0" smtClean="0">
                <a:latin typeface="+mn-ea"/>
              </a:endParaRPr>
            </a:p>
            <a:p>
              <a:r>
                <a:rPr kumimoji="1" lang="ja-JP" altLang="en-US" sz="3600" b="1" dirty="0" smtClean="0">
                  <a:latin typeface="+mn-ea"/>
                </a:rPr>
                <a:t>操作</a:t>
              </a:r>
              <a:r>
                <a:rPr kumimoji="1" lang="ja-JP" altLang="en-US" sz="3600" b="1" dirty="0">
                  <a:latin typeface="+mn-ea"/>
                </a:rPr>
                <a:t>ボタン数が多く扱いが</a:t>
              </a:r>
              <a:r>
                <a:rPr kumimoji="1" lang="ja-JP" altLang="en-US" sz="3600" b="1" dirty="0" smtClean="0">
                  <a:latin typeface="+mn-ea"/>
                </a:rPr>
                <a:t>煩雑</a:t>
              </a:r>
              <a:endParaRPr kumimoji="1" lang="ja-JP" altLang="en-US" sz="3600" b="1" dirty="0">
                <a:latin typeface="+mn-ea"/>
              </a:endParaRPr>
            </a:p>
          </p:txBody>
        </p:sp>
        <p:sp>
          <p:nvSpPr>
            <p:cNvPr id="2800" name="テキスト ボックス 2799"/>
            <p:cNvSpPr txBox="1"/>
            <p:nvPr/>
          </p:nvSpPr>
          <p:spPr>
            <a:xfrm>
              <a:off x="954087" y="5257095"/>
              <a:ext cx="466723" cy="5109091"/>
            </a:xfrm>
            <a:prstGeom prst="rect">
              <a:avLst/>
            </a:prstGeom>
            <a:noFill/>
          </p:spPr>
          <p:txBody>
            <a:bodyPr wrap="square" rtlCol="0">
              <a:spAutoFit/>
            </a:bodyPr>
            <a:lstStyle/>
            <a:p>
              <a:r>
                <a:rPr kumimoji="1" lang="ja-JP" altLang="en-US" sz="3600" dirty="0" smtClean="0"/>
                <a:t>・</a:t>
              </a:r>
              <a:endParaRPr kumimoji="1" lang="en-US" altLang="ja-JP" sz="3600" dirty="0" smtClean="0"/>
            </a:p>
            <a:p>
              <a:endParaRPr kumimoji="1" lang="en-US" altLang="ja-JP" dirty="0" smtClean="0"/>
            </a:p>
            <a:p>
              <a:r>
                <a:rPr kumimoji="1" lang="ja-JP" altLang="en-US" sz="3600" dirty="0" smtClean="0"/>
                <a:t>・</a:t>
              </a:r>
              <a:endParaRPr kumimoji="1" lang="en-US" altLang="ja-JP" sz="3600" dirty="0" smtClean="0"/>
            </a:p>
            <a:p>
              <a:endParaRPr kumimoji="1" lang="en-US" altLang="ja-JP" sz="3600" dirty="0" smtClean="0"/>
            </a:p>
            <a:p>
              <a:endParaRPr kumimoji="1" lang="en-US" altLang="ja-JP" dirty="0" smtClean="0"/>
            </a:p>
            <a:p>
              <a:r>
                <a:rPr kumimoji="1" lang="ja-JP" altLang="en-US" sz="3600" dirty="0" smtClean="0"/>
                <a:t>・</a:t>
              </a:r>
              <a:endParaRPr kumimoji="1" lang="en-US" altLang="ja-JP" sz="3600" dirty="0" smtClean="0"/>
            </a:p>
            <a:p>
              <a:endParaRPr kumimoji="1" lang="en-US" altLang="ja-JP" dirty="0" smtClean="0"/>
            </a:p>
            <a:p>
              <a:r>
                <a:rPr kumimoji="1" lang="ja-JP" altLang="en-US" sz="3600" dirty="0" smtClean="0"/>
                <a:t>・</a:t>
              </a:r>
              <a:endParaRPr kumimoji="1" lang="en-US" altLang="ja-JP" sz="3600" dirty="0" smtClean="0"/>
            </a:p>
            <a:p>
              <a:endParaRPr kumimoji="1" lang="en-US" altLang="ja-JP" sz="3600" dirty="0" smtClean="0"/>
            </a:p>
            <a:p>
              <a:endParaRPr kumimoji="1" lang="en-US" altLang="ja-JP" sz="2000" dirty="0" smtClean="0"/>
            </a:p>
            <a:p>
              <a:r>
                <a:rPr kumimoji="1" lang="ja-JP" altLang="en-US" sz="3600" dirty="0"/>
                <a:t>・</a:t>
              </a:r>
            </a:p>
          </p:txBody>
        </p:sp>
      </p:grpSp>
      <p:sp>
        <p:nvSpPr>
          <p:cNvPr id="2801" name="角丸四角形 2800"/>
          <p:cNvSpPr/>
          <p:nvPr/>
        </p:nvSpPr>
        <p:spPr>
          <a:xfrm>
            <a:off x="21818436" y="30575250"/>
            <a:ext cx="27730614" cy="2158921"/>
          </a:xfrm>
          <a:prstGeom prst="roundRect">
            <a:avLst>
              <a:gd name="adj" fmla="val 8687"/>
            </a:avLst>
          </a:prstGeom>
          <a:solidFill>
            <a:srgbClr val="FFFF66"/>
          </a:solid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r>
              <a:rPr lang="ja-JP" altLang="en-US" sz="4000" b="1" dirty="0" smtClean="0">
                <a:solidFill>
                  <a:schemeClr val="tx1"/>
                </a:solidFill>
                <a:latin typeface="+mn-ea"/>
              </a:rPr>
              <a:t>焦電</a:t>
            </a:r>
            <a:r>
              <a:rPr lang="ja-JP" altLang="en-US" sz="4000" b="1" dirty="0">
                <a:solidFill>
                  <a:schemeClr val="tx1"/>
                </a:solidFill>
                <a:latin typeface="+mn-ea"/>
              </a:rPr>
              <a:t>センサ単体の出力信号に比べ，信号増幅回路を組み合わせることで，約</a:t>
            </a:r>
            <a:r>
              <a:rPr lang="en-US" altLang="ja-JP" sz="4000" b="1" dirty="0">
                <a:solidFill>
                  <a:schemeClr val="tx1"/>
                </a:solidFill>
                <a:latin typeface="+mn-ea"/>
              </a:rPr>
              <a:t>440</a:t>
            </a:r>
            <a:r>
              <a:rPr lang="ja-JP" altLang="en-US" sz="4000" b="1" dirty="0">
                <a:solidFill>
                  <a:schemeClr val="tx1"/>
                </a:solidFill>
                <a:latin typeface="+mn-ea"/>
              </a:rPr>
              <a:t>倍の信号増幅を</a:t>
            </a:r>
            <a:r>
              <a:rPr lang="ja-JP" altLang="en-US" sz="4000" b="1" dirty="0" smtClean="0">
                <a:solidFill>
                  <a:schemeClr val="tx1"/>
                </a:solidFill>
                <a:latin typeface="+mn-ea"/>
              </a:rPr>
              <a:t>実現</a:t>
            </a:r>
            <a:endParaRPr lang="en-US" altLang="ja-JP" sz="4000" b="1" dirty="0" smtClean="0">
              <a:solidFill>
                <a:schemeClr val="tx1"/>
              </a:solidFill>
              <a:latin typeface="+mn-ea"/>
            </a:endParaRPr>
          </a:p>
          <a:p>
            <a:pPr lvl="0" algn="just" eaLnBrk="0" fontAlgn="base" hangingPunct="0">
              <a:spcBef>
                <a:spcPct val="0"/>
              </a:spcBef>
              <a:spcAft>
                <a:spcPct val="0"/>
              </a:spcAft>
            </a:pPr>
            <a:r>
              <a:rPr lang="en-US" altLang="ja-JP" sz="4000" b="1" dirty="0" smtClean="0">
                <a:solidFill>
                  <a:schemeClr val="tx1"/>
                </a:solidFill>
                <a:latin typeface="+mn-ea"/>
              </a:rPr>
              <a:t>Ge</a:t>
            </a:r>
            <a:r>
              <a:rPr lang="ja-JP" altLang="en-US" sz="4000" b="1" dirty="0">
                <a:solidFill>
                  <a:schemeClr val="tx1"/>
                </a:solidFill>
                <a:latin typeface="+mn-ea"/>
              </a:rPr>
              <a:t>レンズを用いて赤外線を集光することで，さらに約</a:t>
            </a:r>
            <a:r>
              <a:rPr lang="en-US" altLang="ja-JP" sz="4000" b="1" dirty="0">
                <a:solidFill>
                  <a:schemeClr val="tx1"/>
                </a:solidFill>
                <a:latin typeface="+mn-ea"/>
              </a:rPr>
              <a:t>11</a:t>
            </a:r>
            <a:r>
              <a:rPr lang="ja-JP" altLang="en-US" sz="4000" b="1" dirty="0">
                <a:solidFill>
                  <a:schemeClr val="tx1"/>
                </a:solidFill>
                <a:latin typeface="+mn-ea"/>
              </a:rPr>
              <a:t>倍の信号増幅を実現できた．焦電センサ単体の出力信号に比べ</a:t>
            </a:r>
            <a:r>
              <a:rPr lang="ja-JP" altLang="en-US" sz="4000" b="1" dirty="0" smtClean="0">
                <a:solidFill>
                  <a:schemeClr val="tx1"/>
                </a:solidFill>
                <a:latin typeface="+mn-ea"/>
              </a:rPr>
              <a:t>，</a:t>
            </a:r>
            <a:endParaRPr lang="en-US" altLang="ja-JP" sz="4000" b="1" dirty="0" smtClean="0">
              <a:solidFill>
                <a:schemeClr val="tx1"/>
              </a:solidFill>
              <a:latin typeface="+mn-ea"/>
            </a:endParaRPr>
          </a:p>
          <a:p>
            <a:pPr lvl="0" algn="just" eaLnBrk="0" fontAlgn="base" hangingPunct="0">
              <a:spcBef>
                <a:spcPct val="0"/>
              </a:spcBef>
              <a:spcAft>
                <a:spcPct val="0"/>
              </a:spcAft>
            </a:pPr>
            <a:r>
              <a:rPr lang="ja-JP" altLang="en-US" sz="4000" b="1" dirty="0" smtClean="0">
                <a:solidFill>
                  <a:schemeClr val="tx1"/>
                </a:solidFill>
                <a:latin typeface="+mn-ea"/>
              </a:rPr>
              <a:t>製作した</a:t>
            </a:r>
            <a:r>
              <a:rPr lang="ja-JP" altLang="en-US" sz="4000" b="1" dirty="0">
                <a:solidFill>
                  <a:schemeClr val="tx1"/>
                </a:solidFill>
                <a:latin typeface="+mn-ea"/>
              </a:rPr>
              <a:t>モジュールは，約</a:t>
            </a:r>
            <a:r>
              <a:rPr lang="en-US" altLang="ja-JP" sz="4000" b="1" dirty="0">
                <a:solidFill>
                  <a:schemeClr val="tx1"/>
                </a:solidFill>
                <a:latin typeface="+mn-ea"/>
              </a:rPr>
              <a:t>4700</a:t>
            </a:r>
            <a:r>
              <a:rPr lang="ja-JP" altLang="en-US" sz="4000" b="1" dirty="0">
                <a:solidFill>
                  <a:schemeClr val="tx1"/>
                </a:solidFill>
                <a:latin typeface="+mn-ea"/>
              </a:rPr>
              <a:t>倍の信号</a:t>
            </a:r>
            <a:r>
              <a:rPr lang="ja-JP" altLang="en-US" sz="4000" b="1" dirty="0" smtClean="0">
                <a:solidFill>
                  <a:schemeClr val="tx1"/>
                </a:solidFill>
                <a:latin typeface="+mn-ea"/>
              </a:rPr>
              <a:t>増幅</a:t>
            </a:r>
            <a:r>
              <a:rPr lang="ja-JP" altLang="en-US" sz="4000" b="1" dirty="0">
                <a:solidFill>
                  <a:schemeClr val="tx1"/>
                </a:solidFill>
                <a:latin typeface="+mn-ea"/>
              </a:rPr>
              <a:t>が</a:t>
            </a:r>
            <a:r>
              <a:rPr lang="ja-JP" altLang="en-US" sz="4000" b="1" dirty="0" smtClean="0">
                <a:solidFill>
                  <a:schemeClr val="tx1"/>
                </a:solidFill>
                <a:latin typeface="+mn-ea"/>
              </a:rPr>
              <a:t>実現可能</a:t>
            </a:r>
            <a:endParaRPr lang="ja-JP" altLang="en-US" sz="4000" b="1" dirty="0">
              <a:solidFill>
                <a:schemeClr val="tx1"/>
              </a:solidFill>
              <a:latin typeface="+mn-ea"/>
            </a:endParaRPr>
          </a:p>
        </p:txBody>
      </p:sp>
      <p:pic>
        <p:nvPicPr>
          <p:cNvPr id="827" name="Picture 666">
            <a:extLst>
              <a:ext uri="{FF2B5EF4-FFF2-40B4-BE49-F238E27FC236}">
                <a16:creationId xmlns="" xmlns:a16="http://schemas.microsoft.com/office/drawing/2014/main" id="{4037CE99-AD49-4143-98D0-81A5C8241DA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574918" y="15200313"/>
            <a:ext cx="4111625" cy="708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8" name="Freeform 667">
            <a:extLst>
              <a:ext uri="{FF2B5EF4-FFF2-40B4-BE49-F238E27FC236}">
                <a16:creationId xmlns="" xmlns:a16="http://schemas.microsoft.com/office/drawing/2014/main" id="{9114EC0D-8A14-4CDF-BC7A-645CC8F59671}"/>
              </a:ext>
            </a:extLst>
          </p:cNvPr>
          <p:cNvSpPr>
            <a:spLocks/>
          </p:cNvSpPr>
          <p:nvPr/>
        </p:nvSpPr>
        <p:spPr bwMode="auto">
          <a:xfrm>
            <a:off x="21598730" y="16519526"/>
            <a:ext cx="766763" cy="4260850"/>
          </a:xfrm>
          <a:custGeom>
            <a:avLst/>
            <a:gdLst>
              <a:gd name="T0" fmla="*/ 0 w 483"/>
              <a:gd name="T1" fmla="*/ 722 h 2684"/>
              <a:gd name="T2" fmla="*/ 242 w 483"/>
              <a:gd name="T3" fmla="*/ 0 h 2684"/>
              <a:gd name="T4" fmla="*/ 483 w 483"/>
              <a:gd name="T5" fmla="*/ 722 h 2684"/>
              <a:gd name="T6" fmla="*/ 337 w 483"/>
              <a:gd name="T7" fmla="*/ 722 h 2684"/>
              <a:gd name="T8" fmla="*/ 337 w 483"/>
              <a:gd name="T9" fmla="*/ 2684 h 2684"/>
              <a:gd name="T10" fmla="*/ 163 w 483"/>
              <a:gd name="T11" fmla="*/ 2684 h 2684"/>
              <a:gd name="T12" fmla="*/ 163 w 483"/>
              <a:gd name="T13" fmla="*/ 722 h 2684"/>
              <a:gd name="T14" fmla="*/ 0 w 483"/>
              <a:gd name="T15" fmla="*/ 722 h 2684"/>
              <a:gd name="T16" fmla="*/ 0 w 483"/>
              <a:gd name="T17" fmla="*/ 722 h 2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3" h="2684">
                <a:moveTo>
                  <a:pt x="0" y="722"/>
                </a:moveTo>
                <a:lnTo>
                  <a:pt x="242" y="0"/>
                </a:lnTo>
                <a:lnTo>
                  <a:pt x="483" y="722"/>
                </a:lnTo>
                <a:lnTo>
                  <a:pt x="337" y="722"/>
                </a:lnTo>
                <a:lnTo>
                  <a:pt x="337" y="2684"/>
                </a:lnTo>
                <a:lnTo>
                  <a:pt x="163" y="2684"/>
                </a:lnTo>
                <a:lnTo>
                  <a:pt x="163" y="722"/>
                </a:lnTo>
                <a:lnTo>
                  <a:pt x="0" y="722"/>
                </a:lnTo>
                <a:lnTo>
                  <a:pt x="0" y="722"/>
                </a:ln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endParaRPr lang="ja-JP" altLang="en-US" dirty="0"/>
          </a:p>
        </p:txBody>
      </p:sp>
      <p:pic>
        <p:nvPicPr>
          <p:cNvPr id="829" name="Picture 671">
            <a:extLst>
              <a:ext uri="{FF2B5EF4-FFF2-40B4-BE49-F238E27FC236}">
                <a16:creationId xmlns="" xmlns:a16="http://schemas.microsoft.com/office/drawing/2014/main" id="{D1DA7DEE-86CC-4C34-9502-B58195675E6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3414493" y="15155069"/>
            <a:ext cx="3965575" cy="702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0" name="Freeform 672">
            <a:extLst>
              <a:ext uri="{FF2B5EF4-FFF2-40B4-BE49-F238E27FC236}">
                <a16:creationId xmlns="" xmlns:a16="http://schemas.microsoft.com/office/drawing/2014/main" id="{50F0209F-E5B6-43DF-A12B-DDF108AAEED3}"/>
              </a:ext>
            </a:extLst>
          </p:cNvPr>
          <p:cNvSpPr>
            <a:spLocks/>
          </p:cNvSpPr>
          <p:nvPr/>
        </p:nvSpPr>
        <p:spPr bwMode="auto">
          <a:xfrm>
            <a:off x="33547843" y="16425069"/>
            <a:ext cx="760413" cy="4213225"/>
          </a:xfrm>
          <a:custGeom>
            <a:avLst/>
            <a:gdLst>
              <a:gd name="T0" fmla="*/ 0 w 479"/>
              <a:gd name="T1" fmla="*/ 712 h 2654"/>
              <a:gd name="T2" fmla="*/ 241 w 479"/>
              <a:gd name="T3" fmla="*/ 0 h 2654"/>
              <a:gd name="T4" fmla="*/ 479 w 479"/>
              <a:gd name="T5" fmla="*/ 712 h 2654"/>
              <a:gd name="T6" fmla="*/ 336 w 479"/>
              <a:gd name="T7" fmla="*/ 712 h 2654"/>
              <a:gd name="T8" fmla="*/ 336 w 479"/>
              <a:gd name="T9" fmla="*/ 2654 h 2654"/>
              <a:gd name="T10" fmla="*/ 164 w 479"/>
              <a:gd name="T11" fmla="*/ 2654 h 2654"/>
              <a:gd name="T12" fmla="*/ 164 w 479"/>
              <a:gd name="T13" fmla="*/ 712 h 2654"/>
              <a:gd name="T14" fmla="*/ 0 w 479"/>
              <a:gd name="T15" fmla="*/ 712 h 2654"/>
              <a:gd name="T16" fmla="*/ 0 w 479"/>
              <a:gd name="T17" fmla="*/ 712 h 2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654">
                <a:moveTo>
                  <a:pt x="0" y="712"/>
                </a:moveTo>
                <a:lnTo>
                  <a:pt x="241" y="0"/>
                </a:lnTo>
                <a:lnTo>
                  <a:pt x="479" y="712"/>
                </a:lnTo>
                <a:lnTo>
                  <a:pt x="336" y="712"/>
                </a:lnTo>
                <a:lnTo>
                  <a:pt x="336" y="2654"/>
                </a:lnTo>
                <a:lnTo>
                  <a:pt x="164" y="2654"/>
                </a:lnTo>
                <a:lnTo>
                  <a:pt x="164" y="712"/>
                </a:lnTo>
                <a:lnTo>
                  <a:pt x="0" y="712"/>
                </a:lnTo>
                <a:lnTo>
                  <a:pt x="0" y="712"/>
                </a:ln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endParaRPr lang="ja-JP" altLang="en-US" dirty="0"/>
          </a:p>
        </p:txBody>
      </p:sp>
      <p:pic>
        <p:nvPicPr>
          <p:cNvPr id="831" name="Picture 676">
            <a:extLst>
              <a:ext uri="{FF2B5EF4-FFF2-40B4-BE49-F238E27FC236}">
                <a16:creationId xmlns="" xmlns:a16="http://schemas.microsoft.com/office/drawing/2014/main" id="{36F40E81-BEF5-45DD-BD81-2A94EC2EDBF5}"/>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t="532"/>
          <a:stretch/>
        </p:blipFill>
        <p:spPr bwMode="auto">
          <a:xfrm>
            <a:off x="39137431" y="15140782"/>
            <a:ext cx="4052888" cy="712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2" name="Freeform 677">
            <a:extLst>
              <a:ext uri="{FF2B5EF4-FFF2-40B4-BE49-F238E27FC236}">
                <a16:creationId xmlns="" xmlns:a16="http://schemas.microsoft.com/office/drawing/2014/main" id="{9C441D1A-26FE-480E-9D60-508FAC5A25E3}"/>
              </a:ext>
            </a:extLst>
          </p:cNvPr>
          <p:cNvSpPr>
            <a:spLocks/>
          </p:cNvSpPr>
          <p:nvPr/>
        </p:nvSpPr>
        <p:spPr bwMode="auto">
          <a:xfrm>
            <a:off x="39146956" y="16550482"/>
            <a:ext cx="754063" cy="3940175"/>
          </a:xfrm>
          <a:custGeom>
            <a:avLst/>
            <a:gdLst>
              <a:gd name="T0" fmla="*/ 0 w 475"/>
              <a:gd name="T1" fmla="*/ 667 h 2482"/>
              <a:gd name="T2" fmla="*/ 238 w 475"/>
              <a:gd name="T3" fmla="*/ 0 h 2482"/>
              <a:gd name="T4" fmla="*/ 475 w 475"/>
              <a:gd name="T5" fmla="*/ 667 h 2482"/>
              <a:gd name="T6" fmla="*/ 333 w 475"/>
              <a:gd name="T7" fmla="*/ 667 h 2482"/>
              <a:gd name="T8" fmla="*/ 333 w 475"/>
              <a:gd name="T9" fmla="*/ 2482 h 2482"/>
              <a:gd name="T10" fmla="*/ 162 w 475"/>
              <a:gd name="T11" fmla="*/ 2482 h 2482"/>
              <a:gd name="T12" fmla="*/ 162 w 475"/>
              <a:gd name="T13" fmla="*/ 667 h 2482"/>
              <a:gd name="T14" fmla="*/ 0 w 475"/>
              <a:gd name="T15" fmla="*/ 667 h 2482"/>
              <a:gd name="T16" fmla="*/ 0 w 475"/>
              <a:gd name="T17" fmla="*/ 667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82">
                <a:moveTo>
                  <a:pt x="0" y="667"/>
                </a:moveTo>
                <a:lnTo>
                  <a:pt x="238" y="0"/>
                </a:lnTo>
                <a:lnTo>
                  <a:pt x="475" y="667"/>
                </a:lnTo>
                <a:lnTo>
                  <a:pt x="333" y="667"/>
                </a:lnTo>
                <a:lnTo>
                  <a:pt x="333" y="2482"/>
                </a:lnTo>
                <a:lnTo>
                  <a:pt x="162" y="2482"/>
                </a:lnTo>
                <a:lnTo>
                  <a:pt x="162" y="667"/>
                </a:lnTo>
                <a:lnTo>
                  <a:pt x="0" y="667"/>
                </a:lnTo>
                <a:lnTo>
                  <a:pt x="0" y="667"/>
                </a:ln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endParaRPr lang="ja-JP" altLang="en-US" dirty="0"/>
          </a:p>
        </p:txBody>
      </p:sp>
      <p:pic>
        <p:nvPicPr>
          <p:cNvPr id="833" name="Picture 684">
            <a:extLst>
              <a:ext uri="{FF2B5EF4-FFF2-40B4-BE49-F238E27FC236}">
                <a16:creationId xmlns="" xmlns:a16="http://schemas.microsoft.com/office/drawing/2014/main" id="{CA32FFC7-5403-4534-8AB5-AA00798F1224}"/>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t="532"/>
          <a:stretch/>
        </p:blipFill>
        <p:spPr bwMode="auto">
          <a:xfrm>
            <a:off x="44945299" y="15178087"/>
            <a:ext cx="4102100" cy="7123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4" name="Freeform 685">
            <a:extLst>
              <a:ext uri="{FF2B5EF4-FFF2-40B4-BE49-F238E27FC236}">
                <a16:creationId xmlns="" xmlns:a16="http://schemas.microsoft.com/office/drawing/2014/main" id="{908610D2-41BA-4835-B722-B5E63CED2819}"/>
              </a:ext>
            </a:extLst>
          </p:cNvPr>
          <p:cNvSpPr>
            <a:spLocks/>
          </p:cNvSpPr>
          <p:nvPr/>
        </p:nvSpPr>
        <p:spPr bwMode="auto">
          <a:xfrm>
            <a:off x="45045311" y="16516350"/>
            <a:ext cx="719138" cy="3841750"/>
          </a:xfrm>
          <a:custGeom>
            <a:avLst/>
            <a:gdLst>
              <a:gd name="T0" fmla="*/ 0 w 453"/>
              <a:gd name="T1" fmla="*/ 651 h 2420"/>
              <a:gd name="T2" fmla="*/ 226 w 453"/>
              <a:gd name="T3" fmla="*/ 0 h 2420"/>
              <a:gd name="T4" fmla="*/ 453 w 453"/>
              <a:gd name="T5" fmla="*/ 651 h 2420"/>
              <a:gd name="T6" fmla="*/ 317 w 453"/>
              <a:gd name="T7" fmla="*/ 651 h 2420"/>
              <a:gd name="T8" fmla="*/ 317 w 453"/>
              <a:gd name="T9" fmla="*/ 2420 h 2420"/>
              <a:gd name="T10" fmla="*/ 154 w 453"/>
              <a:gd name="T11" fmla="*/ 2420 h 2420"/>
              <a:gd name="T12" fmla="*/ 154 w 453"/>
              <a:gd name="T13" fmla="*/ 651 h 2420"/>
              <a:gd name="T14" fmla="*/ 0 w 453"/>
              <a:gd name="T15" fmla="*/ 651 h 2420"/>
              <a:gd name="T16" fmla="*/ 0 w 453"/>
              <a:gd name="T17" fmla="*/ 651 h 2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2420">
                <a:moveTo>
                  <a:pt x="0" y="651"/>
                </a:moveTo>
                <a:lnTo>
                  <a:pt x="226" y="0"/>
                </a:lnTo>
                <a:lnTo>
                  <a:pt x="453" y="651"/>
                </a:lnTo>
                <a:lnTo>
                  <a:pt x="317" y="651"/>
                </a:lnTo>
                <a:lnTo>
                  <a:pt x="317" y="2420"/>
                </a:lnTo>
                <a:lnTo>
                  <a:pt x="154" y="2420"/>
                </a:lnTo>
                <a:lnTo>
                  <a:pt x="154" y="651"/>
                </a:lnTo>
                <a:lnTo>
                  <a:pt x="0" y="651"/>
                </a:lnTo>
                <a:lnTo>
                  <a:pt x="0" y="651"/>
                </a:ln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endParaRPr lang="ja-JP" altLang="en-US" dirty="0"/>
          </a:p>
        </p:txBody>
      </p:sp>
      <p:pic>
        <p:nvPicPr>
          <p:cNvPr id="835" name="Picture 692">
            <a:extLst>
              <a:ext uri="{FF2B5EF4-FFF2-40B4-BE49-F238E27FC236}">
                <a16:creationId xmlns="" xmlns:a16="http://schemas.microsoft.com/office/drawing/2014/main" id="{87FCD642-9DD1-4452-9CF3-EA041CF54C7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493912" y="15141575"/>
            <a:ext cx="3995738" cy="702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6" name="Freeform 693">
            <a:extLst>
              <a:ext uri="{FF2B5EF4-FFF2-40B4-BE49-F238E27FC236}">
                <a16:creationId xmlns="" xmlns:a16="http://schemas.microsoft.com/office/drawing/2014/main" id="{E9132626-C636-4AD1-AC0E-A2F72D912889}"/>
              </a:ext>
            </a:extLst>
          </p:cNvPr>
          <p:cNvSpPr>
            <a:spLocks/>
          </p:cNvSpPr>
          <p:nvPr/>
        </p:nvSpPr>
        <p:spPr bwMode="auto">
          <a:xfrm>
            <a:off x="27568525" y="16446500"/>
            <a:ext cx="773113" cy="4294188"/>
          </a:xfrm>
          <a:custGeom>
            <a:avLst/>
            <a:gdLst>
              <a:gd name="T0" fmla="*/ 0 w 487"/>
              <a:gd name="T1" fmla="*/ 726 h 2705"/>
              <a:gd name="T2" fmla="*/ 244 w 487"/>
              <a:gd name="T3" fmla="*/ 0 h 2705"/>
              <a:gd name="T4" fmla="*/ 487 w 487"/>
              <a:gd name="T5" fmla="*/ 726 h 2705"/>
              <a:gd name="T6" fmla="*/ 341 w 487"/>
              <a:gd name="T7" fmla="*/ 726 h 2705"/>
              <a:gd name="T8" fmla="*/ 341 w 487"/>
              <a:gd name="T9" fmla="*/ 2705 h 2705"/>
              <a:gd name="T10" fmla="*/ 166 w 487"/>
              <a:gd name="T11" fmla="*/ 2705 h 2705"/>
              <a:gd name="T12" fmla="*/ 166 w 487"/>
              <a:gd name="T13" fmla="*/ 726 h 2705"/>
              <a:gd name="T14" fmla="*/ 0 w 487"/>
              <a:gd name="T15" fmla="*/ 726 h 2705"/>
              <a:gd name="T16" fmla="*/ 0 w 487"/>
              <a:gd name="T17" fmla="*/ 726 h 2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 h="2705">
                <a:moveTo>
                  <a:pt x="0" y="726"/>
                </a:moveTo>
                <a:lnTo>
                  <a:pt x="244" y="0"/>
                </a:lnTo>
                <a:lnTo>
                  <a:pt x="487" y="726"/>
                </a:lnTo>
                <a:lnTo>
                  <a:pt x="341" y="726"/>
                </a:lnTo>
                <a:lnTo>
                  <a:pt x="341" y="2705"/>
                </a:lnTo>
                <a:lnTo>
                  <a:pt x="166" y="2705"/>
                </a:lnTo>
                <a:lnTo>
                  <a:pt x="166" y="726"/>
                </a:lnTo>
                <a:lnTo>
                  <a:pt x="0" y="726"/>
                </a:lnTo>
                <a:lnTo>
                  <a:pt x="0" y="726"/>
                </a:lnTo>
                <a:close/>
              </a:path>
            </a:pathLst>
          </a:custGeom>
          <a:solidFill>
            <a:srgbClr val="FF0000"/>
          </a:solidFill>
          <a:ln>
            <a:noFill/>
          </a:ln>
          <a:extLst/>
        </p:spPr>
        <p:txBody>
          <a:bodyPr vert="horz" wrap="square" lIns="91440" tIns="45720" rIns="91440" bIns="45720" numCol="1" anchor="t" anchorCtr="0" compatLnSpc="1">
            <a:prstTxWarp prst="textNoShape">
              <a:avLst/>
            </a:prstTxWarp>
          </a:bodyPr>
          <a:lstStyle/>
          <a:p>
            <a:endParaRPr lang="ja-JP" altLang="en-US" dirty="0"/>
          </a:p>
        </p:txBody>
      </p:sp>
      <p:sp>
        <p:nvSpPr>
          <p:cNvPr id="837" name="Freeform 668">
            <a:extLst>
              <a:ext uri="{FF2B5EF4-FFF2-40B4-BE49-F238E27FC236}">
                <a16:creationId xmlns="" xmlns:a16="http://schemas.microsoft.com/office/drawing/2014/main" id="{33CDD8E0-054C-4CFD-ABB5-05481E44EF6A}"/>
              </a:ext>
            </a:extLst>
          </p:cNvPr>
          <p:cNvSpPr>
            <a:spLocks/>
          </p:cNvSpPr>
          <p:nvPr/>
        </p:nvSpPr>
        <p:spPr bwMode="auto">
          <a:xfrm>
            <a:off x="22626593" y="21382038"/>
            <a:ext cx="2000250" cy="685800"/>
          </a:xfrm>
          <a:custGeom>
            <a:avLst/>
            <a:gdLst>
              <a:gd name="T0" fmla="*/ 1260 w 1260"/>
              <a:gd name="T1" fmla="*/ 432 h 432"/>
              <a:gd name="T2" fmla="*/ 0 w 1260"/>
              <a:gd name="T3" fmla="*/ 432 h 432"/>
              <a:gd name="T4" fmla="*/ 0 w 1260"/>
              <a:gd name="T5" fmla="*/ 0 h 432"/>
              <a:gd name="T6" fmla="*/ 1260 w 1260"/>
              <a:gd name="T7" fmla="*/ 0 h 432"/>
              <a:gd name="T8" fmla="*/ 1260 w 1260"/>
              <a:gd name="T9" fmla="*/ 432 h 432"/>
              <a:gd name="T10" fmla="*/ 1260 w 1260"/>
              <a:gd name="T11" fmla="*/ 432 h 432"/>
            </a:gdLst>
            <a:ahLst/>
            <a:cxnLst>
              <a:cxn ang="0">
                <a:pos x="T0" y="T1"/>
              </a:cxn>
              <a:cxn ang="0">
                <a:pos x="T2" y="T3"/>
              </a:cxn>
              <a:cxn ang="0">
                <a:pos x="T4" y="T5"/>
              </a:cxn>
              <a:cxn ang="0">
                <a:pos x="T6" y="T7"/>
              </a:cxn>
              <a:cxn ang="0">
                <a:pos x="T8" y="T9"/>
              </a:cxn>
              <a:cxn ang="0">
                <a:pos x="T10" y="T11"/>
              </a:cxn>
            </a:cxnLst>
            <a:rect l="0" t="0" r="r" b="b"/>
            <a:pathLst>
              <a:path w="1260" h="432">
                <a:moveTo>
                  <a:pt x="1260" y="432"/>
                </a:moveTo>
                <a:lnTo>
                  <a:pt x="0" y="432"/>
                </a:lnTo>
                <a:lnTo>
                  <a:pt x="0" y="0"/>
                </a:lnTo>
                <a:lnTo>
                  <a:pt x="1260" y="0"/>
                </a:lnTo>
                <a:lnTo>
                  <a:pt x="1260" y="432"/>
                </a:lnTo>
                <a:lnTo>
                  <a:pt x="1260" y="4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altLang="ja-JP" sz="4000" b="1" dirty="0" smtClean="0"/>
              <a:t>LED x 3</a:t>
            </a:r>
            <a:endParaRPr lang="ja-JP" altLang="en-US" sz="4000" b="1" dirty="0"/>
          </a:p>
        </p:txBody>
      </p:sp>
      <p:sp>
        <p:nvSpPr>
          <p:cNvPr id="838" name="Freeform 668">
            <a:extLst>
              <a:ext uri="{FF2B5EF4-FFF2-40B4-BE49-F238E27FC236}">
                <a16:creationId xmlns="" xmlns:a16="http://schemas.microsoft.com/office/drawing/2014/main" id="{33CDD8E0-054C-4CFD-ABB5-05481E44EF6A}"/>
              </a:ext>
            </a:extLst>
          </p:cNvPr>
          <p:cNvSpPr>
            <a:spLocks/>
          </p:cNvSpPr>
          <p:nvPr/>
        </p:nvSpPr>
        <p:spPr bwMode="auto">
          <a:xfrm>
            <a:off x="34397155" y="21303456"/>
            <a:ext cx="2000250" cy="685800"/>
          </a:xfrm>
          <a:custGeom>
            <a:avLst/>
            <a:gdLst>
              <a:gd name="T0" fmla="*/ 1260 w 1260"/>
              <a:gd name="T1" fmla="*/ 432 h 432"/>
              <a:gd name="T2" fmla="*/ 0 w 1260"/>
              <a:gd name="T3" fmla="*/ 432 h 432"/>
              <a:gd name="T4" fmla="*/ 0 w 1260"/>
              <a:gd name="T5" fmla="*/ 0 h 432"/>
              <a:gd name="T6" fmla="*/ 1260 w 1260"/>
              <a:gd name="T7" fmla="*/ 0 h 432"/>
              <a:gd name="T8" fmla="*/ 1260 w 1260"/>
              <a:gd name="T9" fmla="*/ 432 h 432"/>
              <a:gd name="T10" fmla="*/ 1260 w 1260"/>
              <a:gd name="T11" fmla="*/ 432 h 432"/>
            </a:gdLst>
            <a:ahLst/>
            <a:cxnLst>
              <a:cxn ang="0">
                <a:pos x="T0" y="T1"/>
              </a:cxn>
              <a:cxn ang="0">
                <a:pos x="T2" y="T3"/>
              </a:cxn>
              <a:cxn ang="0">
                <a:pos x="T4" y="T5"/>
              </a:cxn>
              <a:cxn ang="0">
                <a:pos x="T6" y="T7"/>
              </a:cxn>
              <a:cxn ang="0">
                <a:pos x="T8" y="T9"/>
              </a:cxn>
              <a:cxn ang="0">
                <a:pos x="T10" y="T11"/>
              </a:cxn>
            </a:cxnLst>
            <a:rect l="0" t="0" r="r" b="b"/>
            <a:pathLst>
              <a:path w="1260" h="432">
                <a:moveTo>
                  <a:pt x="1260" y="432"/>
                </a:moveTo>
                <a:lnTo>
                  <a:pt x="0" y="432"/>
                </a:lnTo>
                <a:lnTo>
                  <a:pt x="0" y="0"/>
                </a:lnTo>
                <a:lnTo>
                  <a:pt x="1260" y="0"/>
                </a:lnTo>
                <a:lnTo>
                  <a:pt x="1260" y="432"/>
                </a:lnTo>
                <a:lnTo>
                  <a:pt x="1260" y="4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altLang="ja-JP" sz="4000" b="1" dirty="0" smtClean="0"/>
              <a:t>LED x 1</a:t>
            </a:r>
            <a:endParaRPr lang="ja-JP" altLang="en-US" sz="4000" b="1" dirty="0"/>
          </a:p>
        </p:txBody>
      </p:sp>
      <p:sp>
        <p:nvSpPr>
          <p:cNvPr id="839" name="Freeform 668">
            <a:extLst>
              <a:ext uri="{FF2B5EF4-FFF2-40B4-BE49-F238E27FC236}">
                <a16:creationId xmlns="" xmlns:a16="http://schemas.microsoft.com/office/drawing/2014/main" id="{33CDD8E0-054C-4CFD-ABB5-05481E44EF6A}"/>
              </a:ext>
            </a:extLst>
          </p:cNvPr>
          <p:cNvSpPr>
            <a:spLocks/>
          </p:cNvSpPr>
          <p:nvPr/>
        </p:nvSpPr>
        <p:spPr bwMode="auto">
          <a:xfrm>
            <a:off x="28552775" y="21289962"/>
            <a:ext cx="2000250" cy="685800"/>
          </a:xfrm>
          <a:custGeom>
            <a:avLst/>
            <a:gdLst>
              <a:gd name="T0" fmla="*/ 1260 w 1260"/>
              <a:gd name="T1" fmla="*/ 432 h 432"/>
              <a:gd name="T2" fmla="*/ 0 w 1260"/>
              <a:gd name="T3" fmla="*/ 432 h 432"/>
              <a:gd name="T4" fmla="*/ 0 w 1260"/>
              <a:gd name="T5" fmla="*/ 0 h 432"/>
              <a:gd name="T6" fmla="*/ 1260 w 1260"/>
              <a:gd name="T7" fmla="*/ 0 h 432"/>
              <a:gd name="T8" fmla="*/ 1260 w 1260"/>
              <a:gd name="T9" fmla="*/ 432 h 432"/>
              <a:gd name="T10" fmla="*/ 1260 w 1260"/>
              <a:gd name="T11" fmla="*/ 432 h 432"/>
            </a:gdLst>
            <a:ahLst/>
            <a:cxnLst>
              <a:cxn ang="0">
                <a:pos x="T0" y="T1"/>
              </a:cxn>
              <a:cxn ang="0">
                <a:pos x="T2" y="T3"/>
              </a:cxn>
              <a:cxn ang="0">
                <a:pos x="T4" y="T5"/>
              </a:cxn>
              <a:cxn ang="0">
                <a:pos x="T6" y="T7"/>
              </a:cxn>
              <a:cxn ang="0">
                <a:pos x="T8" y="T9"/>
              </a:cxn>
              <a:cxn ang="0">
                <a:pos x="T10" y="T11"/>
              </a:cxn>
            </a:cxnLst>
            <a:rect l="0" t="0" r="r" b="b"/>
            <a:pathLst>
              <a:path w="1260" h="432">
                <a:moveTo>
                  <a:pt x="1260" y="432"/>
                </a:moveTo>
                <a:lnTo>
                  <a:pt x="0" y="432"/>
                </a:lnTo>
                <a:lnTo>
                  <a:pt x="0" y="0"/>
                </a:lnTo>
                <a:lnTo>
                  <a:pt x="1260" y="0"/>
                </a:lnTo>
                <a:lnTo>
                  <a:pt x="1260" y="432"/>
                </a:lnTo>
                <a:lnTo>
                  <a:pt x="1260" y="4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altLang="ja-JP" sz="4000" b="1" dirty="0" smtClean="0"/>
              <a:t>LED x 2</a:t>
            </a:r>
            <a:endParaRPr lang="ja-JP" altLang="en-US" sz="4000" b="1" dirty="0"/>
          </a:p>
        </p:txBody>
      </p:sp>
      <p:sp>
        <p:nvSpPr>
          <p:cNvPr id="840" name="Freeform 668">
            <a:extLst>
              <a:ext uri="{FF2B5EF4-FFF2-40B4-BE49-F238E27FC236}">
                <a16:creationId xmlns="" xmlns:a16="http://schemas.microsoft.com/office/drawing/2014/main" id="{33CDD8E0-054C-4CFD-ABB5-05481E44EF6A}"/>
              </a:ext>
            </a:extLst>
          </p:cNvPr>
          <p:cNvSpPr>
            <a:spLocks/>
          </p:cNvSpPr>
          <p:nvPr/>
        </p:nvSpPr>
        <p:spPr bwMode="auto">
          <a:xfrm>
            <a:off x="40163750" y="21351082"/>
            <a:ext cx="2000250" cy="685800"/>
          </a:xfrm>
          <a:custGeom>
            <a:avLst/>
            <a:gdLst>
              <a:gd name="T0" fmla="*/ 1260 w 1260"/>
              <a:gd name="T1" fmla="*/ 432 h 432"/>
              <a:gd name="T2" fmla="*/ 0 w 1260"/>
              <a:gd name="T3" fmla="*/ 432 h 432"/>
              <a:gd name="T4" fmla="*/ 0 w 1260"/>
              <a:gd name="T5" fmla="*/ 0 h 432"/>
              <a:gd name="T6" fmla="*/ 1260 w 1260"/>
              <a:gd name="T7" fmla="*/ 0 h 432"/>
              <a:gd name="T8" fmla="*/ 1260 w 1260"/>
              <a:gd name="T9" fmla="*/ 432 h 432"/>
              <a:gd name="T10" fmla="*/ 1260 w 1260"/>
              <a:gd name="T11" fmla="*/ 432 h 432"/>
            </a:gdLst>
            <a:ahLst/>
            <a:cxnLst>
              <a:cxn ang="0">
                <a:pos x="T0" y="T1"/>
              </a:cxn>
              <a:cxn ang="0">
                <a:pos x="T2" y="T3"/>
              </a:cxn>
              <a:cxn ang="0">
                <a:pos x="T4" y="T5"/>
              </a:cxn>
              <a:cxn ang="0">
                <a:pos x="T6" y="T7"/>
              </a:cxn>
              <a:cxn ang="0">
                <a:pos x="T8" y="T9"/>
              </a:cxn>
              <a:cxn ang="0">
                <a:pos x="T10" y="T11"/>
              </a:cxn>
            </a:cxnLst>
            <a:rect l="0" t="0" r="r" b="b"/>
            <a:pathLst>
              <a:path w="1260" h="432">
                <a:moveTo>
                  <a:pt x="1260" y="432"/>
                </a:moveTo>
                <a:lnTo>
                  <a:pt x="0" y="432"/>
                </a:lnTo>
                <a:lnTo>
                  <a:pt x="0" y="0"/>
                </a:lnTo>
                <a:lnTo>
                  <a:pt x="1260" y="0"/>
                </a:lnTo>
                <a:lnTo>
                  <a:pt x="1260" y="432"/>
                </a:lnTo>
                <a:lnTo>
                  <a:pt x="1260" y="4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altLang="ja-JP" sz="4000" b="1" dirty="0" smtClean="0"/>
              <a:t>LED x 1</a:t>
            </a:r>
            <a:endParaRPr lang="ja-JP" altLang="en-US" sz="4000" b="1" dirty="0"/>
          </a:p>
        </p:txBody>
      </p:sp>
      <p:sp>
        <p:nvSpPr>
          <p:cNvPr id="841" name="Freeform 668">
            <a:extLst>
              <a:ext uri="{FF2B5EF4-FFF2-40B4-BE49-F238E27FC236}">
                <a16:creationId xmlns="" xmlns:a16="http://schemas.microsoft.com/office/drawing/2014/main" id="{33CDD8E0-054C-4CFD-ABB5-05481E44EF6A}"/>
              </a:ext>
            </a:extLst>
          </p:cNvPr>
          <p:cNvSpPr>
            <a:spLocks/>
          </p:cNvSpPr>
          <p:nvPr/>
        </p:nvSpPr>
        <p:spPr bwMode="auto">
          <a:xfrm>
            <a:off x="45996224" y="21359812"/>
            <a:ext cx="2000250" cy="685800"/>
          </a:xfrm>
          <a:custGeom>
            <a:avLst/>
            <a:gdLst>
              <a:gd name="T0" fmla="*/ 1260 w 1260"/>
              <a:gd name="T1" fmla="*/ 432 h 432"/>
              <a:gd name="T2" fmla="*/ 0 w 1260"/>
              <a:gd name="T3" fmla="*/ 432 h 432"/>
              <a:gd name="T4" fmla="*/ 0 w 1260"/>
              <a:gd name="T5" fmla="*/ 0 h 432"/>
              <a:gd name="T6" fmla="*/ 1260 w 1260"/>
              <a:gd name="T7" fmla="*/ 0 h 432"/>
              <a:gd name="T8" fmla="*/ 1260 w 1260"/>
              <a:gd name="T9" fmla="*/ 432 h 432"/>
              <a:gd name="T10" fmla="*/ 1260 w 1260"/>
              <a:gd name="T11" fmla="*/ 432 h 432"/>
            </a:gdLst>
            <a:ahLst/>
            <a:cxnLst>
              <a:cxn ang="0">
                <a:pos x="T0" y="T1"/>
              </a:cxn>
              <a:cxn ang="0">
                <a:pos x="T2" y="T3"/>
              </a:cxn>
              <a:cxn ang="0">
                <a:pos x="T4" y="T5"/>
              </a:cxn>
              <a:cxn ang="0">
                <a:pos x="T6" y="T7"/>
              </a:cxn>
              <a:cxn ang="0">
                <a:pos x="T8" y="T9"/>
              </a:cxn>
              <a:cxn ang="0">
                <a:pos x="T10" y="T11"/>
              </a:cxn>
            </a:cxnLst>
            <a:rect l="0" t="0" r="r" b="b"/>
            <a:pathLst>
              <a:path w="1260" h="432">
                <a:moveTo>
                  <a:pt x="1260" y="432"/>
                </a:moveTo>
                <a:lnTo>
                  <a:pt x="0" y="432"/>
                </a:lnTo>
                <a:lnTo>
                  <a:pt x="0" y="0"/>
                </a:lnTo>
                <a:lnTo>
                  <a:pt x="1260" y="0"/>
                </a:lnTo>
                <a:lnTo>
                  <a:pt x="1260" y="432"/>
                </a:lnTo>
                <a:lnTo>
                  <a:pt x="1260" y="4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altLang="ja-JP" sz="4000" b="1" dirty="0" smtClean="0"/>
              <a:t>LED x 0</a:t>
            </a:r>
            <a:endParaRPr lang="ja-JP" altLang="en-US" sz="4000" b="1" dirty="0"/>
          </a:p>
        </p:txBody>
      </p:sp>
      <p:grpSp>
        <p:nvGrpSpPr>
          <p:cNvPr id="843" name="グループ化 842"/>
          <p:cNvGrpSpPr/>
          <p:nvPr/>
        </p:nvGrpSpPr>
        <p:grpSpPr>
          <a:xfrm>
            <a:off x="21641428" y="5931270"/>
            <a:ext cx="3556344" cy="4240153"/>
            <a:chOff x="21807144" y="7182531"/>
            <a:chExt cx="3556344" cy="4240153"/>
          </a:xfrm>
        </p:grpSpPr>
        <p:sp>
          <p:nvSpPr>
            <p:cNvPr id="844" name="正方形/長方形 843"/>
            <p:cNvSpPr/>
            <p:nvPr/>
          </p:nvSpPr>
          <p:spPr>
            <a:xfrm>
              <a:off x="24201437" y="8924926"/>
              <a:ext cx="45719" cy="75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845" name="グループ化 844"/>
            <p:cNvGrpSpPr/>
            <p:nvPr/>
          </p:nvGrpSpPr>
          <p:grpSpPr>
            <a:xfrm>
              <a:off x="21882100" y="7345363"/>
              <a:ext cx="3343276" cy="3298826"/>
              <a:chOff x="21882100" y="7345363"/>
              <a:chExt cx="3343276" cy="3298826"/>
            </a:xfrm>
          </p:grpSpPr>
          <p:sp>
            <p:nvSpPr>
              <p:cNvPr id="875" name="Freeform 175">
                <a:extLst>
                  <a:ext uri="{FF2B5EF4-FFF2-40B4-BE49-F238E27FC236}">
                    <a16:creationId xmlns="" xmlns:a16="http://schemas.microsoft.com/office/drawing/2014/main" id="{EBF9EFB3-0A2C-436C-B5AC-9159B1FBF7F8}"/>
                  </a:ext>
                </a:extLst>
              </p:cNvPr>
              <p:cNvSpPr>
                <a:spLocks/>
              </p:cNvSpPr>
              <p:nvPr/>
            </p:nvSpPr>
            <p:spPr bwMode="auto">
              <a:xfrm>
                <a:off x="24163337" y="9685338"/>
                <a:ext cx="84138" cy="958850"/>
              </a:xfrm>
              <a:custGeom>
                <a:avLst/>
                <a:gdLst>
                  <a:gd name="T0" fmla="*/ 0 w 53"/>
                  <a:gd name="T1" fmla="*/ 0 h 604"/>
                  <a:gd name="T2" fmla="*/ 53 w 53"/>
                  <a:gd name="T3" fmla="*/ 0 h 604"/>
                  <a:gd name="T4" fmla="*/ 53 w 53"/>
                  <a:gd name="T5" fmla="*/ 604 h 604"/>
                  <a:gd name="T6" fmla="*/ 0 w 53"/>
                  <a:gd name="T7" fmla="*/ 604 h 604"/>
                  <a:gd name="T8" fmla="*/ 0 w 53"/>
                  <a:gd name="T9" fmla="*/ 0 h 604"/>
                  <a:gd name="T10" fmla="*/ 0 w 53"/>
                  <a:gd name="T11" fmla="*/ 0 h 604"/>
                </a:gdLst>
                <a:ahLst/>
                <a:cxnLst>
                  <a:cxn ang="0">
                    <a:pos x="T0" y="T1"/>
                  </a:cxn>
                  <a:cxn ang="0">
                    <a:pos x="T2" y="T3"/>
                  </a:cxn>
                  <a:cxn ang="0">
                    <a:pos x="T4" y="T5"/>
                  </a:cxn>
                  <a:cxn ang="0">
                    <a:pos x="T6" y="T7"/>
                  </a:cxn>
                  <a:cxn ang="0">
                    <a:pos x="T8" y="T9"/>
                  </a:cxn>
                  <a:cxn ang="0">
                    <a:pos x="T10" y="T11"/>
                  </a:cxn>
                </a:cxnLst>
                <a:rect l="0" t="0" r="r" b="b"/>
                <a:pathLst>
                  <a:path w="53" h="604">
                    <a:moveTo>
                      <a:pt x="0" y="0"/>
                    </a:moveTo>
                    <a:lnTo>
                      <a:pt x="53" y="0"/>
                    </a:lnTo>
                    <a:lnTo>
                      <a:pt x="53" y="604"/>
                    </a:lnTo>
                    <a:lnTo>
                      <a:pt x="0" y="604"/>
                    </a:lnTo>
                    <a:lnTo>
                      <a:pt x="0" y="0"/>
                    </a:lnTo>
                    <a:lnTo>
                      <a:pt x="0" y="0"/>
                    </a:lnTo>
                    <a:close/>
                  </a:path>
                </a:pathLst>
              </a:custGeom>
              <a:solidFill>
                <a:srgbClr val="8DC55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dirty="0"/>
              </a:p>
            </p:txBody>
          </p:sp>
          <p:pic>
            <p:nvPicPr>
              <p:cNvPr id="876" name="Picture 285">
                <a:extLst>
                  <a:ext uri="{FF2B5EF4-FFF2-40B4-BE49-F238E27FC236}">
                    <a16:creationId xmlns="" xmlns:a16="http://schemas.microsoft.com/office/drawing/2014/main" id="{9F97FC59-C1EE-4BCA-84F1-0DAF657C16E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1882100" y="7345363"/>
                <a:ext cx="442913"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7" name="Freeform 345">
                <a:extLst>
                  <a:ext uri="{FF2B5EF4-FFF2-40B4-BE49-F238E27FC236}">
                    <a16:creationId xmlns="" xmlns:a16="http://schemas.microsoft.com/office/drawing/2014/main" id="{CBB75FB5-6E9E-45E8-AFA3-E9C1A759F76A}"/>
                  </a:ext>
                </a:extLst>
              </p:cNvPr>
              <p:cNvSpPr>
                <a:spLocks/>
              </p:cNvSpPr>
              <p:nvPr/>
            </p:nvSpPr>
            <p:spPr bwMode="auto">
              <a:xfrm>
                <a:off x="24247475" y="7961313"/>
                <a:ext cx="977900" cy="165100"/>
              </a:xfrm>
              <a:custGeom>
                <a:avLst/>
                <a:gdLst>
                  <a:gd name="T0" fmla="*/ 0 w 616"/>
                  <a:gd name="T1" fmla="*/ 0 h 104"/>
                  <a:gd name="T2" fmla="*/ 616 w 616"/>
                  <a:gd name="T3" fmla="*/ 0 h 104"/>
                  <a:gd name="T4" fmla="*/ 616 w 616"/>
                  <a:gd name="T5" fmla="*/ 104 h 104"/>
                  <a:gd name="T6" fmla="*/ 0 w 616"/>
                  <a:gd name="T7" fmla="*/ 104 h 104"/>
                  <a:gd name="T8" fmla="*/ 0 w 616"/>
                  <a:gd name="T9" fmla="*/ 0 h 104"/>
                  <a:gd name="T10" fmla="*/ 0 w 616"/>
                  <a:gd name="T11" fmla="*/ 0 h 104"/>
                </a:gdLst>
                <a:ahLst/>
                <a:cxnLst>
                  <a:cxn ang="0">
                    <a:pos x="T0" y="T1"/>
                  </a:cxn>
                  <a:cxn ang="0">
                    <a:pos x="T2" y="T3"/>
                  </a:cxn>
                  <a:cxn ang="0">
                    <a:pos x="T4" y="T5"/>
                  </a:cxn>
                  <a:cxn ang="0">
                    <a:pos x="T6" y="T7"/>
                  </a:cxn>
                  <a:cxn ang="0">
                    <a:pos x="T8" y="T9"/>
                  </a:cxn>
                  <a:cxn ang="0">
                    <a:pos x="T10" y="T11"/>
                  </a:cxn>
                </a:cxnLst>
                <a:rect l="0" t="0" r="r" b="b"/>
                <a:pathLst>
                  <a:path w="616" h="104">
                    <a:moveTo>
                      <a:pt x="0" y="0"/>
                    </a:moveTo>
                    <a:lnTo>
                      <a:pt x="616" y="0"/>
                    </a:lnTo>
                    <a:lnTo>
                      <a:pt x="616" y="104"/>
                    </a:lnTo>
                    <a:lnTo>
                      <a:pt x="0" y="104"/>
                    </a:lnTo>
                    <a:lnTo>
                      <a:pt x="0" y="0"/>
                    </a:lnTo>
                    <a:lnTo>
                      <a:pt x="0" y="0"/>
                    </a:lnTo>
                    <a:close/>
                  </a:path>
                </a:pathLst>
              </a:custGeom>
              <a:solidFill>
                <a:srgbClr val="8DC55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dirty="0"/>
              </a:p>
            </p:txBody>
          </p:sp>
          <p:sp>
            <p:nvSpPr>
              <p:cNvPr id="878" name="Freeform 347">
                <a:extLst>
                  <a:ext uri="{FF2B5EF4-FFF2-40B4-BE49-F238E27FC236}">
                    <a16:creationId xmlns="" xmlns:a16="http://schemas.microsoft.com/office/drawing/2014/main" id="{38F6029D-51AE-45EC-812F-D3C050AF8685}"/>
                  </a:ext>
                </a:extLst>
              </p:cNvPr>
              <p:cNvSpPr>
                <a:spLocks/>
              </p:cNvSpPr>
              <p:nvPr/>
            </p:nvSpPr>
            <p:spPr bwMode="auto">
              <a:xfrm>
                <a:off x="24247475" y="10480676"/>
                <a:ext cx="977900" cy="163513"/>
              </a:xfrm>
              <a:custGeom>
                <a:avLst/>
                <a:gdLst>
                  <a:gd name="T0" fmla="*/ 0 w 616"/>
                  <a:gd name="T1" fmla="*/ 0 h 103"/>
                  <a:gd name="T2" fmla="*/ 616 w 616"/>
                  <a:gd name="T3" fmla="*/ 0 h 103"/>
                  <a:gd name="T4" fmla="*/ 616 w 616"/>
                  <a:gd name="T5" fmla="*/ 103 h 103"/>
                  <a:gd name="T6" fmla="*/ 0 w 616"/>
                  <a:gd name="T7" fmla="*/ 103 h 103"/>
                  <a:gd name="T8" fmla="*/ 0 w 616"/>
                  <a:gd name="T9" fmla="*/ 0 h 103"/>
                  <a:gd name="T10" fmla="*/ 0 w 616"/>
                  <a:gd name="T11" fmla="*/ 0 h 103"/>
                </a:gdLst>
                <a:ahLst/>
                <a:cxnLst>
                  <a:cxn ang="0">
                    <a:pos x="T0" y="T1"/>
                  </a:cxn>
                  <a:cxn ang="0">
                    <a:pos x="T2" y="T3"/>
                  </a:cxn>
                  <a:cxn ang="0">
                    <a:pos x="T4" y="T5"/>
                  </a:cxn>
                  <a:cxn ang="0">
                    <a:pos x="T6" y="T7"/>
                  </a:cxn>
                  <a:cxn ang="0">
                    <a:pos x="T8" y="T9"/>
                  </a:cxn>
                  <a:cxn ang="0">
                    <a:pos x="T10" y="T11"/>
                  </a:cxn>
                </a:cxnLst>
                <a:rect l="0" t="0" r="r" b="b"/>
                <a:pathLst>
                  <a:path w="616" h="103">
                    <a:moveTo>
                      <a:pt x="0" y="0"/>
                    </a:moveTo>
                    <a:lnTo>
                      <a:pt x="616" y="0"/>
                    </a:lnTo>
                    <a:lnTo>
                      <a:pt x="616" y="103"/>
                    </a:lnTo>
                    <a:lnTo>
                      <a:pt x="0" y="103"/>
                    </a:lnTo>
                    <a:lnTo>
                      <a:pt x="0" y="0"/>
                    </a:lnTo>
                    <a:lnTo>
                      <a:pt x="0" y="0"/>
                    </a:lnTo>
                    <a:close/>
                  </a:path>
                </a:pathLst>
              </a:custGeom>
              <a:solidFill>
                <a:srgbClr val="8DC55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dirty="0"/>
              </a:p>
            </p:txBody>
          </p:sp>
          <p:sp>
            <p:nvSpPr>
              <p:cNvPr id="879" name="Freeform 350">
                <a:extLst>
                  <a:ext uri="{FF2B5EF4-FFF2-40B4-BE49-F238E27FC236}">
                    <a16:creationId xmlns="" xmlns:a16="http://schemas.microsoft.com/office/drawing/2014/main" id="{206CE123-3E9E-43F3-B3F2-C966A133CE8A}"/>
                  </a:ext>
                </a:extLst>
              </p:cNvPr>
              <p:cNvSpPr>
                <a:spLocks/>
              </p:cNvSpPr>
              <p:nvPr/>
            </p:nvSpPr>
            <p:spPr bwMode="auto">
              <a:xfrm>
                <a:off x="24156988" y="7954963"/>
                <a:ext cx="96838" cy="976313"/>
              </a:xfrm>
              <a:custGeom>
                <a:avLst/>
                <a:gdLst>
                  <a:gd name="T0" fmla="*/ 4 w 61"/>
                  <a:gd name="T1" fmla="*/ 4 h 615"/>
                  <a:gd name="T2" fmla="*/ 0 w 61"/>
                  <a:gd name="T3" fmla="*/ 4 h 615"/>
                  <a:gd name="T4" fmla="*/ 0 w 61"/>
                  <a:gd name="T5" fmla="*/ 615 h 615"/>
                  <a:gd name="T6" fmla="*/ 61 w 61"/>
                  <a:gd name="T7" fmla="*/ 615 h 615"/>
                  <a:gd name="T8" fmla="*/ 61 w 61"/>
                  <a:gd name="T9" fmla="*/ 0 h 615"/>
                  <a:gd name="T10" fmla="*/ 0 w 61"/>
                  <a:gd name="T11" fmla="*/ 0 h 615"/>
                  <a:gd name="T12" fmla="*/ 0 w 61"/>
                  <a:gd name="T13" fmla="*/ 4 h 615"/>
                  <a:gd name="T14" fmla="*/ 4 w 61"/>
                  <a:gd name="T15" fmla="*/ 4 h 615"/>
                  <a:gd name="T16" fmla="*/ 4 w 61"/>
                  <a:gd name="T17" fmla="*/ 8 h 615"/>
                  <a:gd name="T18" fmla="*/ 53 w 61"/>
                  <a:gd name="T19" fmla="*/ 8 h 615"/>
                  <a:gd name="T20" fmla="*/ 53 w 61"/>
                  <a:gd name="T21" fmla="*/ 607 h 615"/>
                  <a:gd name="T22" fmla="*/ 8 w 61"/>
                  <a:gd name="T23" fmla="*/ 607 h 615"/>
                  <a:gd name="T24" fmla="*/ 8 w 61"/>
                  <a:gd name="T25" fmla="*/ 4 h 615"/>
                  <a:gd name="T26" fmla="*/ 4 w 61"/>
                  <a:gd name="T27" fmla="*/ 4 h 615"/>
                  <a:gd name="T28" fmla="*/ 4 w 61"/>
                  <a:gd name="T29" fmla="*/ 8 h 615"/>
                  <a:gd name="T30" fmla="*/ 4 w 61"/>
                  <a:gd name="T31" fmla="*/ 4 h 615"/>
                  <a:gd name="T32" fmla="*/ 4 w 61"/>
                  <a:gd name="T33" fmla="*/ 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615">
                    <a:moveTo>
                      <a:pt x="4" y="4"/>
                    </a:moveTo>
                    <a:lnTo>
                      <a:pt x="0" y="4"/>
                    </a:lnTo>
                    <a:lnTo>
                      <a:pt x="0" y="615"/>
                    </a:lnTo>
                    <a:lnTo>
                      <a:pt x="61" y="615"/>
                    </a:lnTo>
                    <a:lnTo>
                      <a:pt x="61" y="0"/>
                    </a:lnTo>
                    <a:lnTo>
                      <a:pt x="0" y="0"/>
                    </a:lnTo>
                    <a:lnTo>
                      <a:pt x="0" y="4"/>
                    </a:lnTo>
                    <a:lnTo>
                      <a:pt x="4" y="4"/>
                    </a:lnTo>
                    <a:lnTo>
                      <a:pt x="4" y="8"/>
                    </a:lnTo>
                    <a:lnTo>
                      <a:pt x="53" y="8"/>
                    </a:lnTo>
                    <a:lnTo>
                      <a:pt x="53" y="607"/>
                    </a:lnTo>
                    <a:lnTo>
                      <a:pt x="8" y="607"/>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880" name="Freeform 353">
                <a:extLst>
                  <a:ext uri="{FF2B5EF4-FFF2-40B4-BE49-F238E27FC236}">
                    <a16:creationId xmlns="" xmlns:a16="http://schemas.microsoft.com/office/drawing/2014/main" id="{85579FD9-0120-4EA1-B1C1-F31C6D814ECA}"/>
                  </a:ext>
                </a:extLst>
              </p:cNvPr>
              <p:cNvSpPr>
                <a:spLocks/>
              </p:cNvSpPr>
              <p:nvPr/>
            </p:nvSpPr>
            <p:spPr bwMode="auto">
              <a:xfrm>
                <a:off x="24018875" y="8924926"/>
                <a:ext cx="171450" cy="757238"/>
              </a:xfrm>
              <a:custGeom>
                <a:avLst/>
                <a:gdLst>
                  <a:gd name="T0" fmla="*/ 108 w 108"/>
                  <a:gd name="T1" fmla="*/ 477 h 477"/>
                  <a:gd name="T2" fmla="*/ 108 w 108"/>
                  <a:gd name="T3" fmla="*/ 477 h 477"/>
                  <a:gd name="T4" fmla="*/ 108 w 108"/>
                  <a:gd name="T5" fmla="*/ 477 h 477"/>
                  <a:gd name="T6" fmla="*/ 95 w 108"/>
                  <a:gd name="T7" fmla="*/ 473 h 477"/>
                  <a:gd name="T8" fmla="*/ 85 w 108"/>
                  <a:gd name="T9" fmla="*/ 469 h 477"/>
                  <a:gd name="T10" fmla="*/ 75 w 108"/>
                  <a:gd name="T11" fmla="*/ 463 h 477"/>
                  <a:gd name="T12" fmla="*/ 65 w 108"/>
                  <a:gd name="T13" fmla="*/ 453 h 477"/>
                  <a:gd name="T14" fmla="*/ 55 w 108"/>
                  <a:gd name="T15" fmla="*/ 442 h 477"/>
                  <a:gd name="T16" fmla="*/ 47 w 108"/>
                  <a:gd name="T17" fmla="*/ 430 h 477"/>
                  <a:gd name="T18" fmla="*/ 39 w 108"/>
                  <a:gd name="T19" fmla="*/ 416 h 477"/>
                  <a:gd name="T20" fmla="*/ 31 w 108"/>
                  <a:gd name="T21" fmla="*/ 400 h 477"/>
                  <a:gd name="T22" fmla="*/ 17 w 108"/>
                  <a:gd name="T23" fmla="*/ 366 h 477"/>
                  <a:gd name="T24" fmla="*/ 8 w 108"/>
                  <a:gd name="T25" fmla="*/ 327 h 477"/>
                  <a:gd name="T26" fmla="*/ 2 w 108"/>
                  <a:gd name="T27" fmla="*/ 285 h 477"/>
                  <a:gd name="T28" fmla="*/ 0 w 108"/>
                  <a:gd name="T29" fmla="*/ 238 h 477"/>
                  <a:gd name="T30" fmla="*/ 0 w 108"/>
                  <a:gd name="T31" fmla="*/ 238 h 477"/>
                  <a:gd name="T32" fmla="*/ 2 w 108"/>
                  <a:gd name="T33" fmla="*/ 194 h 477"/>
                  <a:gd name="T34" fmla="*/ 8 w 108"/>
                  <a:gd name="T35" fmla="*/ 149 h 477"/>
                  <a:gd name="T36" fmla="*/ 17 w 108"/>
                  <a:gd name="T37" fmla="*/ 111 h 477"/>
                  <a:gd name="T38" fmla="*/ 31 w 108"/>
                  <a:gd name="T39" fmla="*/ 77 h 477"/>
                  <a:gd name="T40" fmla="*/ 39 w 108"/>
                  <a:gd name="T41" fmla="*/ 60 h 477"/>
                  <a:gd name="T42" fmla="*/ 47 w 108"/>
                  <a:gd name="T43" fmla="*/ 46 h 477"/>
                  <a:gd name="T44" fmla="*/ 55 w 108"/>
                  <a:gd name="T45" fmla="*/ 34 h 477"/>
                  <a:gd name="T46" fmla="*/ 65 w 108"/>
                  <a:gd name="T47" fmla="*/ 24 h 477"/>
                  <a:gd name="T48" fmla="*/ 75 w 108"/>
                  <a:gd name="T49" fmla="*/ 14 h 477"/>
                  <a:gd name="T50" fmla="*/ 85 w 108"/>
                  <a:gd name="T51" fmla="*/ 8 h 477"/>
                  <a:gd name="T52" fmla="*/ 95 w 108"/>
                  <a:gd name="T53" fmla="*/ 2 h 477"/>
                  <a:gd name="T54" fmla="*/ 108 w 108"/>
                  <a:gd name="T55" fmla="*/ 0 h 477"/>
                  <a:gd name="T56" fmla="*/ 108 w 108"/>
                  <a:gd name="T5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477">
                    <a:moveTo>
                      <a:pt x="108" y="477"/>
                    </a:moveTo>
                    <a:lnTo>
                      <a:pt x="108" y="477"/>
                    </a:lnTo>
                    <a:lnTo>
                      <a:pt x="108" y="477"/>
                    </a:lnTo>
                    <a:lnTo>
                      <a:pt x="95" y="473"/>
                    </a:lnTo>
                    <a:lnTo>
                      <a:pt x="85" y="469"/>
                    </a:lnTo>
                    <a:lnTo>
                      <a:pt x="75" y="463"/>
                    </a:lnTo>
                    <a:lnTo>
                      <a:pt x="65" y="453"/>
                    </a:lnTo>
                    <a:lnTo>
                      <a:pt x="55" y="442"/>
                    </a:lnTo>
                    <a:lnTo>
                      <a:pt x="47" y="430"/>
                    </a:lnTo>
                    <a:lnTo>
                      <a:pt x="39" y="416"/>
                    </a:lnTo>
                    <a:lnTo>
                      <a:pt x="31" y="400"/>
                    </a:lnTo>
                    <a:lnTo>
                      <a:pt x="17" y="366"/>
                    </a:lnTo>
                    <a:lnTo>
                      <a:pt x="8" y="327"/>
                    </a:lnTo>
                    <a:lnTo>
                      <a:pt x="2" y="285"/>
                    </a:lnTo>
                    <a:lnTo>
                      <a:pt x="0" y="238"/>
                    </a:lnTo>
                    <a:lnTo>
                      <a:pt x="0" y="238"/>
                    </a:lnTo>
                    <a:lnTo>
                      <a:pt x="2" y="194"/>
                    </a:lnTo>
                    <a:lnTo>
                      <a:pt x="8" y="149"/>
                    </a:lnTo>
                    <a:lnTo>
                      <a:pt x="17" y="111"/>
                    </a:lnTo>
                    <a:lnTo>
                      <a:pt x="31" y="77"/>
                    </a:lnTo>
                    <a:lnTo>
                      <a:pt x="39" y="60"/>
                    </a:lnTo>
                    <a:lnTo>
                      <a:pt x="47" y="46"/>
                    </a:lnTo>
                    <a:lnTo>
                      <a:pt x="55" y="34"/>
                    </a:lnTo>
                    <a:lnTo>
                      <a:pt x="65" y="24"/>
                    </a:lnTo>
                    <a:lnTo>
                      <a:pt x="75" y="14"/>
                    </a:lnTo>
                    <a:lnTo>
                      <a:pt x="85" y="8"/>
                    </a:lnTo>
                    <a:lnTo>
                      <a:pt x="95" y="2"/>
                    </a:lnTo>
                    <a:lnTo>
                      <a:pt x="108" y="0"/>
                    </a:lnTo>
                    <a:lnTo>
                      <a:pt x="108" y="477"/>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881" name="Freeform 357">
                <a:extLst>
                  <a:ext uri="{FF2B5EF4-FFF2-40B4-BE49-F238E27FC236}">
                    <a16:creationId xmlns="" xmlns:a16="http://schemas.microsoft.com/office/drawing/2014/main" id="{AE63B321-566B-49BC-A491-D3CA8C24DD69}"/>
                  </a:ext>
                </a:extLst>
              </p:cNvPr>
              <p:cNvSpPr>
                <a:spLocks/>
              </p:cNvSpPr>
              <p:nvPr/>
            </p:nvSpPr>
            <p:spPr bwMode="auto">
              <a:xfrm>
                <a:off x="24938038" y="8378826"/>
                <a:ext cx="287338" cy="131763"/>
              </a:xfrm>
              <a:custGeom>
                <a:avLst/>
                <a:gdLst>
                  <a:gd name="T0" fmla="*/ 0 w 181"/>
                  <a:gd name="T1" fmla="*/ 0 h 83"/>
                  <a:gd name="T2" fmla="*/ 181 w 181"/>
                  <a:gd name="T3" fmla="*/ 0 h 83"/>
                  <a:gd name="T4" fmla="*/ 181 w 181"/>
                  <a:gd name="T5" fmla="*/ 83 h 83"/>
                  <a:gd name="T6" fmla="*/ 0 w 181"/>
                  <a:gd name="T7" fmla="*/ 83 h 83"/>
                  <a:gd name="T8" fmla="*/ 0 w 181"/>
                  <a:gd name="T9" fmla="*/ 0 h 83"/>
                  <a:gd name="T10" fmla="*/ 0 w 181"/>
                  <a:gd name="T11" fmla="*/ 0 h 83"/>
                </a:gdLst>
                <a:ahLst/>
                <a:cxnLst>
                  <a:cxn ang="0">
                    <a:pos x="T0" y="T1"/>
                  </a:cxn>
                  <a:cxn ang="0">
                    <a:pos x="T2" y="T3"/>
                  </a:cxn>
                  <a:cxn ang="0">
                    <a:pos x="T4" y="T5"/>
                  </a:cxn>
                  <a:cxn ang="0">
                    <a:pos x="T6" y="T7"/>
                  </a:cxn>
                  <a:cxn ang="0">
                    <a:pos x="T8" y="T9"/>
                  </a:cxn>
                  <a:cxn ang="0">
                    <a:pos x="T10" y="T11"/>
                  </a:cxn>
                </a:cxnLst>
                <a:rect l="0" t="0" r="r" b="b"/>
                <a:pathLst>
                  <a:path w="181" h="83">
                    <a:moveTo>
                      <a:pt x="0" y="0"/>
                    </a:moveTo>
                    <a:lnTo>
                      <a:pt x="181" y="0"/>
                    </a:lnTo>
                    <a:lnTo>
                      <a:pt x="181" y="83"/>
                    </a:lnTo>
                    <a:lnTo>
                      <a:pt x="0" y="83"/>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882" name="Freeform 379">
                <a:extLst>
                  <a:ext uri="{FF2B5EF4-FFF2-40B4-BE49-F238E27FC236}">
                    <a16:creationId xmlns="" xmlns:a16="http://schemas.microsoft.com/office/drawing/2014/main" id="{1DDE2CEE-60AE-48DA-91DD-13DC2C59ECE8}"/>
                  </a:ext>
                </a:extLst>
              </p:cNvPr>
              <p:cNvSpPr>
                <a:spLocks/>
              </p:cNvSpPr>
              <p:nvPr/>
            </p:nvSpPr>
            <p:spPr bwMode="auto">
              <a:xfrm>
                <a:off x="22337713" y="8670926"/>
                <a:ext cx="1701800" cy="819150"/>
              </a:xfrm>
              <a:custGeom>
                <a:avLst/>
                <a:gdLst>
                  <a:gd name="T0" fmla="*/ 0 w 1072"/>
                  <a:gd name="T1" fmla="*/ 10 h 516"/>
                  <a:gd name="T2" fmla="*/ 1067 w 1072"/>
                  <a:gd name="T3" fmla="*/ 516 h 516"/>
                  <a:gd name="T4" fmla="*/ 1072 w 1072"/>
                  <a:gd name="T5" fmla="*/ 503 h 516"/>
                  <a:gd name="T6" fmla="*/ 4 w 1072"/>
                  <a:gd name="T7" fmla="*/ 0 h 516"/>
                  <a:gd name="T8" fmla="*/ 0 w 1072"/>
                  <a:gd name="T9" fmla="*/ 10 h 516"/>
                </a:gdLst>
                <a:ahLst/>
                <a:cxnLst>
                  <a:cxn ang="0">
                    <a:pos x="T0" y="T1"/>
                  </a:cxn>
                  <a:cxn ang="0">
                    <a:pos x="T2" y="T3"/>
                  </a:cxn>
                  <a:cxn ang="0">
                    <a:pos x="T4" y="T5"/>
                  </a:cxn>
                  <a:cxn ang="0">
                    <a:pos x="T6" y="T7"/>
                  </a:cxn>
                  <a:cxn ang="0">
                    <a:pos x="T8" y="T9"/>
                  </a:cxn>
                </a:cxnLst>
                <a:rect l="0" t="0" r="r" b="b"/>
                <a:pathLst>
                  <a:path w="1072" h="516">
                    <a:moveTo>
                      <a:pt x="0" y="10"/>
                    </a:moveTo>
                    <a:lnTo>
                      <a:pt x="1067" y="516"/>
                    </a:lnTo>
                    <a:lnTo>
                      <a:pt x="1072" y="503"/>
                    </a:lnTo>
                    <a:lnTo>
                      <a:pt x="4"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883" name="Freeform 376">
                <a:extLst>
                  <a:ext uri="{FF2B5EF4-FFF2-40B4-BE49-F238E27FC236}">
                    <a16:creationId xmlns="" xmlns:a16="http://schemas.microsoft.com/office/drawing/2014/main" id="{D9E66744-0017-45A8-8670-5B100277E2DA}"/>
                  </a:ext>
                </a:extLst>
              </p:cNvPr>
              <p:cNvSpPr>
                <a:spLocks/>
              </p:cNvSpPr>
              <p:nvPr/>
            </p:nvSpPr>
            <p:spPr bwMode="auto">
              <a:xfrm>
                <a:off x="22334538" y="8542338"/>
                <a:ext cx="2455863" cy="1171575"/>
              </a:xfrm>
              <a:custGeom>
                <a:avLst/>
                <a:gdLst>
                  <a:gd name="T0" fmla="*/ 0 w 1547"/>
                  <a:gd name="T1" fmla="*/ 10 h 738"/>
                  <a:gd name="T2" fmla="*/ 1540 w 1547"/>
                  <a:gd name="T3" fmla="*/ 738 h 738"/>
                  <a:gd name="T4" fmla="*/ 1547 w 1547"/>
                  <a:gd name="T5" fmla="*/ 726 h 738"/>
                  <a:gd name="T6" fmla="*/ 6 w 1547"/>
                  <a:gd name="T7" fmla="*/ 0 h 738"/>
                  <a:gd name="T8" fmla="*/ 0 w 1547"/>
                  <a:gd name="T9" fmla="*/ 10 h 738"/>
                </a:gdLst>
                <a:ahLst/>
                <a:cxnLst>
                  <a:cxn ang="0">
                    <a:pos x="T0" y="T1"/>
                  </a:cxn>
                  <a:cxn ang="0">
                    <a:pos x="T2" y="T3"/>
                  </a:cxn>
                  <a:cxn ang="0">
                    <a:pos x="T4" y="T5"/>
                  </a:cxn>
                  <a:cxn ang="0">
                    <a:pos x="T6" y="T7"/>
                  </a:cxn>
                  <a:cxn ang="0">
                    <a:pos x="T8" y="T9"/>
                  </a:cxn>
                </a:cxnLst>
                <a:rect l="0" t="0" r="r" b="b"/>
                <a:pathLst>
                  <a:path w="1547" h="738">
                    <a:moveTo>
                      <a:pt x="0" y="10"/>
                    </a:moveTo>
                    <a:lnTo>
                      <a:pt x="1540" y="738"/>
                    </a:lnTo>
                    <a:lnTo>
                      <a:pt x="1547" y="726"/>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grpSp>
        <p:sp>
          <p:nvSpPr>
            <p:cNvPr id="846" name="Freeform 175">
              <a:extLst>
                <a:ext uri="{FF2B5EF4-FFF2-40B4-BE49-F238E27FC236}">
                  <a16:creationId xmlns="" xmlns:a16="http://schemas.microsoft.com/office/drawing/2014/main" id="{EBF9EFB3-0A2C-436C-B5AC-9159B1FBF7F8}"/>
                </a:ext>
              </a:extLst>
            </p:cNvPr>
            <p:cNvSpPr>
              <a:spLocks/>
            </p:cNvSpPr>
            <p:nvPr/>
          </p:nvSpPr>
          <p:spPr bwMode="auto">
            <a:xfrm>
              <a:off x="24157781" y="7958932"/>
              <a:ext cx="84138" cy="958850"/>
            </a:xfrm>
            <a:custGeom>
              <a:avLst/>
              <a:gdLst>
                <a:gd name="T0" fmla="*/ 0 w 53"/>
                <a:gd name="T1" fmla="*/ 0 h 604"/>
                <a:gd name="T2" fmla="*/ 53 w 53"/>
                <a:gd name="T3" fmla="*/ 0 h 604"/>
                <a:gd name="T4" fmla="*/ 53 w 53"/>
                <a:gd name="T5" fmla="*/ 604 h 604"/>
                <a:gd name="T6" fmla="*/ 0 w 53"/>
                <a:gd name="T7" fmla="*/ 604 h 604"/>
                <a:gd name="T8" fmla="*/ 0 w 53"/>
                <a:gd name="T9" fmla="*/ 0 h 604"/>
                <a:gd name="T10" fmla="*/ 0 w 53"/>
                <a:gd name="T11" fmla="*/ 0 h 604"/>
              </a:gdLst>
              <a:ahLst/>
              <a:cxnLst>
                <a:cxn ang="0">
                  <a:pos x="T0" y="T1"/>
                </a:cxn>
                <a:cxn ang="0">
                  <a:pos x="T2" y="T3"/>
                </a:cxn>
                <a:cxn ang="0">
                  <a:pos x="T4" y="T5"/>
                </a:cxn>
                <a:cxn ang="0">
                  <a:pos x="T6" y="T7"/>
                </a:cxn>
                <a:cxn ang="0">
                  <a:pos x="T8" y="T9"/>
                </a:cxn>
                <a:cxn ang="0">
                  <a:pos x="T10" y="T11"/>
                </a:cxn>
              </a:cxnLst>
              <a:rect l="0" t="0" r="r" b="b"/>
              <a:pathLst>
                <a:path w="53" h="604">
                  <a:moveTo>
                    <a:pt x="0" y="0"/>
                  </a:moveTo>
                  <a:lnTo>
                    <a:pt x="53" y="0"/>
                  </a:lnTo>
                  <a:lnTo>
                    <a:pt x="53" y="604"/>
                  </a:lnTo>
                  <a:lnTo>
                    <a:pt x="0" y="604"/>
                  </a:lnTo>
                  <a:lnTo>
                    <a:pt x="0" y="0"/>
                  </a:lnTo>
                  <a:lnTo>
                    <a:pt x="0" y="0"/>
                  </a:lnTo>
                  <a:close/>
                </a:path>
              </a:pathLst>
            </a:custGeom>
            <a:solidFill>
              <a:srgbClr val="8DC55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dirty="0"/>
            </a:p>
          </p:txBody>
        </p:sp>
        <p:sp>
          <p:nvSpPr>
            <p:cNvPr id="847" name="Freeform 343">
              <a:extLst>
                <a:ext uri="{FF2B5EF4-FFF2-40B4-BE49-F238E27FC236}">
                  <a16:creationId xmlns="" xmlns:a16="http://schemas.microsoft.com/office/drawing/2014/main" id="{79C1DD59-8C60-4EF5-A198-B999A800DC28}"/>
                </a:ext>
              </a:extLst>
            </p:cNvPr>
            <p:cNvSpPr>
              <a:spLocks/>
            </p:cNvSpPr>
            <p:nvPr/>
          </p:nvSpPr>
          <p:spPr bwMode="auto">
            <a:xfrm>
              <a:off x="25225375" y="7961313"/>
              <a:ext cx="138113" cy="2679700"/>
            </a:xfrm>
            <a:custGeom>
              <a:avLst/>
              <a:gdLst>
                <a:gd name="T0" fmla="*/ 0 w 87"/>
                <a:gd name="T1" fmla="*/ 0 h 1688"/>
                <a:gd name="T2" fmla="*/ 87 w 87"/>
                <a:gd name="T3" fmla="*/ 0 h 1688"/>
                <a:gd name="T4" fmla="*/ 87 w 87"/>
                <a:gd name="T5" fmla="*/ 1688 h 1688"/>
                <a:gd name="T6" fmla="*/ 0 w 87"/>
                <a:gd name="T7" fmla="*/ 1688 h 1688"/>
                <a:gd name="T8" fmla="*/ 0 w 87"/>
                <a:gd name="T9" fmla="*/ 0 h 1688"/>
                <a:gd name="T10" fmla="*/ 0 w 87"/>
                <a:gd name="T11" fmla="*/ 0 h 1688"/>
              </a:gdLst>
              <a:ahLst/>
              <a:cxnLst>
                <a:cxn ang="0">
                  <a:pos x="T0" y="T1"/>
                </a:cxn>
                <a:cxn ang="0">
                  <a:pos x="T2" y="T3"/>
                </a:cxn>
                <a:cxn ang="0">
                  <a:pos x="T4" y="T5"/>
                </a:cxn>
                <a:cxn ang="0">
                  <a:pos x="T6" y="T7"/>
                </a:cxn>
                <a:cxn ang="0">
                  <a:pos x="T8" y="T9"/>
                </a:cxn>
                <a:cxn ang="0">
                  <a:pos x="T10" y="T11"/>
                </a:cxn>
              </a:cxnLst>
              <a:rect l="0" t="0" r="r" b="b"/>
              <a:pathLst>
                <a:path w="87" h="1688">
                  <a:moveTo>
                    <a:pt x="0" y="0"/>
                  </a:moveTo>
                  <a:lnTo>
                    <a:pt x="87" y="0"/>
                  </a:lnTo>
                  <a:lnTo>
                    <a:pt x="87" y="1688"/>
                  </a:lnTo>
                  <a:lnTo>
                    <a:pt x="0" y="1688"/>
                  </a:lnTo>
                  <a:lnTo>
                    <a:pt x="0" y="0"/>
                  </a:lnTo>
                  <a:lnTo>
                    <a:pt x="0" y="0"/>
                  </a:lnTo>
                  <a:close/>
                </a:path>
              </a:pathLst>
            </a:custGeom>
            <a:solidFill>
              <a:srgbClr val="8DC55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dirty="0"/>
            </a:p>
          </p:txBody>
        </p:sp>
        <p:sp>
          <p:nvSpPr>
            <p:cNvPr id="848" name="Freeform 357">
              <a:extLst>
                <a:ext uri="{FF2B5EF4-FFF2-40B4-BE49-F238E27FC236}">
                  <a16:creationId xmlns="" xmlns:a16="http://schemas.microsoft.com/office/drawing/2014/main" id="{AE63B321-566B-49BC-A491-D3CA8C24DD69}"/>
                </a:ext>
              </a:extLst>
            </p:cNvPr>
            <p:cNvSpPr>
              <a:spLocks/>
            </p:cNvSpPr>
            <p:nvPr/>
          </p:nvSpPr>
          <p:spPr bwMode="auto">
            <a:xfrm>
              <a:off x="24931688" y="10101263"/>
              <a:ext cx="287338" cy="131763"/>
            </a:xfrm>
            <a:custGeom>
              <a:avLst/>
              <a:gdLst>
                <a:gd name="T0" fmla="*/ 0 w 181"/>
                <a:gd name="T1" fmla="*/ 0 h 83"/>
                <a:gd name="T2" fmla="*/ 181 w 181"/>
                <a:gd name="T3" fmla="*/ 0 h 83"/>
                <a:gd name="T4" fmla="*/ 181 w 181"/>
                <a:gd name="T5" fmla="*/ 83 h 83"/>
                <a:gd name="T6" fmla="*/ 0 w 181"/>
                <a:gd name="T7" fmla="*/ 83 h 83"/>
                <a:gd name="T8" fmla="*/ 0 w 181"/>
                <a:gd name="T9" fmla="*/ 0 h 83"/>
                <a:gd name="T10" fmla="*/ 0 w 181"/>
                <a:gd name="T11" fmla="*/ 0 h 83"/>
              </a:gdLst>
              <a:ahLst/>
              <a:cxnLst>
                <a:cxn ang="0">
                  <a:pos x="T0" y="T1"/>
                </a:cxn>
                <a:cxn ang="0">
                  <a:pos x="T2" y="T3"/>
                </a:cxn>
                <a:cxn ang="0">
                  <a:pos x="T4" y="T5"/>
                </a:cxn>
                <a:cxn ang="0">
                  <a:pos x="T6" y="T7"/>
                </a:cxn>
                <a:cxn ang="0">
                  <a:pos x="T8" y="T9"/>
                </a:cxn>
                <a:cxn ang="0">
                  <a:pos x="T10" y="T11"/>
                </a:cxn>
              </a:cxnLst>
              <a:rect l="0" t="0" r="r" b="b"/>
              <a:pathLst>
                <a:path w="181" h="83">
                  <a:moveTo>
                    <a:pt x="0" y="0"/>
                  </a:moveTo>
                  <a:lnTo>
                    <a:pt x="181" y="0"/>
                  </a:lnTo>
                  <a:lnTo>
                    <a:pt x="181" y="83"/>
                  </a:lnTo>
                  <a:lnTo>
                    <a:pt x="0" y="83"/>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849" name="上下矢印 848"/>
            <p:cNvSpPr/>
            <p:nvPr/>
          </p:nvSpPr>
          <p:spPr>
            <a:xfrm>
              <a:off x="21856137" y="9074151"/>
              <a:ext cx="374188" cy="879474"/>
            </a:xfrm>
            <a:prstGeom prst="upDownArrow">
              <a:avLst>
                <a:gd name="adj1" fmla="val 50000"/>
                <a:gd name="adj2" fmla="val 5406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0" name="正方形/長方形 849"/>
            <p:cNvSpPr/>
            <p:nvPr/>
          </p:nvSpPr>
          <p:spPr>
            <a:xfrm>
              <a:off x="24885969" y="8378826"/>
              <a:ext cx="45719" cy="185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1" name="正方形/長方形 850"/>
            <p:cNvSpPr/>
            <p:nvPr/>
          </p:nvSpPr>
          <p:spPr>
            <a:xfrm>
              <a:off x="24809450" y="8767763"/>
              <a:ext cx="76200" cy="254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2" name="正方形/長方形 851"/>
            <p:cNvSpPr/>
            <p:nvPr/>
          </p:nvSpPr>
          <p:spPr>
            <a:xfrm>
              <a:off x="24809450" y="9578976"/>
              <a:ext cx="76200" cy="254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3" name="正方形/長方形 852"/>
            <p:cNvSpPr/>
            <p:nvPr/>
          </p:nvSpPr>
          <p:spPr>
            <a:xfrm>
              <a:off x="24764365" y="8767763"/>
              <a:ext cx="45719" cy="25479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54" name="正方形/長方形 853"/>
            <p:cNvSpPr/>
            <p:nvPr/>
          </p:nvSpPr>
          <p:spPr>
            <a:xfrm>
              <a:off x="24763730" y="9580165"/>
              <a:ext cx="45719" cy="25479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55" name="直線コネクタ 854"/>
            <p:cNvCxnSpPr>
              <a:endCxn id="883" idx="2"/>
            </p:cNvCxnSpPr>
            <p:nvPr/>
          </p:nvCxnSpPr>
          <p:spPr>
            <a:xfrm>
              <a:off x="24023003" y="9192422"/>
              <a:ext cx="767398" cy="50244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6" name="直線コネクタ 855"/>
            <p:cNvCxnSpPr>
              <a:stCxn id="882" idx="1"/>
            </p:cNvCxnSpPr>
            <p:nvPr/>
          </p:nvCxnSpPr>
          <p:spPr>
            <a:xfrm>
              <a:off x="24031576" y="9490076"/>
              <a:ext cx="708024" cy="19526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7" name="直線コネクタ 856"/>
            <p:cNvCxnSpPr/>
            <p:nvPr/>
          </p:nvCxnSpPr>
          <p:spPr>
            <a:xfrm>
              <a:off x="22337713" y="8444707"/>
              <a:ext cx="1691228" cy="7589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8" name="直線コネクタ 857"/>
            <p:cNvCxnSpPr/>
            <p:nvPr/>
          </p:nvCxnSpPr>
          <p:spPr>
            <a:xfrm flipV="1">
              <a:off x="22143081" y="10398748"/>
              <a:ext cx="304800" cy="2349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59" name="直線コネクタ 858"/>
            <p:cNvCxnSpPr/>
            <p:nvPr/>
          </p:nvCxnSpPr>
          <p:spPr>
            <a:xfrm flipV="1">
              <a:off x="22409484" y="10233026"/>
              <a:ext cx="523668" cy="357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0" name="直線コネクタ 859"/>
            <p:cNvCxnSpPr/>
            <p:nvPr/>
          </p:nvCxnSpPr>
          <p:spPr>
            <a:xfrm flipV="1">
              <a:off x="22600280" y="10233026"/>
              <a:ext cx="588333" cy="3980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1" name="直線コネクタ 860"/>
            <p:cNvCxnSpPr/>
            <p:nvPr/>
          </p:nvCxnSpPr>
          <p:spPr>
            <a:xfrm flipV="1">
              <a:off x="22671318" y="9890150"/>
              <a:ext cx="512009" cy="3635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2" name="直線コネクタ 861"/>
            <p:cNvCxnSpPr/>
            <p:nvPr/>
          </p:nvCxnSpPr>
          <p:spPr>
            <a:xfrm flipV="1">
              <a:off x="23351646" y="9721813"/>
              <a:ext cx="588333" cy="3980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3" name="直線コネクタ 862"/>
            <p:cNvCxnSpPr/>
            <p:nvPr/>
          </p:nvCxnSpPr>
          <p:spPr>
            <a:xfrm flipV="1">
              <a:off x="23068113" y="9752637"/>
              <a:ext cx="588333" cy="3980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4" name="直線コネクタ 863"/>
            <p:cNvCxnSpPr/>
            <p:nvPr/>
          </p:nvCxnSpPr>
          <p:spPr>
            <a:xfrm flipV="1">
              <a:off x="23268302" y="9436891"/>
              <a:ext cx="588333" cy="3980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5" name="直線コネクタ 864"/>
            <p:cNvCxnSpPr>
              <a:endCxn id="844" idx="3"/>
            </p:cNvCxnSpPr>
            <p:nvPr/>
          </p:nvCxnSpPr>
          <p:spPr>
            <a:xfrm flipV="1">
              <a:off x="23773567" y="9303545"/>
              <a:ext cx="473589" cy="3391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6" name="直線コネクタ 865"/>
            <p:cNvCxnSpPr/>
            <p:nvPr/>
          </p:nvCxnSpPr>
          <p:spPr>
            <a:xfrm flipV="1">
              <a:off x="24276274" y="8904236"/>
              <a:ext cx="463326" cy="3398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7" name="直線コネクタ 866"/>
            <p:cNvCxnSpPr/>
            <p:nvPr/>
          </p:nvCxnSpPr>
          <p:spPr>
            <a:xfrm flipV="1">
              <a:off x="24183156" y="8865528"/>
              <a:ext cx="588333" cy="3371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8" name="直線コネクタ 867"/>
            <p:cNvCxnSpPr/>
            <p:nvPr/>
          </p:nvCxnSpPr>
          <p:spPr>
            <a:xfrm flipV="1">
              <a:off x="24274086" y="8917782"/>
              <a:ext cx="467702" cy="4280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869" name="Picture 285">
              <a:extLst>
                <a:ext uri="{FF2B5EF4-FFF2-40B4-BE49-F238E27FC236}">
                  <a16:creationId xmlns="" xmlns:a16="http://schemas.microsoft.com/office/drawing/2014/main" id="{9F97FC59-C1EE-4BCA-84F1-0DAF657C16EB}"/>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t="10940" b="14969"/>
            <a:stretch/>
          </p:blipFill>
          <p:spPr bwMode="auto">
            <a:xfrm>
              <a:off x="21807144" y="9953625"/>
              <a:ext cx="442913" cy="146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70" name="直線コネクタ 869"/>
            <p:cNvCxnSpPr/>
            <p:nvPr/>
          </p:nvCxnSpPr>
          <p:spPr>
            <a:xfrm flipV="1">
              <a:off x="23773567" y="9790869"/>
              <a:ext cx="979634" cy="1035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1" name="直線コネクタ 870"/>
            <p:cNvCxnSpPr>
              <a:stCxn id="873" idx="2"/>
            </p:cNvCxnSpPr>
            <p:nvPr/>
          </p:nvCxnSpPr>
          <p:spPr>
            <a:xfrm>
              <a:off x="23363547" y="8197751"/>
              <a:ext cx="772082" cy="8634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72" name="テキスト ボックス 871"/>
            <p:cNvSpPr txBox="1"/>
            <p:nvPr/>
          </p:nvSpPr>
          <p:spPr>
            <a:xfrm>
              <a:off x="23114014" y="10826496"/>
              <a:ext cx="1771635" cy="523220"/>
            </a:xfrm>
            <a:prstGeom prst="rect">
              <a:avLst/>
            </a:prstGeom>
            <a:noFill/>
          </p:spPr>
          <p:txBody>
            <a:bodyPr wrap="square" rtlCol="0">
              <a:spAutoFit/>
            </a:bodyPr>
            <a:lstStyle/>
            <a:p>
              <a:r>
                <a:rPr kumimoji="1" lang="ja-JP" altLang="en-US" sz="2800" dirty="0" smtClean="0"/>
                <a:t>焦電素子</a:t>
              </a:r>
              <a:endParaRPr kumimoji="1" lang="ja-JP" altLang="en-US" sz="2800" dirty="0"/>
            </a:p>
          </p:txBody>
        </p:sp>
        <p:sp>
          <p:nvSpPr>
            <p:cNvPr id="873" name="テキスト ボックス 872"/>
            <p:cNvSpPr txBox="1"/>
            <p:nvPr/>
          </p:nvSpPr>
          <p:spPr>
            <a:xfrm>
              <a:off x="22521686" y="7674531"/>
              <a:ext cx="1683722" cy="523220"/>
            </a:xfrm>
            <a:prstGeom prst="rect">
              <a:avLst/>
            </a:prstGeom>
            <a:noFill/>
          </p:spPr>
          <p:txBody>
            <a:bodyPr wrap="square" rtlCol="0">
              <a:spAutoFit/>
            </a:bodyPr>
            <a:lstStyle/>
            <a:p>
              <a:r>
                <a:rPr kumimoji="1" lang="en-US" altLang="ja-JP" sz="2400" b="1" dirty="0" smtClean="0">
                  <a:latin typeface="+mn-ea"/>
                </a:rPr>
                <a:t>Ge</a:t>
              </a:r>
              <a:r>
                <a:rPr kumimoji="1" lang="ja-JP" altLang="en-US" sz="2800" dirty="0" smtClean="0">
                  <a:latin typeface="+mn-ea"/>
                </a:rPr>
                <a:t>レンズ</a:t>
              </a:r>
              <a:endParaRPr kumimoji="1" lang="ja-JP" altLang="en-US" sz="2400" dirty="0">
                <a:latin typeface="+mn-ea"/>
              </a:endParaRPr>
            </a:p>
          </p:txBody>
        </p:sp>
        <p:sp>
          <p:nvSpPr>
            <p:cNvPr id="874" name="テキスト ボックス 873"/>
            <p:cNvSpPr txBox="1"/>
            <p:nvPr/>
          </p:nvSpPr>
          <p:spPr>
            <a:xfrm>
              <a:off x="22215278" y="7182531"/>
              <a:ext cx="2031878" cy="523220"/>
            </a:xfrm>
            <a:prstGeom prst="rect">
              <a:avLst/>
            </a:prstGeom>
            <a:noFill/>
          </p:spPr>
          <p:txBody>
            <a:bodyPr wrap="square" rtlCol="0">
              <a:spAutoFit/>
            </a:bodyPr>
            <a:lstStyle/>
            <a:p>
              <a:r>
                <a:rPr kumimoji="1" lang="ja-JP" altLang="en-US" sz="2800" dirty="0" smtClean="0">
                  <a:solidFill>
                    <a:srgbClr val="FF0000"/>
                  </a:solidFill>
                  <a:latin typeface="+mn-ea"/>
                </a:rPr>
                <a:t>赤外線放出</a:t>
              </a:r>
              <a:endParaRPr kumimoji="1" lang="ja-JP" altLang="en-US" sz="2800" dirty="0">
                <a:solidFill>
                  <a:srgbClr val="FF0000"/>
                </a:solidFill>
                <a:latin typeface="+mn-ea"/>
              </a:endParaRPr>
            </a:p>
          </p:txBody>
        </p:sp>
      </p:grpSp>
      <p:cxnSp>
        <p:nvCxnSpPr>
          <p:cNvPr id="1712" name="直線コネクタ 1711"/>
          <p:cNvCxnSpPr/>
          <p:nvPr/>
        </p:nvCxnSpPr>
        <p:spPr>
          <a:xfrm flipV="1">
            <a:off x="42886313" y="6288088"/>
            <a:ext cx="1135856" cy="3344595"/>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8" name="直線コネクタ 887"/>
          <p:cNvCxnSpPr/>
          <p:nvPr/>
        </p:nvCxnSpPr>
        <p:spPr>
          <a:xfrm flipV="1">
            <a:off x="42886313" y="10201275"/>
            <a:ext cx="6661944" cy="83159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718" name="正方形/長方形 1717"/>
          <p:cNvSpPr/>
          <p:nvPr/>
        </p:nvSpPr>
        <p:spPr>
          <a:xfrm>
            <a:off x="44011056" y="6285043"/>
            <a:ext cx="5537994" cy="39162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05" name="グループ化 904"/>
          <p:cNvGrpSpPr/>
          <p:nvPr/>
        </p:nvGrpSpPr>
        <p:grpSpPr>
          <a:xfrm>
            <a:off x="21633316" y="10264642"/>
            <a:ext cx="4063999" cy="3492767"/>
            <a:chOff x="29095701" y="8901441"/>
            <a:chExt cx="4063999" cy="3492767"/>
          </a:xfrm>
        </p:grpSpPr>
        <p:sp>
          <p:nvSpPr>
            <p:cNvPr id="906" name="円弧 905"/>
            <p:cNvSpPr/>
            <p:nvPr/>
          </p:nvSpPr>
          <p:spPr>
            <a:xfrm>
              <a:off x="30525085" y="11338919"/>
              <a:ext cx="865188" cy="1055289"/>
            </a:xfrm>
            <a:prstGeom prst="arc">
              <a:avLst>
                <a:gd name="adj1" fmla="val 16711256"/>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907" name="グループ化 906"/>
            <p:cNvGrpSpPr/>
            <p:nvPr/>
          </p:nvGrpSpPr>
          <p:grpSpPr>
            <a:xfrm>
              <a:off x="29095701" y="8901441"/>
              <a:ext cx="4063999" cy="2984173"/>
              <a:chOff x="29095701" y="8901441"/>
              <a:chExt cx="4063999" cy="2984173"/>
            </a:xfrm>
          </p:grpSpPr>
          <p:grpSp>
            <p:nvGrpSpPr>
              <p:cNvPr id="908" name="グループ化 907"/>
              <p:cNvGrpSpPr/>
              <p:nvPr/>
            </p:nvGrpSpPr>
            <p:grpSpPr>
              <a:xfrm>
                <a:off x="29095701" y="9294020"/>
                <a:ext cx="2702718" cy="2582862"/>
                <a:chOff x="25222200" y="12372182"/>
                <a:chExt cx="2702718" cy="2582862"/>
              </a:xfrm>
            </p:grpSpPr>
            <p:sp>
              <p:nvSpPr>
                <p:cNvPr id="913" name="フローチャート : 判断 912"/>
                <p:cNvSpPr/>
                <p:nvPr/>
              </p:nvSpPr>
              <p:spPr>
                <a:xfrm>
                  <a:off x="25222200" y="12372182"/>
                  <a:ext cx="2702718" cy="258286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4" name="円/楕円 913"/>
                <p:cNvSpPr/>
                <p:nvPr/>
              </p:nvSpPr>
              <p:spPr>
                <a:xfrm>
                  <a:off x="26207402" y="12676188"/>
                  <a:ext cx="712470" cy="759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1</a:t>
                  </a:r>
                  <a:endParaRPr kumimoji="1" lang="ja-JP" altLang="en-US" sz="3600" dirty="0">
                    <a:solidFill>
                      <a:schemeClr val="tx1"/>
                    </a:solidFill>
                  </a:endParaRPr>
                </a:p>
              </p:txBody>
            </p:sp>
            <p:sp>
              <p:nvSpPr>
                <p:cNvPr id="915" name="円/楕円 914"/>
                <p:cNvSpPr/>
                <p:nvPr/>
              </p:nvSpPr>
              <p:spPr>
                <a:xfrm>
                  <a:off x="25569067" y="13287375"/>
                  <a:ext cx="712470" cy="759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smtClean="0">
                      <a:solidFill>
                        <a:schemeClr val="tx1"/>
                      </a:solidFill>
                    </a:rPr>
                    <a:t>2</a:t>
                  </a:r>
                  <a:endParaRPr kumimoji="1" lang="ja-JP" altLang="en-US" sz="3600" dirty="0">
                    <a:solidFill>
                      <a:schemeClr val="tx1"/>
                    </a:solidFill>
                  </a:endParaRPr>
                </a:p>
              </p:txBody>
            </p:sp>
            <p:sp>
              <p:nvSpPr>
                <p:cNvPr id="916" name="円/楕円 915"/>
                <p:cNvSpPr/>
                <p:nvPr/>
              </p:nvSpPr>
              <p:spPr>
                <a:xfrm>
                  <a:off x="26214703" y="13949364"/>
                  <a:ext cx="712470" cy="759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smtClean="0">
                      <a:solidFill>
                        <a:schemeClr val="tx1"/>
                      </a:solidFill>
                    </a:rPr>
                    <a:t>3</a:t>
                  </a:r>
                  <a:endParaRPr kumimoji="1" lang="ja-JP" altLang="en-US" sz="3600" dirty="0">
                    <a:solidFill>
                      <a:schemeClr val="tx1"/>
                    </a:solidFill>
                  </a:endParaRPr>
                </a:p>
              </p:txBody>
            </p:sp>
            <p:sp>
              <p:nvSpPr>
                <p:cNvPr id="917" name="円/楕円 916"/>
                <p:cNvSpPr/>
                <p:nvPr/>
              </p:nvSpPr>
              <p:spPr>
                <a:xfrm>
                  <a:off x="26823352" y="13292138"/>
                  <a:ext cx="712470" cy="759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4</a:t>
                  </a:r>
                  <a:endParaRPr kumimoji="1" lang="ja-JP" altLang="en-US" sz="3600" dirty="0">
                    <a:solidFill>
                      <a:schemeClr val="tx1"/>
                    </a:solidFill>
                  </a:endParaRPr>
                </a:p>
              </p:txBody>
            </p:sp>
          </p:grpSp>
          <p:cxnSp>
            <p:nvCxnSpPr>
              <p:cNvPr id="909" name="直線矢印コネクタ 908"/>
              <p:cNvCxnSpPr/>
              <p:nvPr/>
            </p:nvCxnSpPr>
            <p:spPr>
              <a:xfrm flipV="1">
                <a:off x="30665737" y="9145588"/>
                <a:ext cx="717551" cy="656434"/>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910" name="テキスト ボックス 909"/>
              <p:cNvSpPr txBox="1"/>
              <p:nvPr/>
            </p:nvSpPr>
            <p:spPr>
              <a:xfrm>
                <a:off x="31383288" y="8901441"/>
                <a:ext cx="1776412" cy="523220"/>
              </a:xfrm>
              <a:prstGeom prst="rect">
                <a:avLst/>
              </a:prstGeom>
              <a:noFill/>
            </p:spPr>
            <p:txBody>
              <a:bodyPr wrap="square" rtlCol="0">
                <a:spAutoFit/>
              </a:bodyPr>
              <a:lstStyle/>
              <a:p>
                <a:r>
                  <a:rPr kumimoji="1" lang="ja-JP" altLang="en-US" sz="2800" dirty="0" smtClean="0"/>
                  <a:t>焦電素子</a:t>
                </a:r>
                <a:endParaRPr kumimoji="1" lang="ja-JP" altLang="en-US" sz="2800" dirty="0"/>
              </a:p>
            </p:txBody>
          </p:sp>
          <p:cxnSp>
            <p:nvCxnSpPr>
              <p:cNvPr id="911" name="直線コネクタ 910"/>
              <p:cNvCxnSpPr/>
              <p:nvPr/>
            </p:nvCxnSpPr>
            <p:spPr>
              <a:xfrm>
                <a:off x="30483174" y="11885614"/>
                <a:ext cx="12366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912" name="テキスト ボックス 911"/>
              <p:cNvSpPr txBox="1"/>
              <p:nvPr/>
            </p:nvSpPr>
            <p:spPr>
              <a:xfrm>
                <a:off x="31300738" y="11243472"/>
                <a:ext cx="1223962" cy="523220"/>
              </a:xfrm>
              <a:prstGeom prst="rect">
                <a:avLst/>
              </a:prstGeom>
              <a:noFill/>
            </p:spPr>
            <p:txBody>
              <a:bodyPr wrap="square" rtlCol="0">
                <a:spAutoFit/>
              </a:bodyPr>
              <a:lstStyle/>
              <a:p>
                <a:r>
                  <a:rPr kumimoji="1" lang="en-US" altLang="ja-JP" sz="2800" dirty="0" smtClean="0"/>
                  <a:t>45°</a:t>
                </a:r>
                <a:endParaRPr kumimoji="1" lang="ja-JP" altLang="en-US" sz="2800" dirty="0"/>
              </a:p>
            </p:txBody>
          </p:sp>
        </p:grpSp>
      </p:grpSp>
      <p:sp>
        <p:nvSpPr>
          <p:cNvPr id="1720" name="二等辺三角形 1719"/>
          <p:cNvSpPr/>
          <p:nvPr/>
        </p:nvSpPr>
        <p:spPr>
          <a:xfrm rot="5400000">
            <a:off x="25338087" y="18071247"/>
            <a:ext cx="2798029" cy="832703"/>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9" name="二等辺三角形 918"/>
          <p:cNvSpPr/>
          <p:nvPr/>
        </p:nvSpPr>
        <p:spPr>
          <a:xfrm rot="5400000">
            <a:off x="31145956" y="18115329"/>
            <a:ext cx="2798029" cy="832703"/>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0" name="二等辺三角形 919"/>
          <p:cNvSpPr/>
          <p:nvPr/>
        </p:nvSpPr>
        <p:spPr>
          <a:xfrm rot="5400000">
            <a:off x="37025630" y="18071247"/>
            <a:ext cx="2798029" cy="832703"/>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1" name="二等辺三角形 920"/>
          <p:cNvSpPr/>
          <p:nvPr/>
        </p:nvSpPr>
        <p:spPr>
          <a:xfrm rot="5400000">
            <a:off x="42758886" y="18071246"/>
            <a:ext cx="2798029" cy="832703"/>
          </a:xfrm>
          <a:prstGeom prst="triangl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3" name="正方形/長方形 1722"/>
          <p:cNvSpPr/>
          <p:nvPr/>
        </p:nvSpPr>
        <p:spPr>
          <a:xfrm>
            <a:off x="27299444" y="6423270"/>
            <a:ext cx="1070769" cy="16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24" name="角丸四角形 1723"/>
          <p:cNvSpPr/>
          <p:nvPr/>
        </p:nvSpPr>
        <p:spPr>
          <a:xfrm>
            <a:off x="21816000" y="23279100"/>
            <a:ext cx="17707987" cy="2907507"/>
          </a:xfrm>
          <a:prstGeom prst="roundRect">
            <a:avLst>
              <a:gd name="adj" fmla="val 8325"/>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4000" b="1" dirty="0" smtClean="0">
                <a:solidFill>
                  <a:schemeClr val="tx1"/>
                </a:solidFill>
                <a:latin typeface="+mn-ea"/>
              </a:rPr>
              <a:t>実験方法</a:t>
            </a:r>
            <a:endParaRPr kumimoji="1" lang="en-US" altLang="ja-JP" sz="4000" b="1" dirty="0" smtClean="0">
              <a:solidFill>
                <a:schemeClr val="tx1"/>
              </a:solidFill>
              <a:latin typeface="+mn-ea"/>
            </a:endParaRPr>
          </a:p>
          <a:p>
            <a:r>
              <a:rPr kumimoji="1" lang="en-US" altLang="ja-JP" sz="3600" dirty="0" smtClean="0">
                <a:solidFill>
                  <a:schemeClr val="tx1"/>
                </a:solidFill>
                <a:latin typeface="+mn-ea"/>
              </a:rPr>
              <a:t>LED</a:t>
            </a:r>
            <a:r>
              <a:rPr kumimoji="1" lang="ja-JP" altLang="en-US" sz="3600" dirty="0" smtClean="0">
                <a:solidFill>
                  <a:schemeClr val="tx1"/>
                </a:solidFill>
                <a:latin typeface="+mn-ea"/>
              </a:rPr>
              <a:t>を</a:t>
            </a:r>
            <a:r>
              <a:rPr kumimoji="1" lang="en-US" altLang="ja-JP" sz="3600" dirty="0" smtClean="0">
                <a:solidFill>
                  <a:srgbClr val="FF0000"/>
                </a:solidFill>
                <a:latin typeface="+mn-ea"/>
              </a:rPr>
              <a:t>ON</a:t>
            </a:r>
            <a:r>
              <a:rPr kumimoji="1" lang="ja-JP" altLang="en-US" sz="3600" dirty="0" smtClean="0">
                <a:solidFill>
                  <a:schemeClr val="tx1"/>
                </a:solidFill>
                <a:latin typeface="+mn-ea"/>
              </a:rPr>
              <a:t>　　→　手を左から右に移動</a:t>
            </a:r>
            <a:endParaRPr kumimoji="1" lang="en-US" altLang="ja-JP" sz="3600" dirty="0" smtClean="0">
              <a:solidFill>
                <a:schemeClr val="tx1"/>
              </a:solidFill>
              <a:latin typeface="+mn-ea"/>
            </a:endParaRPr>
          </a:p>
          <a:p>
            <a:endParaRPr kumimoji="1" lang="en-US" altLang="ja-JP" sz="3600" dirty="0" smtClean="0">
              <a:solidFill>
                <a:schemeClr val="tx1"/>
              </a:solidFill>
              <a:latin typeface="+mn-ea"/>
            </a:endParaRPr>
          </a:p>
          <a:p>
            <a:r>
              <a:rPr kumimoji="1" lang="en-US" altLang="ja-JP" sz="3600" dirty="0" smtClean="0">
                <a:solidFill>
                  <a:schemeClr val="tx1"/>
                </a:solidFill>
                <a:latin typeface="+mn-ea"/>
              </a:rPr>
              <a:t>LED</a:t>
            </a:r>
            <a:r>
              <a:rPr kumimoji="1" lang="ja-JP" altLang="en-US" sz="3600" dirty="0" smtClean="0">
                <a:solidFill>
                  <a:schemeClr val="tx1"/>
                </a:solidFill>
                <a:latin typeface="+mn-ea"/>
              </a:rPr>
              <a:t>を</a:t>
            </a:r>
            <a:r>
              <a:rPr kumimoji="1" lang="en-US" altLang="ja-JP" sz="3600" dirty="0" smtClean="0">
                <a:solidFill>
                  <a:srgbClr val="3333CC"/>
                </a:solidFill>
                <a:latin typeface="+mn-ea"/>
              </a:rPr>
              <a:t>OFF</a:t>
            </a:r>
            <a:r>
              <a:rPr kumimoji="1" lang="ja-JP" altLang="en-US" sz="3600" dirty="0">
                <a:solidFill>
                  <a:schemeClr val="tx1"/>
                </a:solidFill>
                <a:latin typeface="+mn-ea"/>
              </a:rPr>
              <a:t> </a:t>
            </a:r>
            <a:r>
              <a:rPr kumimoji="1" lang="ja-JP" altLang="en-US" sz="3600" dirty="0" smtClean="0">
                <a:solidFill>
                  <a:schemeClr val="tx1"/>
                </a:solidFill>
                <a:latin typeface="+mn-ea"/>
              </a:rPr>
              <a:t>  →　手を左から右に移動</a:t>
            </a:r>
            <a:endParaRPr kumimoji="1" lang="ja-JP" altLang="en-US" sz="3600" dirty="0">
              <a:solidFill>
                <a:schemeClr val="tx1"/>
              </a:solidFill>
              <a:latin typeface="+mn-ea"/>
            </a:endParaRPr>
          </a:p>
        </p:txBody>
      </p:sp>
      <p:sp>
        <p:nvSpPr>
          <p:cNvPr id="929" name="角丸四角形 928"/>
          <p:cNvSpPr/>
          <p:nvPr/>
        </p:nvSpPr>
        <p:spPr>
          <a:xfrm>
            <a:off x="21879014" y="26738264"/>
            <a:ext cx="17644973" cy="3367086"/>
          </a:xfrm>
          <a:prstGeom prst="roundRect">
            <a:avLst>
              <a:gd name="adj" fmla="val 8325"/>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ja-JP" altLang="en-US" sz="4000" b="1" dirty="0">
                <a:solidFill>
                  <a:schemeClr val="tx1"/>
                </a:solidFill>
                <a:latin typeface="+mn-ea"/>
              </a:rPr>
              <a:t>・ジェスチャを実施する手の温度は約</a:t>
            </a:r>
            <a:r>
              <a:rPr kumimoji="1" lang="en-US" altLang="ja-JP" sz="4000" b="1" dirty="0">
                <a:solidFill>
                  <a:schemeClr val="tx1"/>
                </a:solidFill>
                <a:latin typeface="+mn-ea"/>
              </a:rPr>
              <a:t>300K</a:t>
            </a:r>
            <a:r>
              <a:rPr kumimoji="1" lang="ja-JP" altLang="en-US" sz="4000" b="1" dirty="0">
                <a:solidFill>
                  <a:schemeClr val="tx1"/>
                </a:solidFill>
                <a:latin typeface="+mn-ea"/>
              </a:rPr>
              <a:t>であることを確認</a:t>
            </a:r>
          </a:p>
          <a:p>
            <a:r>
              <a:rPr kumimoji="1" lang="ja-JP" altLang="en-US" sz="4000" b="1" dirty="0">
                <a:solidFill>
                  <a:schemeClr val="tx1"/>
                </a:solidFill>
                <a:latin typeface="+mn-ea"/>
              </a:rPr>
              <a:t>・ジェスチャを行う手から測定対象までの距離を</a:t>
            </a:r>
            <a:r>
              <a:rPr kumimoji="1" lang="en-US" altLang="ja-JP" sz="4000" b="1" dirty="0">
                <a:solidFill>
                  <a:schemeClr val="tx1"/>
                </a:solidFill>
                <a:latin typeface="+mn-ea"/>
              </a:rPr>
              <a:t>1m</a:t>
            </a:r>
            <a:r>
              <a:rPr kumimoji="1" lang="ja-JP" altLang="en-US" sz="4000" b="1" dirty="0">
                <a:solidFill>
                  <a:schemeClr val="tx1"/>
                </a:solidFill>
                <a:latin typeface="+mn-ea"/>
              </a:rPr>
              <a:t>として出力信号を評価</a:t>
            </a:r>
          </a:p>
          <a:p>
            <a:r>
              <a:rPr kumimoji="1" lang="ja-JP" altLang="en-US" sz="4000" b="1" dirty="0">
                <a:solidFill>
                  <a:schemeClr val="tx1"/>
                </a:solidFill>
                <a:latin typeface="+mn-ea"/>
              </a:rPr>
              <a:t>・焦電センサ単体では，約</a:t>
            </a:r>
            <a:r>
              <a:rPr kumimoji="1" lang="en-US" altLang="ja-JP" sz="4000" b="1" dirty="0">
                <a:solidFill>
                  <a:schemeClr val="tx1"/>
                </a:solidFill>
                <a:latin typeface="+mn-ea"/>
              </a:rPr>
              <a:t>1.6mV</a:t>
            </a:r>
          </a:p>
          <a:p>
            <a:r>
              <a:rPr kumimoji="1" lang="ja-JP" altLang="en-US" sz="4000" b="1" dirty="0">
                <a:solidFill>
                  <a:schemeClr val="tx1"/>
                </a:solidFill>
                <a:latin typeface="+mn-ea"/>
              </a:rPr>
              <a:t>・焦電センサと信号増幅回路の組み合わせでは，約</a:t>
            </a:r>
            <a:r>
              <a:rPr kumimoji="1" lang="en-US" altLang="ja-JP" sz="4000" b="1" dirty="0">
                <a:solidFill>
                  <a:schemeClr val="tx1"/>
                </a:solidFill>
                <a:latin typeface="+mn-ea"/>
              </a:rPr>
              <a:t>0.7V</a:t>
            </a:r>
          </a:p>
          <a:p>
            <a:r>
              <a:rPr kumimoji="1" lang="ja-JP" altLang="en-US" sz="4000" b="1" dirty="0">
                <a:solidFill>
                  <a:schemeClr val="tx1"/>
                </a:solidFill>
                <a:latin typeface="+mn-ea"/>
              </a:rPr>
              <a:t>・製作したモジュールでは，約</a:t>
            </a:r>
            <a:r>
              <a:rPr kumimoji="1" lang="en-US" altLang="ja-JP" sz="4000" b="1" dirty="0">
                <a:solidFill>
                  <a:schemeClr val="tx1"/>
                </a:solidFill>
                <a:latin typeface="+mn-ea"/>
              </a:rPr>
              <a:t>7.5V</a:t>
            </a:r>
          </a:p>
        </p:txBody>
      </p:sp>
      <p:sp>
        <p:nvSpPr>
          <p:cNvPr id="1727" name="テキスト ボックス 1726"/>
          <p:cNvSpPr txBox="1"/>
          <p:nvPr/>
        </p:nvSpPr>
        <p:spPr>
          <a:xfrm>
            <a:off x="30606207" y="23432185"/>
            <a:ext cx="6773861" cy="2308324"/>
          </a:xfrm>
          <a:prstGeom prst="rect">
            <a:avLst/>
          </a:prstGeom>
          <a:noFill/>
        </p:spPr>
        <p:txBody>
          <a:bodyPr wrap="square" rtlCol="0">
            <a:spAutoFit/>
          </a:bodyPr>
          <a:lstStyle/>
          <a:p>
            <a:r>
              <a:rPr kumimoji="1" lang="ja-JP" altLang="en-US" sz="3600" dirty="0" smtClean="0"/>
              <a:t>手を下から上に移動</a:t>
            </a:r>
            <a:endParaRPr kumimoji="1" lang="en-US" altLang="ja-JP" sz="3600" dirty="0" smtClean="0"/>
          </a:p>
          <a:p>
            <a:r>
              <a:rPr kumimoji="1" lang="ja-JP" altLang="en-US" sz="3600" dirty="0"/>
              <a:t>　</a:t>
            </a:r>
            <a:r>
              <a:rPr kumimoji="1" lang="ja-JP" altLang="en-US" sz="3600" dirty="0" smtClean="0"/>
              <a:t>一回目：一つの</a:t>
            </a:r>
            <a:r>
              <a:rPr kumimoji="1" lang="en-US" altLang="ja-JP" sz="3600" dirty="0" smtClean="0">
                <a:latin typeface="+mn-ea"/>
              </a:rPr>
              <a:t>LED</a:t>
            </a:r>
            <a:r>
              <a:rPr kumimoji="1" lang="ja-JP" altLang="en-US" sz="3600" dirty="0" smtClean="0"/>
              <a:t>を消灯</a:t>
            </a:r>
            <a:endParaRPr kumimoji="1" lang="en-US" altLang="ja-JP" sz="3600" dirty="0" smtClean="0"/>
          </a:p>
          <a:p>
            <a:r>
              <a:rPr kumimoji="1" lang="ja-JP" altLang="en-US" sz="3600" dirty="0" smtClean="0"/>
              <a:t>　二回目：二つの</a:t>
            </a:r>
            <a:r>
              <a:rPr kumimoji="1" lang="en-US" altLang="ja-JP" sz="3600" dirty="0" smtClean="0">
                <a:latin typeface="+mn-ea"/>
              </a:rPr>
              <a:t>LED</a:t>
            </a:r>
            <a:r>
              <a:rPr kumimoji="1" lang="ja-JP" altLang="en-US" sz="3600" dirty="0" smtClean="0"/>
              <a:t>を消灯</a:t>
            </a:r>
            <a:endParaRPr kumimoji="1" lang="en-US" altLang="ja-JP" sz="3600" dirty="0" smtClean="0"/>
          </a:p>
          <a:p>
            <a:r>
              <a:rPr kumimoji="1" lang="ja-JP" altLang="en-US" sz="3600" dirty="0"/>
              <a:t>　</a:t>
            </a:r>
            <a:r>
              <a:rPr kumimoji="1" lang="ja-JP" altLang="en-US" sz="3600" dirty="0" smtClean="0"/>
              <a:t>三回目：三つの</a:t>
            </a:r>
            <a:r>
              <a:rPr kumimoji="1" lang="en-US" altLang="ja-JP" sz="3600" dirty="0" smtClean="0">
                <a:latin typeface="+mn-ea"/>
              </a:rPr>
              <a:t>LED</a:t>
            </a:r>
            <a:r>
              <a:rPr kumimoji="1" lang="ja-JP" altLang="en-US" sz="3600" dirty="0" smtClean="0"/>
              <a:t>を消灯</a:t>
            </a:r>
            <a:endParaRPr kumimoji="1" lang="ja-JP" altLang="en-US" sz="3600" dirty="0"/>
          </a:p>
        </p:txBody>
      </p:sp>
      <p:grpSp>
        <p:nvGrpSpPr>
          <p:cNvPr id="1696" name="グループ化 1695"/>
          <p:cNvGrpSpPr/>
          <p:nvPr/>
        </p:nvGrpSpPr>
        <p:grpSpPr>
          <a:xfrm>
            <a:off x="25909588" y="6208166"/>
            <a:ext cx="11253788" cy="6834188"/>
            <a:chOff x="25909588" y="6208166"/>
            <a:chExt cx="11253788" cy="6834188"/>
          </a:xfrm>
        </p:grpSpPr>
        <p:grpSp>
          <p:nvGrpSpPr>
            <p:cNvPr id="1705" name="グループ化 1704"/>
            <p:cNvGrpSpPr/>
            <p:nvPr/>
          </p:nvGrpSpPr>
          <p:grpSpPr>
            <a:xfrm>
              <a:off x="25909588" y="6208166"/>
              <a:ext cx="11253788" cy="6834188"/>
              <a:chOff x="25909588" y="6208166"/>
              <a:chExt cx="11253788" cy="6834188"/>
            </a:xfrm>
          </p:grpSpPr>
          <p:pic>
            <p:nvPicPr>
              <p:cNvPr id="926" name="Picture 519">
                <a:extLst>
                  <a:ext uri="{FF2B5EF4-FFF2-40B4-BE49-F238E27FC236}">
                    <a16:creationId xmlns="" xmlns:a16="http://schemas.microsoft.com/office/drawing/2014/main" id="{A165F935-EDC7-4C5E-B7A5-473B6DD4644C}"/>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5909588" y="6208166"/>
                <a:ext cx="11253788" cy="683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97" name="直線矢印コネクタ 1696"/>
              <p:cNvCxnSpPr/>
              <p:nvPr/>
            </p:nvCxnSpPr>
            <p:spPr>
              <a:xfrm>
                <a:off x="26432670" y="7288356"/>
                <a:ext cx="0" cy="4910606"/>
              </a:xfrm>
              <a:prstGeom prst="straightConnector1">
                <a:avLst/>
              </a:prstGeom>
              <a:ln w="6032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702" name="正方形/長方形 1701"/>
              <p:cNvSpPr/>
              <p:nvPr/>
            </p:nvSpPr>
            <p:spPr>
              <a:xfrm>
                <a:off x="27697509" y="6579630"/>
                <a:ext cx="881857" cy="218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497" name="正方形/長方形 496"/>
            <p:cNvSpPr/>
            <p:nvPr/>
          </p:nvSpPr>
          <p:spPr>
            <a:xfrm rot="16200000">
              <a:off x="29112084" y="6884556"/>
              <a:ext cx="55937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cxnSp>
        <p:nvCxnSpPr>
          <p:cNvPr id="498" name="直線矢印コネクタ 497"/>
          <p:cNvCxnSpPr/>
          <p:nvPr/>
        </p:nvCxnSpPr>
        <p:spPr>
          <a:xfrm flipH="1">
            <a:off x="26764458" y="6827158"/>
            <a:ext cx="2728911" cy="0"/>
          </a:xfrm>
          <a:prstGeom prst="straightConnector1">
            <a:avLst/>
          </a:prstGeom>
          <a:ln w="6032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926897" y="10017206"/>
            <a:ext cx="18492703" cy="5170646"/>
          </a:xfrm>
          <a:prstGeom prst="rect">
            <a:avLst/>
          </a:prstGeom>
          <a:noFill/>
        </p:spPr>
        <p:txBody>
          <a:bodyPr wrap="square" rtlCol="0">
            <a:spAutoFit/>
          </a:bodyPr>
          <a:lstStyle/>
          <a:p>
            <a:r>
              <a:rPr kumimoji="1" lang="ja-JP" altLang="en-US" sz="3600" b="1" dirty="0" smtClean="0">
                <a:latin typeface="+mn-ea"/>
              </a:rPr>
              <a:t>・ビル</a:t>
            </a:r>
            <a:r>
              <a:rPr kumimoji="1" lang="ja-JP" altLang="en-US" sz="3600" b="1" dirty="0">
                <a:latin typeface="+mn-ea"/>
              </a:rPr>
              <a:t>やオフィス，住宅などにおいて，省エネ</a:t>
            </a:r>
            <a:r>
              <a:rPr kumimoji="1" lang="en-US" altLang="ja-JP" sz="3600" b="1" dirty="0">
                <a:latin typeface="+mn-ea"/>
              </a:rPr>
              <a:t>·</a:t>
            </a:r>
            <a:r>
              <a:rPr kumimoji="1" lang="ja-JP" altLang="en-US" sz="3600" b="1" dirty="0">
                <a:latin typeface="+mn-ea"/>
              </a:rPr>
              <a:t>長寿命の観点</a:t>
            </a:r>
            <a:r>
              <a:rPr kumimoji="1" lang="ja-JP" altLang="en-US" sz="3600" b="1" dirty="0" smtClean="0">
                <a:latin typeface="+mn-ea"/>
              </a:rPr>
              <a:t>から</a:t>
            </a:r>
            <a:r>
              <a:rPr kumimoji="1" lang="en-US" altLang="ja-JP" sz="3600" b="1" dirty="0" smtClean="0">
                <a:latin typeface="+mn-ea"/>
              </a:rPr>
              <a:t>LED</a:t>
            </a:r>
            <a:r>
              <a:rPr kumimoji="1" lang="ja-JP" altLang="en-US" sz="3600" b="1" dirty="0" smtClean="0">
                <a:latin typeface="+mn-ea"/>
              </a:rPr>
              <a:t>照明が急速に普及</a:t>
            </a:r>
            <a:endParaRPr kumimoji="1" lang="en-US" altLang="ja-JP" sz="3600" b="1" dirty="0" smtClean="0">
              <a:latin typeface="+mn-ea"/>
            </a:endParaRPr>
          </a:p>
          <a:p>
            <a:endParaRPr kumimoji="1" lang="en-US" altLang="ja-JP" b="1" dirty="0" smtClean="0">
              <a:latin typeface="+mn-ea"/>
            </a:endParaRPr>
          </a:p>
          <a:p>
            <a:r>
              <a:rPr kumimoji="1" lang="ja-JP" altLang="en-US" sz="3600" b="1" dirty="0" smtClean="0">
                <a:latin typeface="+mn-ea"/>
              </a:rPr>
              <a:t>・フルカラー</a:t>
            </a:r>
            <a:r>
              <a:rPr kumimoji="1" lang="en-US" altLang="ja-JP" sz="3600" b="1" dirty="0">
                <a:latin typeface="+mn-ea"/>
              </a:rPr>
              <a:t>LED</a:t>
            </a:r>
            <a:r>
              <a:rPr kumimoji="1" lang="ja-JP" altLang="en-US" sz="3600" b="1" dirty="0">
                <a:latin typeface="+mn-ea"/>
              </a:rPr>
              <a:t>を用いることで色彩豊かなライトアップが可能なことから，日常の様々な場面</a:t>
            </a:r>
            <a:r>
              <a:rPr kumimoji="1" lang="ja-JP" altLang="en-US" sz="3600" b="1" dirty="0" smtClean="0">
                <a:latin typeface="+mn-ea"/>
              </a:rPr>
              <a:t>や　　　　　　 </a:t>
            </a:r>
            <a:r>
              <a:rPr kumimoji="1" lang="ja-JP" altLang="en-US" sz="3600" b="1" dirty="0">
                <a:latin typeface="+mn-ea"/>
              </a:rPr>
              <a:t>　</a:t>
            </a:r>
            <a:r>
              <a:rPr kumimoji="1" lang="ja-JP" altLang="en-US" sz="3600" b="1" dirty="0" smtClean="0">
                <a:latin typeface="+mn-ea"/>
              </a:rPr>
              <a:t>　　　　　　　　　　　　　　　　　　　　　　　　　　　　　　　　　　　　　　　　　　　　　　　　　　　　　　　　　　　　　　　　　　　　　　　　　　　　　　　　　　　　　　　　　　　　　　　　　　　　　　　　　　　　　　　空間</a:t>
            </a:r>
            <a:r>
              <a:rPr kumimoji="1" lang="ja-JP" altLang="en-US" sz="3600" b="1" dirty="0">
                <a:latin typeface="+mn-ea"/>
              </a:rPr>
              <a:t>に適した明かりの灯し方を提供できる</a:t>
            </a:r>
            <a:r>
              <a:rPr kumimoji="1" lang="ja-JP" altLang="en-US" sz="3600" b="1" dirty="0" smtClean="0">
                <a:latin typeface="+mn-ea"/>
              </a:rPr>
              <a:t>．</a:t>
            </a:r>
            <a:endParaRPr kumimoji="1" lang="en-US" altLang="ja-JP" sz="3600" b="1" dirty="0" smtClean="0">
              <a:latin typeface="+mn-ea"/>
            </a:endParaRPr>
          </a:p>
          <a:p>
            <a:endParaRPr kumimoji="1" lang="ja-JP" altLang="en-US" b="1" dirty="0">
              <a:latin typeface="+mn-ea"/>
            </a:endParaRPr>
          </a:p>
          <a:p>
            <a:r>
              <a:rPr kumimoji="1" lang="ja-JP" altLang="en-US" sz="3600" b="1" dirty="0" smtClean="0">
                <a:latin typeface="+mn-ea"/>
              </a:rPr>
              <a:t>・埋め込み型</a:t>
            </a:r>
            <a:r>
              <a:rPr kumimoji="1" lang="ja-JP" altLang="en-US" sz="3600" b="1" dirty="0">
                <a:latin typeface="+mn-ea"/>
              </a:rPr>
              <a:t>スイッチにはリモコンが付属し，リモコンを常に携帯する</a:t>
            </a:r>
            <a:r>
              <a:rPr kumimoji="1" lang="ja-JP" altLang="en-US" sz="3600" b="1" dirty="0" smtClean="0">
                <a:latin typeface="+mn-ea"/>
              </a:rPr>
              <a:t>．</a:t>
            </a:r>
            <a:endParaRPr kumimoji="1" lang="en-US" altLang="ja-JP" sz="3600" b="1" dirty="0" smtClean="0">
              <a:latin typeface="+mn-ea"/>
            </a:endParaRPr>
          </a:p>
          <a:p>
            <a:endParaRPr kumimoji="1" lang="ja-JP" altLang="en-US" b="1" dirty="0">
              <a:latin typeface="+mn-ea"/>
            </a:endParaRPr>
          </a:p>
          <a:p>
            <a:r>
              <a:rPr kumimoji="1" lang="ja-JP" altLang="en-US" sz="3600" b="1" dirty="0" smtClean="0">
                <a:latin typeface="+mn-ea"/>
              </a:rPr>
              <a:t>・スイッチ</a:t>
            </a:r>
            <a:r>
              <a:rPr kumimoji="1" lang="ja-JP" altLang="en-US" sz="3600" b="1" dirty="0">
                <a:latin typeface="+mn-ea"/>
              </a:rPr>
              <a:t>が設置された場所にまで移動して起居動作や移動をともなうインタフェースは高齢者</a:t>
            </a:r>
            <a:r>
              <a:rPr kumimoji="1" lang="ja-JP" altLang="en-US" sz="3600" b="1" dirty="0" smtClean="0">
                <a:latin typeface="+mn-ea"/>
              </a:rPr>
              <a:t>に大きな</a:t>
            </a:r>
            <a:r>
              <a:rPr kumimoji="1" lang="ja-JP" altLang="en-US" sz="3600" b="1" dirty="0">
                <a:latin typeface="+mn-ea"/>
              </a:rPr>
              <a:t>負担を強いている</a:t>
            </a:r>
            <a:r>
              <a:rPr kumimoji="1" lang="ja-JP" altLang="en-US" sz="3600" b="1" dirty="0" smtClean="0">
                <a:latin typeface="+mn-ea"/>
              </a:rPr>
              <a:t>．</a:t>
            </a:r>
            <a:endParaRPr kumimoji="1" lang="en-US" altLang="ja-JP" sz="3600" b="1" dirty="0" smtClean="0">
              <a:latin typeface="+mn-ea"/>
            </a:endParaRPr>
          </a:p>
          <a:p>
            <a:endParaRPr kumimoji="1" lang="en-US" altLang="ja-JP" b="1" dirty="0" smtClean="0">
              <a:latin typeface="+mn-ea"/>
            </a:endParaRPr>
          </a:p>
          <a:p>
            <a:r>
              <a:rPr kumimoji="1" lang="ja-JP" altLang="en-US" sz="3600" b="1" dirty="0" smtClean="0">
                <a:latin typeface="+mn-ea"/>
              </a:rPr>
              <a:t>・</a:t>
            </a:r>
            <a:r>
              <a:rPr kumimoji="1" lang="ja-JP" altLang="en-US" sz="3600" b="1" dirty="0">
                <a:latin typeface="+mn-ea"/>
              </a:rPr>
              <a:t>操作ボタン数が多く扱いが煩雑である</a:t>
            </a:r>
            <a:r>
              <a:rPr kumimoji="1" lang="ja-JP" altLang="en-US" sz="3600" b="1" dirty="0" smtClean="0">
                <a:latin typeface="+mn-ea"/>
              </a:rPr>
              <a:t>．</a:t>
            </a:r>
            <a:endParaRPr kumimoji="1" lang="ja-JP" altLang="en-US" sz="3600" b="1" dirty="0">
              <a:latin typeface="+mn-ea"/>
            </a:endParaRPr>
          </a:p>
        </p:txBody>
      </p:sp>
      <p:sp>
        <p:nvSpPr>
          <p:cNvPr id="5" name="テキスト ボックス 4"/>
          <p:cNvSpPr txBox="1"/>
          <p:nvPr/>
        </p:nvSpPr>
        <p:spPr>
          <a:xfrm>
            <a:off x="6305550" y="15487650"/>
            <a:ext cx="10915650" cy="523220"/>
          </a:xfrm>
          <a:prstGeom prst="rect">
            <a:avLst/>
          </a:prstGeom>
          <a:noFill/>
        </p:spPr>
        <p:txBody>
          <a:bodyPr wrap="square" rtlCol="0">
            <a:spAutoFit/>
          </a:bodyPr>
          <a:lstStyle/>
          <a:p>
            <a:r>
              <a:rPr kumimoji="1" lang="ja-JP" altLang="en-US" sz="2800" dirty="0"/>
              <a:t>空間に適した明かりの灯し方を提供できる</a:t>
            </a:r>
          </a:p>
        </p:txBody>
      </p:sp>
      <p:sp>
        <p:nvSpPr>
          <p:cNvPr id="6" name="テキスト ボックス 5"/>
          <p:cNvSpPr txBox="1"/>
          <p:nvPr/>
        </p:nvSpPr>
        <p:spPr>
          <a:xfrm>
            <a:off x="11058525" y="3486150"/>
            <a:ext cx="2474911" cy="2862322"/>
          </a:xfrm>
          <a:prstGeom prst="rect">
            <a:avLst/>
          </a:prstGeom>
          <a:noFill/>
        </p:spPr>
        <p:txBody>
          <a:bodyPr wrap="square" rtlCol="0">
            <a:spAutoFit/>
          </a:bodyPr>
          <a:lstStyle/>
          <a:p>
            <a:r>
              <a:rPr kumimoji="1" lang="ja-JP" altLang="en-US" sz="3600" dirty="0" smtClean="0"/>
              <a:t>・</a:t>
            </a:r>
            <a:endParaRPr kumimoji="1" lang="en-US" altLang="ja-JP" sz="3600" dirty="0" smtClean="0"/>
          </a:p>
          <a:p>
            <a:r>
              <a:rPr kumimoji="1" lang="ja-JP" altLang="en-US" sz="3600" dirty="0" smtClean="0"/>
              <a:t>・</a:t>
            </a:r>
            <a:endParaRPr kumimoji="1" lang="en-US" altLang="ja-JP" sz="3600" dirty="0" smtClean="0"/>
          </a:p>
          <a:p>
            <a:r>
              <a:rPr kumimoji="1" lang="ja-JP" altLang="en-US" sz="3600" dirty="0" smtClean="0"/>
              <a:t>・</a:t>
            </a:r>
            <a:endParaRPr kumimoji="1" lang="en-US" altLang="ja-JP" sz="3600" dirty="0" smtClean="0"/>
          </a:p>
          <a:p>
            <a:r>
              <a:rPr kumimoji="1" lang="ja-JP" altLang="en-US" sz="3600" dirty="0" smtClean="0"/>
              <a:t>・</a:t>
            </a:r>
            <a:endParaRPr kumimoji="1" lang="en-US" altLang="ja-JP" sz="3600" dirty="0" smtClean="0"/>
          </a:p>
          <a:p>
            <a:r>
              <a:rPr kumimoji="1" lang="ja-JP" altLang="en-US" sz="3600" dirty="0"/>
              <a:t>・</a:t>
            </a:r>
          </a:p>
        </p:txBody>
      </p:sp>
      <p:pic>
        <p:nvPicPr>
          <p:cNvPr id="27" name="Picture 841">
            <a:extLst>
              <a:ext uri="{FF2B5EF4-FFF2-40B4-BE49-F238E27FC236}">
                <a16:creationId xmlns="" xmlns:a16="http://schemas.microsoft.com/office/drawing/2014/main" id="{10EE584C-FB57-4062-947A-A618C8A675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07437" y="17232313"/>
            <a:ext cx="9309100" cy="564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グループ化 1"/>
          <p:cNvGrpSpPr/>
          <p:nvPr/>
        </p:nvGrpSpPr>
        <p:grpSpPr>
          <a:xfrm>
            <a:off x="30799087" y="16249650"/>
            <a:ext cx="19035713" cy="4073525"/>
            <a:chOff x="30799087" y="16249650"/>
            <a:chExt cx="19035713" cy="4073525"/>
          </a:xfrm>
        </p:grpSpPr>
        <p:sp>
          <p:nvSpPr>
            <p:cNvPr id="28" name="Freeform 946">
              <a:extLst>
                <a:ext uri="{FF2B5EF4-FFF2-40B4-BE49-F238E27FC236}">
                  <a16:creationId xmlns="" xmlns:a16="http://schemas.microsoft.com/office/drawing/2014/main" id="{BA684E53-0570-42D9-8253-F77851081B5A}"/>
                </a:ext>
              </a:extLst>
            </p:cNvPr>
            <p:cNvSpPr>
              <a:spLocks/>
            </p:cNvSpPr>
            <p:nvPr/>
          </p:nvSpPr>
          <p:spPr bwMode="auto">
            <a:xfrm>
              <a:off x="30799087" y="16249650"/>
              <a:ext cx="19035713" cy="4073525"/>
            </a:xfrm>
            <a:custGeom>
              <a:avLst/>
              <a:gdLst>
                <a:gd name="T0" fmla="*/ 231 w 11991"/>
                <a:gd name="T1" fmla="*/ 4364 h 4364"/>
                <a:gd name="T2" fmla="*/ 207 w 11991"/>
                <a:gd name="T3" fmla="*/ 4362 h 4364"/>
                <a:gd name="T4" fmla="*/ 162 w 11991"/>
                <a:gd name="T5" fmla="*/ 4354 h 4364"/>
                <a:gd name="T6" fmla="*/ 122 w 11991"/>
                <a:gd name="T7" fmla="*/ 4336 h 4364"/>
                <a:gd name="T8" fmla="*/ 85 w 11991"/>
                <a:gd name="T9" fmla="*/ 4311 h 4364"/>
                <a:gd name="T10" fmla="*/ 53 w 11991"/>
                <a:gd name="T11" fmla="*/ 4281 h 4364"/>
                <a:gd name="T12" fmla="*/ 29 w 11991"/>
                <a:gd name="T13" fmla="*/ 4245 h 4364"/>
                <a:gd name="T14" fmla="*/ 11 w 11991"/>
                <a:gd name="T15" fmla="*/ 4202 h 4364"/>
                <a:gd name="T16" fmla="*/ 2 w 11991"/>
                <a:gd name="T17" fmla="*/ 4158 h 4364"/>
                <a:gd name="T18" fmla="*/ 0 w 11991"/>
                <a:gd name="T19" fmla="*/ 229 h 4364"/>
                <a:gd name="T20" fmla="*/ 2 w 11991"/>
                <a:gd name="T21" fmla="*/ 206 h 4364"/>
                <a:gd name="T22" fmla="*/ 11 w 11991"/>
                <a:gd name="T23" fmla="*/ 162 h 4364"/>
                <a:gd name="T24" fmla="*/ 29 w 11991"/>
                <a:gd name="T25" fmla="*/ 119 h 4364"/>
                <a:gd name="T26" fmla="*/ 53 w 11991"/>
                <a:gd name="T27" fmla="*/ 83 h 4364"/>
                <a:gd name="T28" fmla="*/ 85 w 11991"/>
                <a:gd name="T29" fmla="*/ 53 h 4364"/>
                <a:gd name="T30" fmla="*/ 122 w 11991"/>
                <a:gd name="T31" fmla="*/ 28 h 4364"/>
                <a:gd name="T32" fmla="*/ 162 w 11991"/>
                <a:gd name="T33" fmla="*/ 10 h 4364"/>
                <a:gd name="T34" fmla="*/ 207 w 11991"/>
                <a:gd name="T35" fmla="*/ 2 h 4364"/>
                <a:gd name="T36" fmla="*/ 11762 w 11991"/>
                <a:gd name="T37" fmla="*/ 0 h 4364"/>
                <a:gd name="T38" fmla="*/ 11785 w 11991"/>
                <a:gd name="T39" fmla="*/ 2 h 4364"/>
                <a:gd name="T40" fmla="*/ 11829 w 11991"/>
                <a:gd name="T41" fmla="*/ 10 h 4364"/>
                <a:gd name="T42" fmla="*/ 11872 w 11991"/>
                <a:gd name="T43" fmla="*/ 28 h 4364"/>
                <a:gd name="T44" fmla="*/ 11908 w 11991"/>
                <a:gd name="T45" fmla="*/ 53 h 4364"/>
                <a:gd name="T46" fmla="*/ 11938 w 11991"/>
                <a:gd name="T47" fmla="*/ 83 h 4364"/>
                <a:gd name="T48" fmla="*/ 11963 w 11991"/>
                <a:gd name="T49" fmla="*/ 119 h 4364"/>
                <a:gd name="T50" fmla="*/ 11981 w 11991"/>
                <a:gd name="T51" fmla="*/ 162 h 4364"/>
                <a:gd name="T52" fmla="*/ 11989 w 11991"/>
                <a:gd name="T53" fmla="*/ 206 h 4364"/>
                <a:gd name="T54" fmla="*/ 11991 w 11991"/>
                <a:gd name="T55" fmla="*/ 4135 h 4364"/>
                <a:gd name="T56" fmla="*/ 11989 w 11991"/>
                <a:gd name="T57" fmla="*/ 4158 h 4364"/>
                <a:gd name="T58" fmla="*/ 11981 w 11991"/>
                <a:gd name="T59" fmla="*/ 4202 h 4364"/>
                <a:gd name="T60" fmla="*/ 11963 w 11991"/>
                <a:gd name="T61" fmla="*/ 4245 h 4364"/>
                <a:gd name="T62" fmla="*/ 11938 w 11991"/>
                <a:gd name="T63" fmla="*/ 4281 h 4364"/>
                <a:gd name="T64" fmla="*/ 11908 w 11991"/>
                <a:gd name="T65" fmla="*/ 4311 h 4364"/>
                <a:gd name="T66" fmla="*/ 11872 w 11991"/>
                <a:gd name="T67" fmla="*/ 4336 h 4364"/>
                <a:gd name="T68" fmla="*/ 11829 w 11991"/>
                <a:gd name="T69" fmla="*/ 4354 h 4364"/>
                <a:gd name="T70" fmla="*/ 11785 w 11991"/>
                <a:gd name="T71" fmla="*/ 4362 h 4364"/>
                <a:gd name="T72" fmla="*/ 11762 w 11991"/>
                <a:gd name="T73" fmla="*/ 4364 h 4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991" h="4364">
                  <a:moveTo>
                    <a:pt x="11762" y="4364"/>
                  </a:moveTo>
                  <a:lnTo>
                    <a:pt x="231" y="4364"/>
                  </a:lnTo>
                  <a:lnTo>
                    <a:pt x="231" y="4364"/>
                  </a:lnTo>
                  <a:lnTo>
                    <a:pt x="207" y="4362"/>
                  </a:lnTo>
                  <a:lnTo>
                    <a:pt x="184" y="4360"/>
                  </a:lnTo>
                  <a:lnTo>
                    <a:pt x="162" y="4354"/>
                  </a:lnTo>
                  <a:lnTo>
                    <a:pt x="142" y="4346"/>
                  </a:lnTo>
                  <a:lnTo>
                    <a:pt x="122" y="4336"/>
                  </a:lnTo>
                  <a:lnTo>
                    <a:pt x="101" y="4325"/>
                  </a:lnTo>
                  <a:lnTo>
                    <a:pt x="85" y="4311"/>
                  </a:lnTo>
                  <a:lnTo>
                    <a:pt x="67" y="4297"/>
                  </a:lnTo>
                  <a:lnTo>
                    <a:pt x="53" y="4281"/>
                  </a:lnTo>
                  <a:lnTo>
                    <a:pt x="41" y="4263"/>
                  </a:lnTo>
                  <a:lnTo>
                    <a:pt x="29" y="4245"/>
                  </a:lnTo>
                  <a:lnTo>
                    <a:pt x="19" y="4224"/>
                  </a:lnTo>
                  <a:lnTo>
                    <a:pt x="11" y="4202"/>
                  </a:lnTo>
                  <a:lnTo>
                    <a:pt x="4" y="4180"/>
                  </a:lnTo>
                  <a:lnTo>
                    <a:pt x="2" y="4158"/>
                  </a:lnTo>
                  <a:lnTo>
                    <a:pt x="0" y="4135"/>
                  </a:lnTo>
                  <a:lnTo>
                    <a:pt x="0" y="229"/>
                  </a:lnTo>
                  <a:lnTo>
                    <a:pt x="0" y="229"/>
                  </a:lnTo>
                  <a:lnTo>
                    <a:pt x="2" y="206"/>
                  </a:lnTo>
                  <a:lnTo>
                    <a:pt x="4" y="184"/>
                  </a:lnTo>
                  <a:lnTo>
                    <a:pt x="11" y="162"/>
                  </a:lnTo>
                  <a:lnTo>
                    <a:pt x="19" y="140"/>
                  </a:lnTo>
                  <a:lnTo>
                    <a:pt x="29" y="119"/>
                  </a:lnTo>
                  <a:lnTo>
                    <a:pt x="41" y="101"/>
                  </a:lnTo>
                  <a:lnTo>
                    <a:pt x="53" y="83"/>
                  </a:lnTo>
                  <a:lnTo>
                    <a:pt x="67" y="67"/>
                  </a:lnTo>
                  <a:lnTo>
                    <a:pt x="85" y="53"/>
                  </a:lnTo>
                  <a:lnTo>
                    <a:pt x="101" y="39"/>
                  </a:lnTo>
                  <a:lnTo>
                    <a:pt x="122" y="28"/>
                  </a:lnTo>
                  <a:lnTo>
                    <a:pt x="142" y="18"/>
                  </a:lnTo>
                  <a:lnTo>
                    <a:pt x="162" y="10"/>
                  </a:lnTo>
                  <a:lnTo>
                    <a:pt x="184" y="4"/>
                  </a:lnTo>
                  <a:lnTo>
                    <a:pt x="207" y="2"/>
                  </a:lnTo>
                  <a:lnTo>
                    <a:pt x="231" y="0"/>
                  </a:lnTo>
                  <a:lnTo>
                    <a:pt x="11762" y="0"/>
                  </a:lnTo>
                  <a:lnTo>
                    <a:pt x="11762" y="0"/>
                  </a:lnTo>
                  <a:lnTo>
                    <a:pt x="11785" y="2"/>
                  </a:lnTo>
                  <a:lnTo>
                    <a:pt x="11807" y="4"/>
                  </a:lnTo>
                  <a:lnTo>
                    <a:pt x="11829" y="10"/>
                  </a:lnTo>
                  <a:lnTo>
                    <a:pt x="11851" y="18"/>
                  </a:lnTo>
                  <a:lnTo>
                    <a:pt x="11872" y="28"/>
                  </a:lnTo>
                  <a:lnTo>
                    <a:pt x="11890" y="39"/>
                  </a:lnTo>
                  <a:lnTo>
                    <a:pt x="11908" y="53"/>
                  </a:lnTo>
                  <a:lnTo>
                    <a:pt x="11924" y="67"/>
                  </a:lnTo>
                  <a:lnTo>
                    <a:pt x="11938" y="83"/>
                  </a:lnTo>
                  <a:lnTo>
                    <a:pt x="11952" y="101"/>
                  </a:lnTo>
                  <a:lnTo>
                    <a:pt x="11963" y="119"/>
                  </a:lnTo>
                  <a:lnTo>
                    <a:pt x="11973" y="140"/>
                  </a:lnTo>
                  <a:lnTo>
                    <a:pt x="11981" y="162"/>
                  </a:lnTo>
                  <a:lnTo>
                    <a:pt x="11987" y="184"/>
                  </a:lnTo>
                  <a:lnTo>
                    <a:pt x="11989" y="206"/>
                  </a:lnTo>
                  <a:lnTo>
                    <a:pt x="11991" y="229"/>
                  </a:lnTo>
                  <a:lnTo>
                    <a:pt x="11991" y="4135"/>
                  </a:lnTo>
                  <a:lnTo>
                    <a:pt x="11991" y="4135"/>
                  </a:lnTo>
                  <a:lnTo>
                    <a:pt x="11989" y="4158"/>
                  </a:lnTo>
                  <a:lnTo>
                    <a:pt x="11987" y="4180"/>
                  </a:lnTo>
                  <a:lnTo>
                    <a:pt x="11981" y="4202"/>
                  </a:lnTo>
                  <a:lnTo>
                    <a:pt x="11973" y="4224"/>
                  </a:lnTo>
                  <a:lnTo>
                    <a:pt x="11963" y="4245"/>
                  </a:lnTo>
                  <a:lnTo>
                    <a:pt x="11952" y="4263"/>
                  </a:lnTo>
                  <a:lnTo>
                    <a:pt x="11938" y="4281"/>
                  </a:lnTo>
                  <a:lnTo>
                    <a:pt x="11924" y="4297"/>
                  </a:lnTo>
                  <a:lnTo>
                    <a:pt x="11908" y="4311"/>
                  </a:lnTo>
                  <a:lnTo>
                    <a:pt x="11890" y="4325"/>
                  </a:lnTo>
                  <a:lnTo>
                    <a:pt x="11872" y="4336"/>
                  </a:lnTo>
                  <a:lnTo>
                    <a:pt x="11851" y="4346"/>
                  </a:lnTo>
                  <a:lnTo>
                    <a:pt x="11829" y="4354"/>
                  </a:lnTo>
                  <a:lnTo>
                    <a:pt x="11807" y="4360"/>
                  </a:lnTo>
                  <a:lnTo>
                    <a:pt x="11785" y="4362"/>
                  </a:lnTo>
                  <a:lnTo>
                    <a:pt x="11762" y="4364"/>
                  </a:lnTo>
                  <a:lnTo>
                    <a:pt x="11762" y="4364"/>
                  </a:lnTo>
                  <a:close/>
                </a:path>
              </a:pathLst>
            </a:custGeom>
            <a:noFill/>
            <a:ln w="128588">
              <a:solidFill>
                <a:srgbClr val="23181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29" name="テキスト ボックス 28"/>
            <p:cNvSpPr txBox="1"/>
            <p:nvPr/>
          </p:nvSpPr>
          <p:spPr>
            <a:xfrm>
              <a:off x="31327724" y="16547306"/>
              <a:ext cx="17875573" cy="3477875"/>
            </a:xfrm>
            <a:prstGeom prst="rect">
              <a:avLst/>
            </a:prstGeom>
            <a:noFill/>
          </p:spPr>
          <p:txBody>
            <a:bodyPr wrap="square" rtlCol="0">
              <a:spAutoFit/>
            </a:bodyPr>
            <a:lstStyle/>
            <a:p>
              <a:pPr lvl="0" eaLnBrk="0" fontAlgn="base" hangingPunct="0">
                <a:spcBef>
                  <a:spcPct val="0"/>
                </a:spcBef>
                <a:spcAft>
                  <a:spcPct val="0"/>
                </a:spcAft>
              </a:pPr>
              <a:r>
                <a:rPr lang="ja-JP" altLang="en-US" sz="4400" b="1" dirty="0">
                  <a:solidFill>
                    <a:srgbClr val="000000"/>
                  </a:solidFill>
                  <a:latin typeface="+mn-ea"/>
                </a:rPr>
                <a:t>・</a:t>
              </a:r>
              <a:r>
                <a:rPr lang="ja-JP" altLang="en-US" sz="4400" b="1" dirty="0" smtClean="0">
                  <a:solidFill>
                    <a:srgbClr val="000000"/>
                  </a:solidFill>
                  <a:latin typeface="+mn-ea"/>
                </a:rPr>
                <a:t>ジェスチャ</a:t>
              </a:r>
              <a:r>
                <a:rPr lang="ja-JP" altLang="en-US" sz="4400" b="1" dirty="0">
                  <a:solidFill>
                    <a:srgbClr val="000000"/>
                  </a:solidFill>
                  <a:latin typeface="+mn-ea"/>
                </a:rPr>
                <a:t>を実施する手の温度は</a:t>
              </a:r>
              <a:r>
                <a:rPr lang="ja-JP" altLang="en-US" sz="4400" b="1" dirty="0" smtClean="0">
                  <a:solidFill>
                    <a:srgbClr val="000000"/>
                  </a:solidFill>
                  <a:latin typeface="+mn-ea"/>
                </a:rPr>
                <a:t>約</a:t>
              </a:r>
              <a:r>
                <a:rPr lang="en-US" altLang="ja-JP" sz="4400" b="1" dirty="0" smtClean="0">
                  <a:solidFill>
                    <a:srgbClr val="000000"/>
                  </a:solidFill>
                  <a:latin typeface="+mn-ea"/>
                </a:rPr>
                <a:t>300K</a:t>
              </a:r>
              <a:r>
                <a:rPr lang="ja-JP" altLang="en-US" sz="4400" b="1" dirty="0" smtClean="0">
                  <a:solidFill>
                    <a:srgbClr val="000000"/>
                  </a:solidFill>
                  <a:latin typeface="+mn-ea"/>
                </a:rPr>
                <a:t>であることを確認</a:t>
              </a:r>
              <a:endParaRPr lang="en-US" altLang="ja-JP" sz="4400" b="1" dirty="0" smtClean="0">
                <a:solidFill>
                  <a:srgbClr val="000000"/>
                </a:solidFill>
                <a:latin typeface="+mn-ea"/>
              </a:endParaRPr>
            </a:p>
            <a:p>
              <a:pPr lvl="0" eaLnBrk="0" fontAlgn="base" hangingPunct="0">
                <a:spcBef>
                  <a:spcPct val="0"/>
                </a:spcBef>
                <a:spcAft>
                  <a:spcPct val="0"/>
                </a:spcAft>
              </a:pPr>
              <a:r>
                <a:rPr lang="ja-JP" altLang="en-US" sz="4400" b="1" dirty="0" smtClean="0">
                  <a:latin typeface="+mn-ea"/>
                </a:rPr>
                <a:t>・ジェスチャ</a:t>
              </a:r>
              <a:r>
                <a:rPr lang="ja-JP" altLang="en-US" sz="4400" b="1" dirty="0">
                  <a:latin typeface="+mn-ea"/>
                </a:rPr>
                <a:t>を行う手から測定対象までの距離を</a:t>
              </a:r>
              <a:r>
                <a:rPr lang="en-US" altLang="ja-JP" sz="4400" b="1" dirty="0">
                  <a:latin typeface="+mn-ea"/>
                </a:rPr>
                <a:t>1m</a:t>
              </a:r>
              <a:r>
                <a:rPr lang="ja-JP" altLang="en-US" sz="4400" b="1" dirty="0">
                  <a:latin typeface="+mn-ea"/>
                </a:rPr>
                <a:t>として出力信号を</a:t>
              </a:r>
              <a:r>
                <a:rPr lang="ja-JP" altLang="en-US" sz="4400" b="1" dirty="0" smtClean="0">
                  <a:latin typeface="+mn-ea"/>
                </a:rPr>
                <a:t>評価</a:t>
              </a:r>
              <a:endParaRPr lang="en-US" altLang="ja-JP" sz="4400" b="1" dirty="0" smtClean="0">
                <a:latin typeface="+mn-ea"/>
              </a:endParaRPr>
            </a:p>
            <a:p>
              <a:pPr lvl="0" eaLnBrk="0" fontAlgn="base" hangingPunct="0">
                <a:spcBef>
                  <a:spcPct val="0"/>
                </a:spcBef>
                <a:spcAft>
                  <a:spcPct val="0"/>
                </a:spcAft>
              </a:pPr>
              <a:r>
                <a:rPr lang="ja-JP" altLang="en-US" sz="4400" b="1" dirty="0" smtClean="0">
                  <a:latin typeface="+mn-ea"/>
                </a:rPr>
                <a:t>・焦電センサ単体では，約</a:t>
              </a:r>
              <a:r>
                <a:rPr lang="en-US" altLang="ja-JP" sz="4400" b="1" dirty="0" smtClean="0">
                  <a:latin typeface="+mn-ea"/>
                </a:rPr>
                <a:t>1.6mV</a:t>
              </a:r>
              <a:endParaRPr lang="ja-JP" altLang="en-US" sz="4400" b="1" dirty="0">
                <a:latin typeface="+mn-ea"/>
              </a:endParaRPr>
            </a:p>
            <a:p>
              <a:pPr lvl="0" eaLnBrk="0" fontAlgn="base" hangingPunct="0">
                <a:spcBef>
                  <a:spcPct val="0"/>
                </a:spcBef>
                <a:spcAft>
                  <a:spcPct val="0"/>
                </a:spcAft>
              </a:pPr>
              <a:r>
                <a:rPr lang="ja-JP" altLang="en-US" sz="4400" b="1" dirty="0" smtClean="0">
                  <a:latin typeface="+mn-ea"/>
                </a:rPr>
                <a:t>・焦電センサと信号増幅回路の組み合わせでは，約</a:t>
              </a:r>
              <a:r>
                <a:rPr lang="en-US" altLang="ja-JP" sz="4400" b="1" dirty="0" smtClean="0">
                  <a:latin typeface="+mn-ea"/>
                </a:rPr>
                <a:t>0.7V</a:t>
              </a:r>
            </a:p>
            <a:p>
              <a:pPr lvl="0" eaLnBrk="0" fontAlgn="base" hangingPunct="0">
                <a:spcBef>
                  <a:spcPct val="0"/>
                </a:spcBef>
                <a:spcAft>
                  <a:spcPct val="0"/>
                </a:spcAft>
              </a:pPr>
              <a:r>
                <a:rPr lang="ja-JP" altLang="en-US" sz="4400" b="1" dirty="0" smtClean="0">
                  <a:latin typeface="+mn-ea"/>
                </a:rPr>
                <a:t>・製作したモジュールでは，約</a:t>
              </a:r>
              <a:r>
                <a:rPr lang="en-US" altLang="ja-JP" sz="4400" b="1" dirty="0" smtClean="0">
                  <a:latin typeface="+mn-ea"/>
                </a:rPr>
                <a:t>7.5V</a:t>
              </a:r>
            </a:p>
          </p:txBody>
        </p:sp>
      </p:grpSp>
      <p:sp>
        <p:nvSpPr>
          <p:cNvPr id="30" name="角丸四角形 29"/>
          <p:cNvSpPr/>
          <p:nvPr/>
        </p:nvSpPr>
        <p:spPr>
          <a:xfrm>
            <a:off x="31854934" y="19205317"/>
            <a:ext cx="16821151" cy="3222644"/>
          </a:xfrm>
          <a:prstGeom prst="roundRect">
            <a:avLst>
              <a:gd name="adj" fmla="val 8687"/>
            </a:avLst>
          </a:prstGeom>
          <a:solidFill>
            <a:srgbClr val="FFFF66"/>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eaLnBrk="0" fontAlgn="base" hangingPunct="0">
              <a:spcBef>
                <a:spcPct val="0"/>
              </a:spcBef>
              <a:spcAft>
                <a:spcPct val="0"/>
              </a:spcAft>
            </a:pPr>
            <a:r>
              <a:rPr lang="ja-JP" altLang="en-US" sz="4000" b="1" dirty="0">
                <a:solidFill>
                  <a:schemeClr val="tx1"/>
                </a:solidFill>
                <a:latin typeface="+mn-ea"/>
              </a:rPr>
              <a:t>したがって，焦電センサ単体の出力信号に比べ，信号増幅回路を組み合わせることで，約</a:t>
            </a:r>
            <a:r>
              <a:rPr lang="en-US" altLang="ja-JP" sz="4000" b="1" dirty="0">
                <a:solidFill>
                  <a:schemeClr val="tx1"/>
                </a:solidFill>
                <a:latin typeface="+mn-ea"/>
              </a:rPr>
              <a:t>440</a:t>
            </a:r>
            <a:r>
              <a:rPr lang="ja-JP" altLang="en-US" sz="4000" b="1" dirty="0">
                <a:solidFill>
                  <a:schemeClr val="tx1"/>
                </a:solidFill>
                <a:latin typeface="+mn-ea"/>
              </a:rPr>
              <a:t>倍の信号増幅を実現できた．</a:t>
            </a:r>
            <a:r>
              <a:rPr lang="en-US" altLang="ja-JP" sz="4000" b="1" dirty="0">
                <a:solidFill>
                  <a:schemeClr val="tx1"/>
                </a:solidFill>
                <a:latin typeface="+mn-ea"/>
              </a:rPr>
              <a:t>Ge</a:t>
            </a:r>
            <a:r>
              <a:rPr lang="ja-JP" altLang="en-US" sz="4000" b="1" dirty="0">
                <a:solidFill>
                  <a:schemeClr val="tx1"/>
                </a:solidFill>
                <a:latin typeface="+mn-ea"/>
              </a:rPr>
              <a:t>レンズを用いて赤外線を集光することで，さらに約</a:t>
            </a:r>
            <a:r>
              <a:rPr lang="en-US" altLang="ja-JP" sz="4000" b="1" dirty="0">
                <a:solidFill>
                  <a:schemeClr val="tx1"/>
                </a:solidFill>
                <a:latin typeface="+mn-ea"/>
              </a:rPr>
              <a:t>11</a:t>
            </a:r>
            <a:r>
              <a:rPr lang="ja-JP" altLang="en-US" sz="4000" b="1" dirty="0">
                <a:solidFill>
                  <a:schemeClr val="tx1"/>
                </a:solidFill>
                <a:latin typeface="+mn-ea"/>
              </a:rPr>
              <a:t>倍の信号増幅を実現できた．焦電センサ単体の出力信号に比べ，製作したモジュールは，約</a:t>
            </a:r>
            <a:r>
              <a:rPr lang="en-US" altLang="ja-JP" sz="4000" b="1" dirty="0">
                <a:solidFill>
                  <a:schemeClr val="tx1"/>
                </a:solidFill>
                <a:latin typeface="+mn-ea"/>
              </a:rPr>
              <a:t>4700</a:t>
            </a:r>
            <a:r>
              <a:rPr lang="ja-JP" altLang="en-US" sz="4000" b="1" dirty="0">
                <a:solidFill>
                  <a:schemeClr val="tx1"/>
                </a:solidFill>
                <a:latin typeface="+mn-ea"/>
              </a:rPr>
              <a:t>倍の信号増幅を実現できることが分かった．</a:t>
            </a:r>
          </a:p>
        </p:txBody>
      </p:sp>
      <p:sp>
        <p:nvSpPr>
          <p:cNvPr id="1643" name="Rectangle 699">
            <a:extLst>
              <a:ext uri="{FF2B5EF4-FFF2-40B4-BE49-F238E27FC236}">
                <a16:creationId xmlns="" xmlns:a16="http://schemas.microsoft.com/office/drawing/2014/main" id="{FDAC02BB-2C6D-4F60-809B-C6CA2FFD3915}"/>
              </a:ext>
            </a:extLst>
          </p:cNvPr>
          <p:cNvSpPr>
            <a:spLocks noChangeArrowheads="1"/>
          </p:cNvSpPr>
          <p:nvPr/>
        </p:nvSpPr>
        <p:spPr bwMode="auto">
          <a:xfrm>
            <a:off x="44868778" y="27112912"/>
            <a:ext cx="4334520" cy="2462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kumimoji="0" lang="ja-JP" altLang="en-US" sz="3200" b="0" i="0" u="none" strike="noStrike" cap="none" normalizeH="0" baseline="0" dirty="0" smtClean="0">
                <a:ln>
                  <a:noFill/>
                </a:ln>
                <a:solidFill>
                  <a:schemeClr val="tx1"/>
                </a:solidFill>
                <a:effectLst/>
                <a:latin typeface="+mn-ea"/>
              </a:rPr>
              <a:t>調光</a:t>
            </a:r>
            <a:endParaRPr kumimoji="0" lang="en-US" altLang="ja-JP" sz="3200" b="0" i="0" u="none" strike="noStrike" cap="none" normalizeH="0" baseline="0" dirty="0" smtClean="0">
              <a:ln>
                <a:noFill/>
              </a:ln>
              <a:solidFill>
                <a:schemeClr val="tx1"/>
              </a:solidFill>
              <a:effectLst/>
              <a:latin typeface="+mn-ea"/>
            </a:endParaRPr>
          </a:p>
          <a:p>
            <a:pPr marL="0" marR="0" lvl="0" indent="0" defTabSz="914400" rtl="0" eaLnBrk="0" fontAlgn="base" latinLnBrk="0" hangingPunct="0">
              <a:lnSpc>
                <a:spcPct val="100000"/>
              </a:lnSpc>
              <a:spcBef>
                <a:spcPct val="0"/>
              </a:spcBef>
              <a:spcAft>
                <a:spcPct val="0"/>
              </a:spcAft>
              <a:buClrTx/>
              <a:buSzTx/>
              <a:buFontTx/>
              <a:buNone/>
              <a:tabLst/>
            </a:pPr>
            <a:r>
              <a:rPr lang="ja-JP" altLang="en-US" sz="3200" dirty="0">
                <a:latin typeface="+mn-ea"/>
              </a:rPr>
              <a:t>手</a:t>
            </a:r>
            <a:r>
              <a:rPr lang="ja-JP" altLang="en-US" sz="3200" dirty="0" smtClean="0">
                <a:latin typeface="+mn-ea"/>
              </a:rPr>
              <a:t>を下から上に移動する</a:t>
            </a:r>
            <a:endParaRPr lang="en-US" altLang="ja-JP" sz="3200" dirty="0" smtClean="0">
              <a:latin typeface="+mn-ea"/>
            </a:endParaRPr>
          </a:p>
          <a:p>
            <a:pPr marL="0" marR="0" lvl="0" indent="0" defTabSz="914400" rtl="0" eaLnBrk="0" fontAlgn="base" latinLnBrk="0" hangingPunct="0">
              <a:lnSpc>
                <a:spcPct val="100000"/>
              </a:lnSpc>
              <a:spcBef>
                <a:spcPct val="0"/>
              </a:spcBef>
              <a:spcAft>
                <a:spcPct val="0"/>
              </a:spcAft>
              <a:buClrTx/>
              <a:buSzTx/>
              <a:buFontTx/>
              <a:buNone/>
              <a:tabLst/>
            </a:pPr>
            <a:r>
              <a:rPr kumimoji="0" lang="ja-JP" altLang="en-US" sz="3200" b="0" i="0" u="none" strike="noStrike" cap="none" normalizeH="0" baseline="0" dirty="0" smtClean="0">
                <a:ln>
                  <a:noFill/>
                </a:ln>
                <a:solidFill>
                  <a:schemeClr val="tx1"/>
                </a:solidFill>
                <a:effectLst/>
                <a:latin typeface="+mn-ea"/>
              </a:rPr>
              <a:t>一回目：</a:t>
            </a:r>
            <a:r>
              <a:rPr kumimoji="0" lang="en-US" altLang="ja-JP" sz="3200" b="0" i="0" u="none" strike="noStrike" cap="none" normalizeH="0" baseline="0" dirty="0" smtClean="0">
                <a:ln>
                  <a:noFill/>
                </a:ln>
                <a:solidFill>
                  <a:schemeClr val="tx1"/>
                </a:solidFill>
                <a:effectLst/>
                <a:latin typeface="+mn-ea"/>
              </a:rPr>
              <a:t>1</a:t>
            </a:r>
            <a:r>
              <a:rPr kumimoji="0" lang="ja-JP" altLang="en-US" sz="3200" b="0" i="0" u="none" strike="noStrike" cap="none" normalizeH="0" baseline="0" dirty="0" err="1" smtClean="0">
                <a:ln>
                  <a:noFill/>
                </a:ln>
                <a:solidFill>
                  <a:schemeClr val="tx1"/>
                </a:solidFill>
                <a:effectLst/>
                <a:latin typeface="+mn-ea"/>
              </a:rPr>
              <a:t>つの</a:t>
            </a:r>
            <a:r>
              <a:rPr kumimoji="0" lang="en-US" altLang="ja-JP" sz="3200" b="0" i="0" u="none" strike="noStrike" cap="none" normalizeH="0" baseline="0" dirty="0" smtClean="0">
                <a:ln>
                  <a:noFill/>
                </a:ln>
                <a:solidFill>
                  <a:schemeClr val="tx1"/>
                </a:solidFill>
                <a:effectLst/>
                <a:latin typeface="+mn-ea"/>
              </a:rPr>
              <a:t>LED</a:t>
            </a:r>
            <a:r>
              <a:rPr kumimoji="0" lang="ja-JP" altLang="en-US" sz="3200" b="0" i="0" u="none" strike="noStrike" cap="none" normalizeH="0" baseline="0" dirty="0" smtClean="0">
                <a:ln>
                  <a:noFill/>
                </a:ln>
                <a:solidFill>
                  <a:schemeClr val="tx1"/>
                </a:solidFill>
                <a:effectLst/>
                <a:latin typeface="+mn-ea"/>
              </a:rPr>
              <a:t>を消灯</a:t>
            </a:r>
            <a:endParaRPr kumimoji="0" lang="en-US" altLang="ja-JP" sz="3200" b="0" i="0" u="none" strike="noStrike" cap="none" normalizeH="0" baseline="0" dirty="0" smtClean="0">
              <a:ln>
                <a:noFill/>
              </a:ln>
              <a:solidFill>
                <a:schemeClr val="tx1"/>
              </a:solidFill>
              <a:effectLst/>
              <a:latin typeface="+mn-ea"/>
            </a:endParaRPr>
          </a:p>
          <a:p>
            <a:pPr marL="0" marR="0" lvl="0" indent="0" defTabSz="914400" rtl="0" eaLnBrk="0" fontAlgn="base" latinLnBrk="0" hangingPunct="0">
              <a:lnSpc>
                <a:spcPct val="100000"/>
              </a:lnSpc>
              <a:spcBef>
                <a:spcPct val="0"/>
              </a:spcBef>
              <a:spcAft>
                <a:spcPct val="0"/>
              </a:spcAft>
              <a:buClrTx/>
              <a:buSzTx/>
              <a:buFontTx/>
              <a:buNone/>
              <a:tabLst/>
            </a:pPr>
            <a:r>
              <a:rPr lang="ja-JP" altLang="en-US" sz="3200" dirty="0" smtClean="0">
                <a:latin typeface="+mn-ea"/>
              </a:rPr>
              <a:t>二回目：</a:t>
            </a:r>
            <a:r>
              <a:rPr lang="en-US" altLang="ja-JP" sz="3200" dirty="0" smtClean="0">
                <a:latin typeface="+mn-ea"/>
              </a:rPr>
              <a:t>2</a:t>
            </a:r>
            <a:r>
              <a:rPr lang="ja-JP" altLang="en-US" sz="3200" dirty="0" err="1" smtClean="0">
                <a:latin typeface="+mn-ea"/>
              </a:rPr>
              <a:t>つの</a:t>
            </a:r>
            <a:r>
              <a:rPr lang="en-US" altLang="ja-JP" sz="3200" dirty="0" smtClean="0">
                <a:latin typeface="+mn-ea"/>
              </a:rPr>
              <a:t>LED</a:t>
            </a:r>
            <a:r>
              <a:rPr lang="ja-JP" altLang="en-US" sz="3200" dirty="0" smtClean="0">
                <a:latin typeface="+mn-ea"/>
              </a:rPr>
              <a:t>を消灯</a:t>
            </a:r>
            <a:endParaRPr lang="en-US" altLang="ja-JP" sz="3200" dirty="0" smtClean="0">
              <a:latin typeface="+mn-ea"/>
            </a:endParaRPr>
          </a:p>
          <a:p>
            <a:pPr marL="0" marR="0" lvl="0" indent="0" defTabSz="914400" rtl="0" eaLnBrk="0" fontAlgn="base" latinLnBrk="0" hangingPunct="0">
              <a:lnSpc>
                <a:spcPct val="100000"/>
              </a:lnSpc>
              <a:spcBef>
                <a:spcPct val="0"/>
              </a:spcBef>
              <a:spcAft>
                <a:spcPct val="0"/>
              </a:spcAft>
              <a:buClrTx/>
              <a:buSzTx/>
              <a:buFontTx/>
              <a:buNone/>
              <a:tabLst/>
            </a:pPr>
            <a:r>
              <a:rPr kumimoji="0" lang="ja-JP" altLang="en-US" sz="3200" b="0" i="0" u="none" strike="noStrike" cap="none" normalizeH="0" baseline="0" dirty="0" smtClean="0">
                <a:ln>
                  <a:noFill/>
                </a:ln>
                <a:solidFill>
                  <a:schemeClr val="tx1"/>
                </a:solidFill>
                <a:effectLst/>
                <a:latin typeface="+mn-ea"/>
              </a:rPr>
              <a:t>三回目：</a:t>
            </a:r>
            <a:r>
              <a:rPr kumimoji="0" lang="en-US" altLang="ja-JP" sz="3200" b="0" i="0" u="none" strike="noStrike" cap="none" normalizeH="0" baseline="0" dirty="0" smtClean="0">
                <a:ln>
                  <a:noFill/>
                </a:ln>
                <a:solidFill>
                  <a:schemeClr val="tx1"/>
                </a:solidFill>
                <a:effectLst/>
                <a:latin typeface="+mn-ea"/>
              </a:rPr>
              <a:t>3</a:t>
            </a:r>
            <a:r>
              <a:rPr kumimoji="0" lang="ja-JP" altLang="en-US" sz="3200" b="0" i="0" u="none" strike="noStrike" cap="none" normalizeH="0" baseline="0" dirty="0" err="1" smtClean="0">
                <a:ln>
                  <a:noFill/>
                </a:ln>
                <a:solidFill>
                  <a:schemeClr val="tx1"/>
                </a:solidFill>
                <a:effectLst/>
                <a:latin typeface="+mn-ea"/>
              </a:rPr>
              <a:t>つの</a:t>
            </a:r>
            <a:r>
              <a:rPr kumimoji="0" lang="en-US" altLang="ja-JP" sz="3200" b="0" i="0" u="none" strike="noStrike" cap="none" normalizeH="0" baseline="0" dirty="0" smtClean="0">
                <a:ln>
                  <a:noFill/>
                </a:ln>
                <a:solidFill>
                  <a:schemeClr val="tx1"/>
                </a:solidFill>
                <a:effectLst/>
                <a:latin typeface="+mn-ea"/>
              </a:rPr>
              <a:t>LED</a:t>
            </a:r>
            <a:r>
              <a:rPr kumimoji="0" lang="ja-JP" altLang="en-US" sz="3200" b="0" i="0" u="none" strike="noStrike" cap="none" normalizeH="0" baseline="0" dirty="0" smtClean="0">
                <a:ln>
                  <a:noFill/>
                </a:ln>
                <a:solidFill>
                  <a:schemeClr val="tx1"/>
                </a:solidFill>
                <a:effectLst/>
                <a:latin typeface="+mn-ea"/>
              </a:rPr>
              <a:t>を消灯</a:t>
            </a:r>
            <a:endParaRPr kumimoji="0" lang="ja-JP" altLang="en-US" sz="3200" b="0" i="0" u="none" strike="noStrike" cap="none" normalizeH="0" baseline="0" dirty="0">
              <a:ln>
                <a:noFill/>
              </a:ln>
              <a:solidFill>
                <a:schemeClr val="tx1"/>
              </a:solidFill>
              <a:effectLst/>
              <a:latin typeface="+mn-ea"/>
            </a:endParaRPr>
          </a:p>
        </p:txBody>
      </p:sp>
      <p:sp>
        <p:nvSpPr>
          <p:cNvPr id="1644" name="Rectangle 699">
            <a:extLst>
              <a:ext uri="{FF2B5EF4-FFF2-40B4-BE49-F238E27FC236}">
                <a16:creationId xmlns="" xmlns:a16="http://schemas.microsoft.com/office/drawing/2014/main" id="{FDAC02BB-2C6D-4F60-809B-C6CA2FFD3915}"/>
              </a:ext>
            </a:extLst>
          </p:cNvPr>
          <p:cNvSpPr>
            <a:spLocks noChangeArrowheads="1"/>
          </p:cNvSpPr>
          <p:nvPr/>
        </p:nvSpPr>
        <p:spPr bwMode="auto">
          <a:xfrm>
            <a:off x="44744430" y="25529570"/>
            <a:ext cx="427841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ja-JP" sz="3200" dirty="0" smtClean="0">
                <a:latin typeface="+mn-ea"/>
              </a:rPr>
              <a:t>LED</a:t>
            </a:r>
            <a:r>
              <a:rPr lang="ja-JP" altLang="en-US" sz="3200" dirty="0" smtClean="0">
                <a:latin typeface="+mn-ea"/>
              </a:rPr>
              <a:t>を</a:t>
            </a:r>
            <a:r>
              <a:rPr lang="en-US" altLang="ja-JP" sz="3200" dirty="0" smtClean="0">
                <a:latin typeface="+mn-ea"/>
              </a:rPr>
              <a:t>OFF</a:t>
            </a:r>
            <a:r>
              <a:rPr lang="ja-JP" altLang="en-US" sz="3200" dirty="0" smtClean="0">
                <a:latin typeface="+mn-ea"/>
              </a:rPr>
              <a:t>にする</a:t>
            </a:r>
            <a:endParaRPr lang="en-US" altLang="ja-JP" sz="3200" dirty="0" smtClean="0">
              <a:latin typeface="+mn-ea"/>
            </a:endParaRPr>
          </a:p>
          <a:p>
            <a:pPr marL="0" marR="0" lvl="0" indent="0" defTabSz="914400" rtl="0" eaLnBrk="0" fontAlgn="base" latinLnBrk="0" hangingPunct="0">
              <a:lnSpc>
                <a:spcPct val="100000"/>
              </a:lnSpc>
              <a:spcBef>
                <a:spcPct val="0"/>
              </a:spcBef>
              <a:spcAft>
                <a:spcPct val="0"/>
              </a:spcAft>
              <a:buClrTx/>
              <a:buSzTx/>
              <a:buFontTx/>
              <a:buNone/>
              <a:tabLst/>
            </a:pPr>
            <a:r>
              <a:rPr kumimoji="0" lang="ja-JP" altLang="en-US" sz="3200" b="0" i="0" u="none" strike="noStrike" cap="none" normalizeH="0" baseline="0" dirty="0">
                <a:ln>
                  <a:noFill/>
                </a:ln>
                <a:solidFill>
                  <a:schemeClr val="tx1"/>
                </a:solidFill>
                <a:effectLst/>
                <a:latin typeface="+mn-ea"/>
              </a:rPr>
              <a:t>手</a:t>
            </a:r>
            <a:r>
              <a:rPr kumimoji="0" lang="ja-JP" altLang="en-US" sz="3200" b="0" i="0" u="none" strike="noStrike" cap="none" normalizeH="0" baseline="0" dirty="0" smtClean="0">
                <a:ln>
                  <a:noFill/>
                </a:ln>
                <a:solidFill>
                  <a:schemeClr val="tx1"/>
                </a:solidFill>
                <a:effectLst/>
                <a:latin typeface="+mn-ea"/>
              </a:rPr>
              <a:t>を左から右に移動する</a:t>
            </a:r>
            <a:endParaRPr kumimoji="0" lang="ja-JP" altLang="en-US" sz="3200" b="0" i="0" u="none" strike="noStrike" cap="none" normalizeH="0" baseline="0" dirty="0">
              <a:ln>
                <a:noFill/>
              </a:ln>
              <a:solidFill>
                <a:schemeClr val="tx1"/>
              </a:solidFill>
              <a:effectLst/>
              <a:latin typeface="+mn-ea"/>
            </a:endParaRPr>
          </a:p>
        </p:txBody>
      </p:sp>
      <p:sp>
        <p:nvSpPr>
          <p:cNvPr id="1645" name="Rectangle 699">
            <a:extLst>
              <a:ext uri="{FF2B5EF4-FFF2-40B4-BE49-F238E27FC236}">
                <a16:creationId xmlns="" xmlns:a16="http://schemas.microsoft.com/office/drawing/2014/main" id="{FDAC02BB-2C6D-4F60-809B-C6CA2FFD3915}"/>
              </a:ext>
            </a:extLst>
          </p:cNvPr>
          <p:cNvSpPr>
            <a:spLocks noChangeArrowheads="1"/>
          </p:cNvSpPr>
          <p:nvPr/>
        </p:nvSpPr>
        <p:spPr bwMode="auto">
          <a:xfrm>
            <a:off x="44787878" y="24544685"/>
            <a:ext cx="4278415" cy="984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defTabSz="914400" rtl="0" eaLnBrk="0" fontAlgn="base" latinLnBrk="0" hangingPunct="0">
              <a:lnSpc>
                <a:spcPct val="100000"/>
              </a:lnSpc>
              <a:spcBef>
                <a:spcPct val="0"/>
              </a:spcBef>
              <a:spcAft>
                <a:spcPct val="0"/>
              </a:spcAft>
              <a:buClrTx/>
              <a:buSzTx/>
              <a:buFontTx/>
              <a:buNone/>
              <a:tabLst/>
            </a:pPr>
            <a:r>
              <a:rPr lang="en-US" altLang="ja-JP" sz="3200" dirty="0" smtClean="0">
                <a:latin typeface="+mn-ea"/>
              </a:rPr>
              <a:t>LED</a:t>
            </a:r>
            <a:r>
              <a:rPr lang="ja-JP" altLang="en-US" sz="3200" dirty="0" smtClean="0">
                <a:latin typeface="+mn-ea"/>
              </a:rPr>
              <a:t>を</a:t>
            </a:r>
            <a:r>
              <a:rPr lang="en-US" altLang="ja-JP" sz="3200" dirty="0" smtClean="0">
                <a:latin typeface="+mn-ea"/>
              </a:rPr>
              <a:t>ON</a:t>
            </a:r>
            <a:r>
              <a:rPr lang="ja-JP" altLang="en-US" sz="3200" dirty="0" smtClean="0">
                <a:latin typeface="+mn-ea"/>
              </a:rPr>
              <a:t>にする</a:t>
            </a:r>
            <a:endParaRPr lang="en-US" altLang="ja-JP" sz="3200" dirty="0" smtClean="0">
              <a:latin typeface="+mn-ea"/>
            </a:endParaRPr>
          </a:p>
          <a:p>
            <a:pPr marL="0" marR="0" lvl="0" indent="0" defTabSz="914400" rtl="0" eaLnBrk="0" fontAlgn="base" latinLnBrk="0" hangingPunct="0">
              <a:lnSpc>
                <a:spcPct val="100000"/>
              </a:lnSpc>
              <a:spcBef>
                <a:spcPct val="0"/>
              </a:spcBef>
              <a:spcAft>
                <a:spcPct val="0"/>
              </a:spcAft>
              <a:buClrTx/>
              <a:buSzTx/>
              <a:buFontTx/>
              <a:buNone/>
              <a:tabLst/>
            </a:pPr>
            <a:r>
              <a:rPr kumimoji="0" lang="ja-JP" altLang="en-US" sz="3200" b="0" i="0" u="none" strike="noStrike" cap="none" normalizeH="0" baseline="0" dirty="0">
                <a:ln>
                  <a:noFill/>
                </a:ln>
                <a:solidFill>
                  <a:schemeClr val="tx1"/>
                </a:solidFill>
                <a:effectLst/>
                <a:latin typeface="+mn-ea"/>
              </a:rPr>
              <a:t>手</a:t>
            </a:r>
            <a:r>
              <a:rPr kumimoji="0" lang="ja-JP" altLang="en-US" sz="3200" b="0" i="0" u="none" strike="noStrike" cap="none" normalizeH="0" baseline="0" dirty="0" smtClean="0">
                <a:ln>
                  <a:noFill/>
                </a:ln>
                <a:solidFill>
                  <a:schemeClr val="tx1"/>
                </a:solidFill>
                <a:effectLst/>
                <a:latin typeface="+mn-ea"/>
              </a:rPr>
              <a:t>を左から右に移動する</a:t>
            </a:r>
            <a:endParaRPr kumimoji="0" lang="ja-JP" altLang="en-US" sz="3200" b="0" i="0" u="none" strike="noStrike" cap="none" normalizeH="0" baseline="0" dirty="0">
              <a:ln>
                <a:noFill/>
              </a:ln>
              <a:solidFill>
                <a:schemeClr val="tx1"/>
              </a:solidFill>
              <a:effectLst/>
              <a:latin typeface="+mn-ea"/>
            </a:endParaRPr>
          </a:p>
        </p:txBody>
      </p:sp>
      <p:sp>
        <p:nvSpPr>
          <p:cNvPr id="1646" name="Rectangle 699">
            <a:extLst>
              <a:ext uri="{FF2B5EF4-FFF2-40B4-BE49-F238E27FC236}">
                <a16:creationId xmlns="" xmlns:a16="http://schemas.microsoft.com/office/drawing/2014/main" id="{FDAC02BB-2C6D-4F60-809B-C6CA2FFD3915}"/>
              </a:ext>
            </a:extLst>
          </p:cNvPr>
          <p:cNvSpPr>
            <a:spLocks noChangeArrowheads="1"/>
          </p:cNvSpPr>
          <p:nvPr/>
        </p:nvSpPr>
        <p:spPr bwMode="auto">
          <a:xfrm>
            <a:off x="44927838" y="23915688"/>
            <a:ext cx="252412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ja-JP" altLang="en-US" sz="4600" b="1" i="0" u="none" strike="noStrike" cap="none" normalizeH="0" baseline="0" dirty="0" smtClean="0">
                <a:ln>
                  <a:noFill/>
                </a:ln>
                <a:solidFill>
                  <a:srgbClr val="FF0000"/>
                </a:solidFill>
                <a:effectLst/>
                <a:latin typeface="+mn-ea"/>
              </a:rPr>
              <a:t>ジェスチャ</a:t>
            </a:r>
            <a:endParaRPr kumimoji="0" lang="ja-JP" altLang="en-US" sz="1800" b="0" i="0" u="none" strike="noStrike" cap="none" normalizeH="0" baseline="0" dirty="0">
              <a:ln>
                <a:noFill/>
              </a:ln>
              <a:solidFill>
                <a:srgbClr val="FF0000"/>
              </a:solidFill>
              <a:effectLst/>
              <a:latin typeface="+mn-ea"/>
            </a:endParaRPr>
          </a:p>
        </p:txBody>
      </p:sp>
      <p:sp>
        <p:nvSpPr>
          <p:cNvPr id="1647" name="Freeform 698">
            <a:extLst>
              <a:ext uri="{FF2B5EF4-FFF2-40B4-BE49-F238E27FC236}">
                <a16:creationId xmlns="" xmlns:a16="http://schemas.microsoft.com/office/drawing/2014/main" id="{42619644-8745-437A-B2D8-19C0DE74A220}"/>
              </a:ext>
            </a:extLst>
          </p:cNvPr>
          <p:cNvSpPr>
            <a:spLocks/>
          </p:cNvSpPr>
          <p:nvPr/>
        </p:nvSpPr>
        <p:spPr bwMode="auto">
          <a:xfrm>
            <a:off x="44654788" y="23601363"/>
            <a:ext cx="4768850" cy="7597775"/>
          </a:xfrm>
          <a:custGeom>
            <a:avLst/>
            <a:gdLst>
              <a:gd name="T0" fmla="*/ 2733 w 3004"/>
              <a:gd name="T1" fmla="*/ 4705 h 4786"/>
              <a:gd name="T2" fmla="*/ 269 w 3004"/>
              <a:gd name="T3" fmla="*/ 4705 h 4786"/>
              <a:gd name="T4" fmla="*/ 213 w 3004"/>
              <a:gd name="T5" fmla="*/ 4697 h 4786"/>
              <a:gd name="T6" fmla="*/ 164 w 3004"/>
              <a:gd name="T7" fmla="*/ 4673 h 4786"/>
              <a:gd name="T8" fmla="*/ 136 w 3004"/>
              <a:gd name="T9" fmla="*/ 4648 h 4786"/>
              <a:gd name="T10" fmla="*/ 104 w 3004"/>
              <a:gd name="T11" fmla="*/ 4604 h 4786"/>
              <a:gd name="T12" fmla="*/ 85 w 3004"/>
              <a:gd name="T13" fmla="*/ 4553 h 4786"/>
              <a:gd name="T14" fmla="*/ 81 w 3004"/>
              <a:gd name="T15" fmla="*/ 4515 h 4786"/>
              <a:gd name="T16" fmla="*/ 83 w 3004"/>
              <a:gd name="T17" fmla="*/ 248 h 4786"/>
              <a:gd name="T18" fmla="*/ 95 w 3004"/>
              <a:gd name="T19" fmla="*/ 196 h 4786"/>
              <a:gd name="T20" fmla="*/ 124 w 3004"/>
              <a:gd name="T21" fmla="*/ 149 h 4786"/>
              <a:gd name="T22" fmla="*/ 150 w 3004"/>
              <a:gd name="T23" fmla="*/ 123 h 4786"/>
              <a:gd name="T24" fmla="*/ 196 w 3004"/>
              <a:gd name="T25" fmla="*/ 95 h 4786"/>
              <a:gd name="T26" fmla="*/ 251 w 3004"/>
              <a:gd name="T27" fmla="*/ 80 h 4786"/>
              <a:gd name="T28" fmla="*/ 2733 w 3004"/>
              <a:gd name="T29" fmla="*/ 80 h 4786"/>
              <a:gd name="T30" fmla="*/ 2772 w 3004"/>
              <a:gd name="T31" fmla="*/ 85 h 4786"/>
              <a:gd name="T32" fmla="*/ 2824 w 3004"/>
              <a:gd name="T33" fmla="*/ 103 h 4786"/>
              <a:gd name="T34" fmla="*/ 2867 w 3004"/>
              <a:gd name="T35" fmla="*/ 135 h 4786"/>
              <a:gd name="T36" fmla="*/ 2891 w 3004"/>
              <a:gd name="T37" fmla="*/ 163 h 4786"/>
              <a:gd name="T38" fmla="*/ 2915 w 3004"/>
              <a:gd name="T39" fmla="*/ 212 h 4786"/>
              <a:gd name="T40" fmla="*/ 2923 w 3004"/>
              <a:gd name="T41" fmla="*/ 268 h 4786"/>
              <a:gd name="T42" fmla="*/ 2923 w 3004"/>
              <a:gd name="T43" fmla="*/ 4515 h 4786"/>
              <a:gd name="T44" fmla="*/ 2915 w 3004"/>
              <a:gd name="T45" fmla="*/ 4572 h 4786"/>
              <a:gd name="T46" fmla="*/ 2891 w 3004"/>
              <a:gd name="T47" fmla="*/ 4620 h 4786"/>
              <a:gd name="T48" fmla="*/ 2867 w 3004"/>
              <a:gd name="T49" fmla="*/ 4648 h 4786"/>
              <a:gd name="T50" fmla="*/ 2824 w 3004"/>
              <a:gd name="T51" fmla="*/ 4681 h 4786"/>
              <a:gd name="T52" fmla="*/ 2772 w 3004"/>
              <a:gd name="T53" fmla="*/ 4701 h 4786"/>
              <a:gd name="T54" fmla="*/ 2733 w 3004"/>
              <a:gd name="T55" fmla="*/ 4705 h 4786"/>
              <a:gd name="T56" fmla="*/ 2733 w 3004"/>
              <a:gd name="T57" fmla="*/ 4786 h 4786"/>
              <a:gd name="T58" fmla="*/ 2788 w 3004"/>
              <a:gd name="T59" fmla="*/ 4780 h 4786"/>
              <a:gd name="T60" fmla="*/ 2863 w 3004"/>
              <a:gd name="T61" fmla="*/ 4751 h 4786"/>
              <a:gd name="T62" fmla="*/ 2923 w 3004"/>
              <a:gd name="T63" fmla="*/ 4705 h 4786"/>
              <a:gd name="T64" fmla="*/ 2958 w 3004"/>
              <a:gd name="T65" fmla="*/ 4664 h 4786"/>
              <a:gd name="T66" fmla="*/ 2992 w 3004"/>
              <a:gd name="T67" fmla="*/ 4596 h 4786"/>
              <a:gd name="T68" fmla="*/ 3004 w 3004"/>
              <a:gd name="T69" fmla="*/ 4515 h 4786"/>
              <a:gd name="T70" fmla="*/ 3004 w 3004"/>
              <a:gd name="T71" fmla="*/ 268 h 4786"/>
              <a:gd name="T72" fmla="*/ 2992 w 3004"/>
              <a:gd name="T73" fmla="*/ 188 h 4786"/>
              <a:gd name="T74" fmla="*/ 2958 w 3004"/>
              <a:gd name="T75" fmla="*/ 119 h 4786"/>
              <a:gd name="T76" fmla="*/ 2923 w 3004"/>
              <a:gd name="T77" fmla="*/ 78 h 4786"/>
              <a:gd name="T78" fmla="*/ 2863 w 3004"/>
              <a:gd name="T79" fmla="*/ 32 h 4786"/>
              <a:gd name="T80" fmla="*/ 2788 w 3004"/>
              <a:gd name="T81" fmla="*/ 6 h 4786"/>
              <a:gd name="T82" fmla="*/ 2733 w 3004"/>
              <a:gd name="T83" fmla="*/ 0 h 4786"/>
              <a:gd name="T84" fmla="*/ 241 w 3004"/>
              <a:gd name="T85" fmla="*/ 2 h 4786"/>
              <a:gd name="T86" fmla="*/ 164 w 3004"/>
              <a:gd name="T87" fmla="*/ 20 h 4786"/>
              <a:gd name="T88" fmla="*/ 99 w 3004"/>
              <a:gd name="T89" fmla="*/ 60 h 4786"/>
              <a:gd name="T90" fmla="*/ 63 w 3004"/>
              <a:gd name="T91" fmla="*/ 97 h 4786"/>
              <a:gd name="T92" fmla="*/ 23 w 3004"/>
              <a:gd name="T93" fmla="*/ 163 h 4786"/>
              <a:gd name="T94" fmla="*/ 2 w 3004"/>
              <a:gd name="T95" fmla="*/ 240 h 4786"/>
              <a:gd name="T96" fmla="*/ 0 w 3004"/>
              <a:gd name="T97" fmla="*/ 4515 h 4786"/>
              <a:gd name="T98" fmla="*/ 6 w 3004"/>
              <a:gd name="T99" fmla="*/ 4569 h 4786"/>
              <a:gd name="T100" fmla="*/ 33 w 3004"/>
              <a:gd name="T101" fmla="*/ 4642 h 4786"/>
              <a:gd name="T102" fmla="*/ 79 w 3004"/>
              <a:gd name="T103" fmla="*/ 4705 h 4786"/>
              <a:gd name="T104" fmla="*/ 120 w 3004"/>
              <a:gd name="T105" fmla="*/ 4737 h 4786"/>
              <a:gd name="T106" fmla="*/ 188 w 3004"/>
              <a:gd name="T107" fmla="*/ 4774 h 4786"/>
              <a:gd name="T108" fmla="*/ 269 w 3004"/>
              <a:gd name="T109" fmla="*/ 4786 h 4786"/>
              <a:gd name="T110" fmla="*/ 2733 w 3004"/>
              <a:gd name="T111" fmla="*/ 4745 h 47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4" h="4786">
                <a:moveTo>
                  <a:pt x="2733" y="4745"/>
                </a:moveTo>
                <a:lnTo>
                  <a:pt x="2733" y="4745"/>
                </a:lnTo>
                <a:lnTo>
                  <a:pt x="2733" y="4705"/>
                </a:lnTo>
                <a:lnTo>
                  <a:pt x="2733" y="4705"/>
                </a:lnTo>
                <a:lnTo>
                  <a:pt x="269" y="4705"/>
                </a:lnTo>
                <a:lnTo>
                  <a:pt x="269" y="4705"/>
                </a:lnTo>
                <a:lnTo>
                  <a:pt x="251" y="4703"/>
                </a:lnTo>
                <a:lnTo>
                  <a:pt x="231" y="4701"/>
                </a:lnTo>
                <a:lnTo>
                  <a:pt x="213" y="4697"/>
                </a:lnTo>
                <a:lnTo>
                  <a:pt x="196" y="4689"/>
                </a:lnTo>
                <a:lnTo>
                  <a:pt x="180" y="4681"/>
                </a:lnTo>
                <a:lnTo>
                  <a:pt x="164" y="4673"/>
                </a:lnTo>
                <a:lnTo>
                  <a:pt x="150" y="4660"/>
                </a:lnTo>
                <a:lnTo>
                  <a:pt x="136" y="4648"/>
                </a:lnTo>
                <a:lnTo>
                  <a:pt x="136" y="4648"/>
                </a:lnTo>
                <a:lnTo>
                  <a:pt x="124" y="4634"/>
                </a:lnTo>
                <a:lnTo>
                  <a:pt x="114" y="4620"/>
                </a:lnTo>
                <a:lnTo>
                  <a:pt x="104" y="4604"/>
                </a:lnTo>
                <a:lnTo>
                  <a:pt x="95" y="4588"/>
                </a:lnTo>
                <a:lnTo>
                  <a:pt x="89" y="4572"/>
                </a:lnTo>
                <a:lnTo>
                  <a:pt x="85" y="4553"/>
                </a:lnTo>
                <a:lnTo>
                  <a:pt x="83" y="4535"/>
                </a:lnTo>
                <a:lnTo>
                  <a:pt x="81" y="4515"/>
                </a:lnTo>
                <a:lnTo>
                  <a:pt x="81" y="4515"/>
                </a:lnTo>
                <a:lnTo>
                  <a:pt x="81" y="268"/>
                </a:lnTo>
                <a:lnTo>
                  <a:pt x="81" y="268"/>
                </a:lnTo>
                <a:lnTo>
                  <a:pt x="83" y="248"/>
                </a:lnTo>
                <a:lnTo>
                  <a:pt x="85" y="230"/>
                </a:lnTo>
                <a:lnTo>
                  <a:pt x="89" y="212"/>
                </a:lnTo>
                <a:lnTo>
                  <a:pt x="95" y="196"/>
                </a:lnTo>
                <a:lnTo>
                  <a:pt x="104" y="177"/>
                </a:lnTo>
                <a:lnTo>
                  <a:pt x="114" y="163"/>
                </a:lnTo>
                <a:lnTo>
                  <a:pt x="124" y="149"/>
                </a:lnTo>
                <a:lnTo>
                  <a:pt x="136" y="135"/>
                </a:lnTo>
                <a:lnTo>
                  <a:pt x="136" y="135"/>
                </a:lnTo>
                <a:lnTo>
                  <a:pt x="150" y="123"/>
                </a:lnTo>
                <a:lnTo>
                  <a:pt x="164" y="113"/>
                </a:lnTo>
                <a:lnTo>
                  <a:pt x="180" y="103"/>
                </a:lnTo>
                <a:lnTo>
                  <a:pt x="196" y="95"/>
                </a:lnTo>
                <a:lnTo>
                  <a:pt x="213" y="89"/>
                </a:lnTo>
                <a:lnTo>
                  <a:pt x="231" y="85"/>
                </a:lnTo>
                <a:lnTo>
                  <a:pt x="251" y="80"/>
                </a:lnTo>
                <a:lnTo>
                  <a:pt x="269" y="80"/>
                </a:lnTo>
                <a:lnTo>
                  <a:pt x="269" y="80"/>
                </a:lnTo>
                <a:lnTo>
                  <a:pt x="2733" y="80"/>
                </a:lnTo>
                <a:lnTo>
                  <a:pt x="2733" y="80"/>
                </a:lnTo>
                <a:lnTo>
                  <a:pt x="2753" y="80"/>
                </a:lnTo>
                <a:lnTo>
                  <a:pt x="2772" y="85"/>
                </a:lnTo>
                <a:lnTo>
                  <a:pt x="2790" y="89"/>
                </a:lnTo>
                <a:lnTo>
                  <a:pt x="2806" y="95"/>
                </a:lnTo>
                <a:lnTo>
                  <a:pt x="2824" y="103"/>
                </a:lnTo>
                <a:lnTo>
                  <a:pt x="2838" y="113"/>
                </a:lnTo>
                <a:lnTo>
                  <a:pt x="2852" y="123"/>
                </a:lnTo>
                <a:lnTo>
                  <a:pt x="2867" y="135"/>
                </a:lnTo>
                <a:lnTo>
                  <a:pt x="2867" y="135"/>
                </a:lnTo>
                <a:lnTo>
                  <a:pt x="2879" y="149"/>
                </a:lnTo>
                <a:lnTo>
                  <a:pt x="2891" y="163"/>
                </a:lnTo>
                <a:lnTo>
                  <a:pt x="2899" y="177"/>
                </a:lnTo>
                <a:lnTo>
                  <a:pt x="2907" y="196"/>
                </a:lnTo>
                <a:lnTo>
                  <a:pt x="2915" y="212"/>
                </a:lnTo>
                <a:lnTo>
                  <a:pt x="2919" y="230"/>
                </a:lnTo>
                <a:lnTo>
                  <a:pt x="2923" y="248"/>
                </a:lnTo>
                <a:lnTo>
                  <a:pt x="2923" y="268"/>
                </a:lnTo>
                <a:lnTo>
                  <a:pt x="2923" y="268"/>
                </a:lnTo>
                <a:lnTo>
                  <a:pt x="2923" y="4515"/>
                </a:lnTo>
                <a:lnTo>
                  <a:pt x="2923" y="4515"/>
                </a:lnTo>
                <a:lnTo>
                  <a:pt x="2923" y="4535"/>
                </a:lnTo>
                <a:lnTo>
                  <a:pt x="2919" y="4553"/>
                </a:lnTo>
                <a:lnTo>
                  <a:pt x="2915" y="4572"/>
                </a:lnTo>
                <a:lnTo>
                  <a:pt x="2907" y="4588"/>
                </a:lnTo>
                <a:lnTo>
                  <a:pt x="2899" y="4604"/>
                </a:lnTo>
                <a:lnTo>
                  <a:pt x="2891" y="4620"/>
                </a:lnTo>
                <a:lnTo>
                  <a:pt x="2879" y="4634"/>
                </a:lnTo>
                <a:lnTo>
                  <a:pt x="2867" y="4648"/>
                </a:lnTo>
                <a:lnTo>
                  <a:pt x="2867" y="4648"/>
                </a:lnTo>
                <a:lnTo>
                  <a:pt x="2852" y="4660"/>
                </a:lnTo>
                <a:lnTo>
                  <a:pt x="2838" y="4673"/>
                </a:lnTo>
                <a:lnTo>
                  <a:pt x="2824" y="4681"/>
                </a:lnTo>
                <a:lnTo>
                  <a:pt x="2806" y="4689"/>
                </a:lnTo>
                <a:lnTo>
                  <a:pt x="2790" y="4697"/>
                </a:lnTo>
                <a:lnTo>
                  <a:pt x="2772" y="4701"/>
                </a:lnTo>
                <a:lnTo>
                  <a:pt x="2753" y="4703"/>
                </a:lnTo>
                <a:lnTo>
                  <a:pt x="2733" y="4705"/>
                </a:lnTo>
                <a:lnTo>
                  <a:pt x="2733" y="4705"/>
                </a:lnTo>
                <a:lnTo>
                  <a:pt x="2733" y="4745"/>
                </a:lnTo>
                <a:lnTo>
                  <a:pt x="2733" y="4745"/>
                </a:lnTo>
                <a:lnTo>
                  <a:pt x="2733" y="4786"/>
                </a:lnTo>
                <a:lnTo>
                  <a:pt x="2733" y="4786"/>
                </a:lnTo>
                <a:lnTo>
                  <a:pt x="2762" y="4784"/>
                </a:lnTo>
                <a:lnTo>
                  <a:pt x="2788" y="4780"/>
                </a:lnTo>
                <a:lnTo>
                  <a:pt x="2814" y="4774"/>
                </a:lnTo>
                <a:lnTo>
                  <a:pt x="2838" y="4764"/>
                </a:lnTo>
                <a:lnTo>
                  <a:pt x="2863" y="4751"/>
                </a:lnTo>
                <a:lnTo>
                  <a:pt x="2885" y="4737"/>
                </a:lnTo>
                <a:lnTo>
                  <a:pt x="2905" y="4723"/>
                </a:lnTo>
                <a:lnTo>
                  <a:pt x="2923" y="4705"/>
                </a:lnTo>
                <a:lnTo>
                  <a:pt x="2923" y="4705"/>
                </a:lnTo>
                <a:lnTo>
                  <a:pt x="2941" y="4687"/>
                </a:lnTo>
                <a:lnTo>
                  <a:pt x="2958" y="4664"/>
                </a:lnTo>
                <a:lnTo>
                  <a:pt x="2972" y="4642"/>
                </a:lnTo>
                <a:lnTo>
                  <a:pt x="2982" y="4620"/>
                </a:lnTo>
                <a:lnTo>
                  <a:pt x="2992" y="4596"/>
                </a:lnTo>
                <a:lnTo>
                  <a:pt x="2998" y="4569"/>
                </a:lnTo>
                <a:lnTo>
                  <a:pt x="3002" y="4543"/>
                </a:lnTo>
                <a:lnTo>
                  <a:pt x="3004" y="4515"/>
                </a:lnTo>
                <a:lnTo>
                  <a:pt x="3004" y="4515"/>
                </a:lnTo>
                <a:lnTo>
                  <a:pt x="3004" y="268"/>
                </a:lnTo>
                <a:lnTo>
                  <a:pt x="3004" y="268"/>
                </a:lnTo>
                <a:lnTo>
                  <a:pt x="3002" y="240"/>
                </a:lnTo>
                <a:lnTo>
                  <a:pt x="2998" y="214"/>
                </a:lnTo>
                <a:lnTo>
                  <a:pt x="2992" y="188"/>
                </a:lnTo>
                <a:lnTo>
                  <a:pt x="2982" y="163"/>
                </a:lnTo>
                <a:lnTo>
                  <a:pt x="2972" y="141"/>
                </a:lnTo>
                <a:lnTo>
                  <a:pt x="2958" y="119"/>
                </a:lnTo>
                <a:lnTo>
                  <a:pt x="2941" y="97"/>
                </a:lnTo>
                <a:lnTo>
                  <a:pt x="2923" y="78"/>
                </a:lnTo>
                <a:lnTo>
                  <a:pt x="2923" y="78"/>
                </a:lnTo>
                <a:lnTo>
                  <a:pt x="2905" y="60"/>
                </a:lnTo>
                <a:lnTo>
                  <a:pt x="2885" y="46"/>
                </a:lnTo>
                <a:lnTo>
                  <a:pt x="2863" y="32"/>
                </a:lnTo>
                <a:lnTo>
                  <a:pt x="2838" y="20"/>
                </a:lnTo>
                <a:lnTo>
                  <a:pt x="2814" y="12"/>
                </a:lnTo>
                <a:lnTo>
                  <a:pt x="2788" y="6"/>
                </a:lnTo>
                <a:lnTo>
                  <a:pt x="2762" y="2"/>
                </a:lnTo>
                <a:lnTo>
                  <a:pt x="2733" y="0"/>
                </a:lnTo>
                <a:lnTo>
                  <a:pt x="2733" y="0"/>
                </a:lnTo>
                <a:lnTo>
                  <a:pt x="269" y="0"/>
                </a:lnTo>
                <a:lnTo>
                  <a:pt x="269" y="0"/>
                </a:lnTo>
                <a:lnTo>
                  <a:pt x="241" y="2"/>
                </a:lnTo>
                <a:lnTo>
                  <a:pt x="215" y="6"/>
                </a:lnTo>
                <a:lnTo>
                  <a:pt x="188" y="12"/>
                </a:lnTo>
                <a:lnTo>
                  <a:pt x="164" y="20"/>
                </a:lnTo>
                <a:lnTo>
                  <a:pt x="142" y="32"/>
                </a:lnTo>
                <a:lnTo>
                  <a:pt x="120" y="46"/>
                </a:lnTo>
                <a:lnTo>
                  <a:pt x="99" y="60"/>
                </a:lnTo>
                <a:lnTo>
                  <a:pt x="79" y="78"/>
                </a:lnTo>
                <a:lnTo>
                  <a:pt x="79" y="78"/>
                </a:lnTo>
                <a:lnTo>
                  <a:pt x="63" y="97"/>
                </a:lnTo>
                <a:lnTo>
                  <a:pt x="47" y="119"/>
                </a:lnTo>
                <a:lnTo>
                  <a:pt x="33" y="141"/>
                </a:lnTo>
                <a:lnTo>
                  <a:pt x="23" y="163"/>
                </a:lnTo>
                <a:lnTo>
                  <a:pt x="13" y="188"/>
                </a:lnTo>
                <a:lnTo>
                  <a:pt x="6" y="214"/>
                </a:lnTo>
                <a:lnTo>
                  <a:pt x="2" y="240"/>
                </a:lnTo>
                <a:lnTo>
                  <a:pt x="0" y="268"/>
                </a:lnTo>
                <a:lnTo>
                  <a:pt x="0" y="268"/>
                </a:lnTo>
                <a:lnTo>
                  <a:pt x="0" y="4515"/>
                </a:lnTo>
                <a:lnTo>
                  <a:pt x="0" y="4515"/>
                </a:lnTo>
                <a:lnTo>
                  <a:pt x="2" y="4543"/>
                </a:lnTo>
                <a:lnTo>
                  <a:pt x="6" y="4569"/>
                </a:lnTo>
                <a:lnTo>
                  <a:pt x="13" y="4596"/>
                </a:lnTo>
                <a:lnTo>
                  <a:pt x="23" y="4620"/>
                </a:lnTo>
                <a:lnTo>
                  <a:pt x="33" y="4642"/>
                </a:lnTo>
                <a:lnTo>
                  <a:pt x="47" y="4664"/>
                </a:lnTo>
                <a:lnTo>
                  <a:pt x="63" y="4687"/>
                </a:lnTo>
                <a:lnTo>
                  <a:pt x="79" y="4705"/>
                </a:lnTo>
                <a:lnTo>
                  <a:pt x="79" y="4705"/>
                </a:lnTo>
                <a:lnTo>
                  <a:pt x="99" y="4723"/>
                </a:lnTo>
                <a:lnTo>
                  <a:pt x="120" y="4737"/>
                </a:lnTo>
                <a:lnTo>
                  <a:pt x="142" y="4751"/>
                </a:lnTo>
                <a:lnTo>
                  <a:pt x="164" y="4764"/>
                </a:lnTo>
                <a:lnTo>
                  <a:pt x="188" y="4774"/>
                </a:lnTo>
                <a:lnTo>
                  <a:pt x="215" y="4780"/>
                </a:lnTo>
                <a:lnTo>
                  <a:pt x="241" y="4784"/>
                </a:lnTo>
                <a:lnTo>
                  <a:pt x="269" y="4786"/>
                </a:lnTo>
                <a:lnTo>
                  <a:pt x="269" y="4786"/>
                </a:lnTo>
                <a:lnTo>
                  <a:pt x="2733" y="4786"/>
                </a:lnTo>
                <a:lnTo>
                  <a:pt x="2733" y="4745"/>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grpSp>
        <p:nvGrpSpPr>
          <p:cNvPr id="3" name="グループ化 2"/>
          <p:cNvGrpSpPr/>
          <p:nvPr/>
        </p:nvGrpSpPr>
        <p:grpSpPr>
          <a:xfrm>
            <a:off x="19715163" y="24269700"/>
            <a:ext cx="22459950" cy="7161213"/>
            <a:chOff x="21766213" y="23841075"/>
            <a:chExt cx="22459950" cy="7161213"/>
          </a:xfrm>
        </p:grpSpPr>
        <p:pic>
          <p:nvPicPr>
            <p:cNvPr id="7" name="Picture 666">
              <a:extLst>
                <a:ext uri="{FF2B5EF4-FFF2-40B4-BE49-F238E27FC236}">
                  <a16:creationId xmlns="" xmlns:a16="http://schemas.microsoft.com/office/drawing/2014/main" id="{4037CE99-AD49-4143-98D0-81A5C8241D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66213" y="23879175"/>
              <a:ext cx="4111625" cy="708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Freeform 667">
              <a:extLst>
                <a:ext uri="{FF2B5EF4-FFF2-40B4-BE49-F238E27FC236}">
                  <a16:creationId xmlns="" xmlns:a16="http://schemas.microsoft.com/office/drawing/2014/main" id="{9114EC0D-8A14-4CDF-BC7A-645CC8F59671}"/>
                </a:ext>
              </a:extLst>
            </p:cNvPr>
            <p:cNvSpPr>
              <a:spLocks/>
            </p:cNvSpPr>
            <p:nvPr/>
          </p:nvSpPr>
          <p:spPr bwMode="auto">
            <a:xfrm>
              <a:off x="21790025" y="25198388"/>
              <a:ext cx="766763" cy="4260850"/>
            </a:xfrm>
            <a:custGeom>
              <a:avLst/>
              <a:gdLst>
                <a:gd name="T0" fmla="*/ 0 w 483"/>
                <a:gd name="T1" fmla="*/ 722 h 2684"/>
                <a:gd name="T2" fmla="*/ 242 w 483"/>
                <a:gd name="T3" fmla="*/ 0 h 2684"/>
                <a:gd name="T4" fmla="*/ 483 w 483"/>
                <a:gd name="T5" fmla="*/ 722 h 2684"/>
                <a:gd name="T6" fmla="*/ 337 w 483"/>
                <a:gd name="T7" fmla="*/ 722 h 2684"/>
                <a:gd name="T8" fmla="*/ 337 w 483"/>
                <a:gd name="T9" fmla="*/ 2684 h 2684"/>
                <a:gd name="T10" fmla="*/ 163 w 483"/>
                <a:gd name="T11" fmla="*/ 2684 h 2684"/>
                <a:gd name="T12" fmla="*/ 163 w 483"/>
                <a:gd name="T13" fmla="*/ 722 h 2684"/>
                <a:gd name="T14" fmla="*/ 0 w 483"/>
                <a:gd name="T15" fmla="*/ 722 h 2684"/>
                <a:gd name="T16" fmla="*/ 0 w 483"/>
                <a:gd name="T17" fmla="*/ 722 h 2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3" h="2684">
                  <a:moveTo>
                    <a:pt x="0" y="722"/>
                  </a:moveTo>
                  <a:lnTo>
                    <a:pt x="242" y="0"/>
                  </a:lnTo>
                  <a:lnTo>
                    <a:pt x="483" y="722"/>
                  </a:lnTo>
                  <a:lnTo>
                    <a:pt x="337" y="722"/>
                  </a:lnTo>
                  <a:lnTo>
                    <a:pt x="337" y="2684"/>
                  </a:lnTo>
                  <a:lnTo>
                    <a:pt x="163" y="2684"/>
                  </a:lnTo>
                  <a:lnTo>
                    <a:pt x="163" y="722"/>
                  </a:lnTo>
                  <a:lnTo>
                    <a:pt x="0" y="722"/>
                  </a:lnTo>
                  <a:lnTo>
                    <a:pt x="0" y="722"/>
                  </a:lnTo>
                  <a:close/>
                </a:path>
              </a:pathLst>
            </a:custGeom>
            <a:solidFill>
              <a:srgbClr val="D50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pic>
          <p:nvPicPr>
            <p:cNvPr id="9" name="Picture 671">
              <a:extLst>
                <a:ext uri="{FF2B5EF4-FFF2-40B4-BE49-F238E27FC236}">
                  <a16:creationId xmlns="" xmlns:a16="http://schemas.microsoft.com/office/drawing/2014/main" id="{D1DA7DEE-86CC-4C34-9502-B58195675E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67363" y="23912513"/>
              <a:ext cx="3965575" cy="702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Freeform 672">
              <a:extLst>
                <a:ext uri="{FF2B5EF4-FFF2-40B4-BE49-F238E27FC236}">
                  <a16:creationId xmlns="" xmlns:a16="http://schemas.microsoft.com/office/drawing/2014/main" id="{50F0209F-E5B6-43DF-A12B-DDF108AAEED3}"/>
                </a:ext>
              </a:extLst>
            </p:cNvPr>
            <p:cNvSpPr>
              <a:spLocks/>
            </p:cNvSpPr>
            <p:nvPr/>
          </p:nvSpPr>
          <p:spPr bwMode="auto">
            <a:xfrm>
              <a:off x="31100713" y="25182513"/>
              <a:ext cx="760413" cy="4213225"/>
            </a:xfrm>
            <a:custGeom>
              <a:avLst/>
              <a:gdLst>
                <a:gd name="T0" fmla="*/ 0 w 479"/>
                <a:gd name="T1" fmla="*/ 712 h 2654"/>
                <a:gd name="T2" fmla="*/ 241 w 479"/>
                <a:gd name="T3" fmla="*/ 0 h 2654"/>
                <a:gd name="T4" fmla="*/ 479 w 479"/>
                <a:gd name="T5" fmla="*/ 712 h 2654"/>
                <a:gd name="T6" fmla="*/ 336 w 479"/>
                <a:gd name="T7" fmla="*/ 712 h 2654"/>
                <a:gd name="T8" fmla="*/ 336 w 479"/>
                <a:gd name="T9" fmla="*/ 2654 h 2654"/>
                <a:gd name="T10" fmla="*/ 164 w 479"/>
                <a:gd name="T11" fmla="*/ 2654 h 2654"/>
                <a:gd name="T12" fmla="*/ 164 w 479"/>
                <a:gd name="T13" fmla="*/ 712 h 2654"/>
                <a:gd name="T14" fmla="*/ 0 w 479"/>
                <a:gd name="T15" fmla="*/ 712 h 2654"/>
                <a:gd name="T16" fmla="*/ 0 w 479"/>
                <a:gd name="T17" fmla="*/ 712 h 2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2654">
                  <a:moveTo>
                    <a:pt x="0" y="712"/>
                  </a:moveTo>
                  <a:lnTo>
                    <a:pt x="241" y="0"/>
                  </a:lnTo>
                  <a:lnTo>
                    <a:pt x="479" y="712"/>
                  </a:lnTo>
                  <a:lnTo>
                    <a:pt x="336" y="712"/>
                  </a:lnTo>
                  <a:lnTo>
                    <a:pt x="336" y="2654"/>
                  </a:lnTo>
                  <a:lnTo>
                    <a:pt x="164" y="2654"/>
                  </a:lnTo>
                  <a:lnTo>
                    <a:pt x="164" y="712"/>
                  </a:lnTo>
                  <a:lnTo>
                    <a:pt x="0" y="712"/>
                  </a:lnTo>
                  <a:lnTo>
                    <a:pt x="0" y="712"/>
                  </a:lnTo>
                  <a:close/>
                </a:path>
              </a:pathLst>
            </a:custGeom>
            <a:solidFill>
              <a:srgbClr val="D50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pic>
          <p:nvPicPr>
            <p:cNvPr id="11" name="Picture 676">
              <a:extLst>
                <a:ext uri="{FF2B5EF4-FFF2-40B4-BE49-F238E27FC236}">
                  <a16:creationId xmlns="" xmlns:a16="http://schemas.microsoft.com/office/drawing/2014/main" id="{36F40E81-BEF5-45DD-BD81-2A94EC2EDB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36188" y="23841075"/>
              <a:ext cx="4052888" cy="716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677">
              <a:extLst>
                <a:ext uri="{FF2B5EF4-FFF2-40B4-BE49-F238E27FC236}">
                  <a16:creationId xmlns="" xmlns:a16="http://schemas.microsoft.com/office/drawing/2014/main" id="{9C441D1A-26FE-480E-9D60-508FAC5A25E3}"/>
                </a:ext>
              </a:extLst>
            </p:cNvPr>
            <p:cNvSpPr>
              <a:spLocks/>
            </p:cNvSpPr>
            <p:nvPr/>
          </p:nvSpPr>
          <p:spPr bwMode="auto">
            <a:xfrm>
              <a:off x="35545713" y="25260300"/>
              <a:ext cx="754063" cy="3940175"/>
            </a:xfrm>
            <a:custGeom>
              <a:avLst/>
              <a:gdLst>
                <a:gd name="T0" fmla="*/ 0 w 475"/>
                <a:gd name="T1" fmla="*/ 667 h 2482"/>
                <a:gd name="T2" fmla="*/ 238 w 475"/>
                <a:gd name="T3" fmla="*/ 0 h 2482"/>
                <a:gd name="T4" fmla="*/ 475 w 475"/>
                <a:gd name="T5" fmla="*/ 667 h 2482"/>
                <a:gd name="T6" fmla="*/ 333 w 475"/>
                <a:gd name="T7" fmla="*/ 667 h 2482"/>
                <a:gd name="T8" fmla="*/ 333 w 475"/>
                <a:gd name="T9" fmla="*/ 2482 h 2482"/>
                <a:gd name="T10" fmla="*/ 162 w 475"/>
                <a:gd name="T11" fmla="*/ 2482 h 2482"/>
                <a:gd name="T12" fmla="*/ 162 w 475"/>
                <a:gd name="T13" fmla="*/ 667 h 2482"/>
                <a:gd name="T14" fmla="*/ 0 w 475"/>
                <a:gd name="T15" fmla="*/ 667 h 2482"/>
                <a:gd name="T16" fmla="*/ 0 w 475"/>
                <a:gd name="T17" fmla="*/ 667 h 24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5" h="2482">
                  <a:moveTo>
                    <a:pt x="0" y="667"/>
                  </a:moveTo>
                  <a:lnTo>
                    <a:pt x="238" y="0"/>
                  </a:lnTo>
                  <a:lnTo>
                    <a:pt x="475" y="667"/>
                  </a:lnTo>
                  <a:lnTo>
                    <a:pt x="333" y="667"/>
                  </a:lnTo>
                  <a:lnTo>
                    <a:pt x="333" y="2482"/>
                  </a:lnTo>
                  <a:lnTo>
                    <a:pt x="162" y="2482"/>
                  </a:lnTo>
                  <a:lnTo>
                    <a:pt x="162" y="667"/>
                  </a:lnTo>
                  <a:lnTo>
                    <a:pt x="0" y="667"/>
                  </a:lnTo>
                  <a:lnTo>
                    <a:pt x="0" y="667"/>
                  </a:lnTo>
                  <a:close/>
                </a:path>
              </a:pathLst>
            </a:custGeom>
            <a:solidFill>
              <a:srgbClr val="D50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pic>
          <p:nvPicPr>
            <p:cNvPr id="13" name="Picture 684">
              <a:extLst>
                <a:ext uri="{FF2B5EF4-FFF2-40B4-BE49-F238E27FC236}">
                  <a16:creationId xmlns="" xmlns:a16="http://schemas.microsoft.com/office/drawing/2014/main" id="{CA32FFC7-5403-4534-8AB5-AA00798F12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24063" y="23841075"/>
              <a:ext cx="4102100" cy="716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Freeform 685">
              <a:extLst>
                <a:ext uri="{FF2B5EF4-FFF2-40B4-BE49-F238E27FC236}">
                  <a16:creationId xmlns="" xmlns:a16="http://schemas.microsoft.com/office/drawing/2014/main" id="{908610D2-41BA-4835-B722-B5E63CED2819}"/>
                </a:ext>
              </a:extLst>
            </p:cNvPr>
            <p:cNvSpPr>
              <a:spLocks/>
            </p:cNvSpPr>
            <p:nvPr/>
          </p:nvSpPr>
          <p:spPr bwMode="auto">
            <a:xfrm>
              <a:off x="40224075" y="25217438"/>
              <a:ext cx="719138" cy="3841750"/>
            </a:xfrm>
            <a:custGeom>
              <a:avLst/>
              <a:gdLst>
                <a:gd name="T0" fmla="*/ 0 w 453"/>
                <a:gd name="T1" fmla="*/ 651 h 2420"/>
                <a:gd name="T2" fmla="*/ 226 w 453"/>
                <a:gd name="T3" fmla="*/ 0 h 2420"/>
                <a:gd name="T4" fmla="*/ 453 w 453"/>
                <a:gd name="T5" fmla="*/ 651 h 2420"/>
                <a:gd name="T6" fmla="*/ 317 w 453"/>
                <a:gd name="T7" fmla="*/ 651 h 2420"/>
                <a:gd name="T8" fmla="*/ 317 w 453"/>
                <a:gd name="T9" fmla="*/ 2420 h 2420"/>
                <a:gd name="T10" fmla="*/ 154 w 453"/>
                <a:gd name="T11" fmla="*/ 2420 h 2420"/>
                <a:gd name="T12" fmla="*/ 154 w 453"/>
                <a:gd name="T13" fmla="*/ 651 h 2420"/>
                <a:gd name="T14" fmla="*/ 0 w 453"/>
                <a:gd name="T15" fmla="*/ 651 h 2420"/>
                <a:gd name="T16" fmla="*/ 0 w 453"/>
                <a:gd name="T17" fmla="*/ 651 h 2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3" h="2420">
                  <a:moveTo>
                    <a:pt x="0" y="651"/>
                  </a:moveTo>
                  <a:lnTo>
                    <a:pt x="226" y="0"/>
                  </a:lnTo>
                  <a:lnTo>
                    <a:pt x="453" y="651"/>
                  </a:lnTo>
                  <a:lnTo>
                    <a:pt x="317" y="651"/>
                  </a:lnTo>
                  <a:lnTo>
                    <a:pt x="317" y="2420"/>
                  </a:lnTo>
                  <a:lnTo>
                    <a:pt x="154" y="2420"/>
                  </a:lnTo>
                  <a:lnTo>
                    <a:pt x="154" y="651"/>
                  </a:lnTo>
                  <a:lnTo>
                    <a:pt x="0" y="651"/>
                  </a:lnTo>
                  <a:lnTo>
                    <a:pt x="0" y="651"/>
                  </a:lnTo>
                  <a:close/>
                </a:path>
              </a:pathLst>
            </a:custGeom>
            <a:solidFill>
              <a:srgbClr val="D50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pic>
          <p:nvPicPr>
            <p:cNvPr id="15" name="Picture 692">
              <a:extLst>
                <a:ext uri="{FF2B5EF4-FFF2-40B4-BE49-F238E27FC236}">
                  <a16:creationId xmlns="" xmlns:a16="http://schemas.microsoft.com/office/drawing/2014/main" id="{87FCD642-9DD1-4452-9CF3-EA041CF54C7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22350" y="23912513"/>
              <a:ext cx="3995738" cy="702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Freeform 693">
              <a:extLst>
                <a:ext uri="{FF2B5EF4-FFF2-40B4-BE49-F238E27FC236}">
                  <a16:creationId xmlns="" xmlns:a16="http://schemas.microsoft.com/office/drawing/2014/main" id="{E9132626-C636-4AD1-AC0E-A2F72D912889}"/>
                </a:ext>
              </a:extLst>
            </p:cNvPr>
            <p:cNvSpPr>
              <a:spLocks/>
            </p:cNvSpPr>
            <p:nvPr/>
          </p:nvSpPr>
          <p:spPr bwMode="auto">
            <a:xfrm>
              <a:off x="26496963" y="25217438"/>
              <a:ext cx="773113" cy="4294188"/>
            </a:xfrm>
            <a:custGeom>
              <a:avLst/>
              <a:gdLst>
                <a:gd name="T0" fmla="*/ 0 w 487"/>
                <a:gd name="T1" fmla="*/ 726 h 2705"/>
                <a:gd name="T2" fmla="*/ 244 w 487"/>
                <a:gd name="T3" fmla="*/ 0 h 2705"/>
                <a:gd name="T4" fmla="*/ 487 w 487"/>
                <a:gd name="T5" fmla="*/ 726 h 2705"/>
                <a:gd name="T6" fmla="*/ 341 w 487"/>
                <a:gd name="T7" fmla="*/ 726 h 2705"/>
                <a:gd name="T8" fmla="*/ 341 w 487"/>
                <a:gd name="T9" fmla="*/ 2705 h 2705"/>
                <a:gd name="T10" fmla="*/ 166 w 487"/>
                <a:gd name="T11" fmla="*/ 2705 h 2705"/>
                <a:gd name="T12" fmla="*/ 166 w 487"/>
                <a:gd name="T13" fmla="*/ 726 h 2705"/>
                <a:gd name="T14" fmla="*/ 0 w 487"/>
                <a:gd name="T15" fmla="*/ 726 h 2705"/>
                <a:gd name="T16" fmla="*/ 0 w 487"/>
                <a:gd name="T17" fmla="*/ 726 h 27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7" h="2705">
                  <a:moveTo>
                    <a:pt x="0" y="726"/>
                  </a:moveTo>
                  <a:lnTo>
                    <a:pt x="244" y="0"/>
                  </a:lnTo>
                  <a:lnTo>
                    <a:pt x="487" y="726"/>
                  </a:lnTo>
                  <a:lnTo>
                    <a:pt x="341" y="726"/>
                  </a:lnTo>
                  <a:lnTo>
                    <a:pt x="341" y="2705"/>
                  </a:lnTo>
                  <a:lnTo>
                    <a:pt x="166" y="2705"/>
                  </a:lnTo>
                  <a:lnTo>
                    <a:pt x="166" y="726"/>
                  </a:lnTo>
                  <a:lnTo>
                    <a:pt x="0" y="726"/>
                  </a:lnTo>
                  <a:lnTo>
                    <a:pt x="0" y="726"/>
                  </a:lnTo>
                  <a:close/>
                </a:path>
              </a:pathLst>
            </a:custGeom>
            <a:solidFill>
              <a:srgbClr val="D50F1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648" name="Freeform 668">
              <a:extLst>
                <a:ext uri="{FF2B5EF4-FFF2-40B4-BE49-F238E27FC236}">
                  <a16:creationId xmlns="" xmlns:a16="http://schemas.microsoft.com/office/drawing/2014/main" id="{33CDD8E0-054C-4CFD-ABB5-05481E44EF6A}"/>
                </a:ext>
              </a:extLst>
            </p:cNvPr>
            <p:cNvSpPr>
              <a:spLocks/>
            </p:cNvSpPr>
            <p:nvPr/>
          </p:nvSpPr>
          <p:spPr bwMode="auto">
            <a:xfrm>
              <a:off x="22817888" y="30060900"/>
              <a:ext cx="2000250" cy="685800"/>
            </a:xfrm>
            <a:custGeom>
              <a:avLst/>
              <a:gdLst>
                <a:gd name="T0" fmla="*/ 1260 w 1260"/>
                <a:gd name="T1" fmla="*/ 432 h 432"/>
                <a:gd name="T2" fmla="*/ 0 w 1260"/>
                <a:gd name="T3" fmla="*/ 432 h 432"/>
                <a:gd name="T4" fmla="*/ 0 w 1260"/>
                <a:gd name="T5" fmla="*/ 0 h 432"/>
                <a:gd name="T6" fmla="*/ 1260 w 1260"/>
                <a:gd name="T7" fmla="*/ 0 h 432"/>
                <a:gd name="T8" fmla="*/ 1260 w 1260"/>
                <a:gd name="T9" fmla="*/ 432 h 432"/>
                <a:gd name="T10" fmla="*/ 1260 w 1260"/>
                <a:gd name="T11" fmla="*/ 432 h 432"/>
              </a:gdLst>
              <a:ahLst/>
              <a:cxnLst>
                <a:cxn ang="0">
                  <a:pos x="T0" y="T1"/>
                </a:cxn>
                <a:cxn ang="0">
                  <a:pos x="T2" y="T3"/>
                </a:cxn>
                <a:cxn ang="0">
                  <a:pos x="T4" y="T5"/>
                </a:cxn>
                <a:cxn ang="0">
                  <a:pos x="T6" y="T7"/>
                </a:cxn>
                <a:cxn ang="0">
                  <a:pos x="T8" y="T9"/>
                </a:cxn>
                <a:cxn ang="0">
                  <a:pos x="T10" y="T11"/>
                </a:cxn>
              </a:cxnLst>
              <a:rect l="0" t="0" r="r" b="b"/>
              <a:pathLst>
                <a:path w="1260" h="432">
                  <a:moveTo>
                    <a:pt x="1260" y="432"/>
                  </a:moveTo>
                  <a:lnTo>
                    <a:pt x="0" y="432"/>
                  </a:lnTo>
                  <a:lnTo>
                    <a:pt x="0" y="0"/>
                  </a:lnTo>
                  <a:lnTo>
                    <a:pt x="1260" y="0"/>
                  </a:lnTo>
                  <a:lnTo>
                    <a:pt x="1260" y="432"/>
                  </a:lnTo>
                  <a:lnTo>
                    <a:pt x="1260" y="4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altLang="ja-JP" sz="4000" b="1" dirty="0" smtClean="0"/>
                <a:t>LED x 3</a:t>
              </a:r>
              <a:endParaRPr lang="ja-JP" altLang="en-US" sz="4000" b="1" dirty="0"/>
            </a:p>
          </p:txBody>
        </p:sp>
        <p:sp>
          <p:nvSpPr>
            <p:cNvPr id="1649" name="Freeform 668">
              <a:extLst>
                <a:ext uri="{FF2B5EF4-FFF2-40B4-BE49-F238E27FC236}">
                  <a16:creationId xmlns="" xmlns:a16="http://schemas.microsoft.com/office/drawing/2014/main" id="{33CDD8E0-054C-4CFD-ABB5-05481E44EF6A}"/>
                </a:ext>
              </a:extLst>
            </p:cNvPr>
            <p:cNvSpPr>
              <a:spLocks/>
            </p:cNvSpPr>
            <p:nvPr/>
          </p:nvSpPr>
          <p:spPr bwMode="auto">
            <a:xfrm>
              <a:off x="31950025" y="30060900"/>
              <a:ext cx="2000250" cy="685800"/>
            </a:xfrm>
            <a:custGeom>
              <a:avLst/>
              <a:gdLst>
                <a:gd name="T0" fmla="*/ 1260 w 1260"/>
                <a:gd name="T1" fmla="*/ 432 h 432"/>
                <a:gd name="T2" fmla="*/ 0 w 1260"/>
                <a:gd name="T3" fmla="*/ 432 h 432"/>
                <a:gd name="T4" fmla="*/ 0 w 1260"/>
                <a:gd name="T5" fmla="*/ 0 h 432"/>
                <a:gd name="T6" fmla="*/ 1260 w 1260"/>
                <a:gd name="T7" fmla="*/ 0 h 432"/>
                <a:gd name="T8" fmla="*/ 1260 w 1260"/>
                <a:gd name="T9" fmla="*/ 432 h 432"/>
                <a:gd name="T10" fmla="*/ 1260 w 1260"/>
                <a:gd name="T11" fmla="*/ 432 h 432"/>
              </a:gdLst>
              <a:ahLst/>
              <a:cxnLst>
                <a:cxn ang="0">
                  <a:pos x="T0" y="T1"/>
                </a:cxn>
                <a:cxn ang="0">
                  <a:pos x="T2" y="T3"/>
                </a:cxn>
                <a:cxn ang="0">
                  <a:pos x="T4" y="T5"/>
                </a:cxn>
                <a:cxn ang="0">
                  <a:pos x="T6" y="T7"/>
                </a:cxn>
                <a:cxn ang="0">
                  <a:pos x="T8" y="T9"/>
                </a:cxn>
                <a:cxn ang="0">
                  <a:pos x="T10" y="T11"/>
                </a:cxn>
              </a:cxnLst>
              <a:rect l="0" t="0" r="r" b="b"/>
              <a:pathLst>
                <a:path w="1260" h="432">
                  <a:moveTo>
                    <a:pt x="1260" y="432"/>
                  </a:moveTo>
                  <a:lnTo>
                    <a:pt x="0" y="432"/>
                  </a:lnTo>
                  <a:lnTo>
                    <a:pt x="0" y="0"/>
                  </a:lnTo>
                  <a:lnTo>
                    <a:pt x="1260" y="0"/>
                  </a:lnTo>
                  <a:lnTo>
                    <a:pt x="1260" y="432"/>
                  </a:lnTo>
                  <a:lnTo>
                    <a:pt x="1260" y="4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altLang="ja-JP" sz="4000" b="1" dirty="0" smtClean="0"/>
                <a:t>LED x 1</a:t>
              </a:r>
              <a:endParaRPr lang="ja-JP" altLang="en-US" sz="4000" b="1" dirty="0"/>
            </a:p>
          </p:txBody>
        </p:sp>
        <p:sp>
          <p:nvSpPr>
            <p:cNvPr id="1650" name="Freeform 668">
              <a:extLst>
                <a:ext uri="{FF2B5EF4-FFF2-40B4-BE49-F238E27FC236}">
                  <a16:creationId xmlns="" xmlns:a16="http://schemas.microsoft.com/office/drawing/2014/main" id="{33CDD8E0-054C-4CFD-ABB5-05481E44EF6A}"/>
                </a:ext>
              </a:extLst>
            </p:cNvPr>
            <p:cNvSpPr>
              <a:spLocks/>
            </p:cNvSpPr>
            <p:nvPr/>
          </p:nvSpPr>
          <p:spPr bwMode="auto">
            <a:xfrm>
              <a:off x="27481213" y="30060900"/>
              <a:ext cx="2000250" cy="685800"/>
            </a:xfrm>
            <a:custGeom>
              <a:avLst/>
              <a:gdLst>
                <a:gd name="T0" fmla="*/ 1260 w 1260"/>
                <a:gd name="T1" fmla="*/ 432 h 432"/>
                <a:gd name="T2" fmla="*/ 0 w 1260"/>
                <a:gd name="T3" fmla="*/ 432 h 432"/>
                <a:gd name="T4" fmla="*/ 0 w 1260"/>
                <a:gd name="T5" fmla="*/ 0 h 432"/>
                <a:gd name="T6" fmla="*/ 1260 w 1260"/>
                <a:gd name="T7" fmla="*/ 0 h 432"/>
                <a:gd name="T8" fmla="*/ 1260 w 1260"/>
                <a:gd name="T9" fmla="*/ 432 h 432"/>
                <a:gd name="T10" fmla="*/ 1260 w 1260"/>
                <a:gd name="T11" fmla="*/ 432 h 432"/>
              </a:gdLst>
              <a:ahLst/>
              <a:cxnLst>
                <a:cxn ang="0">
                  <a:pos x="T0" y="T1"/>
                </a:cxn>
                <a:cxn ang="0">
                  <a:pos x="T2" y="T3"/>
                </a:cxn>
                <a:cxn ang="0">
                  <a:pos x="T4" y="T5"/>
                </a:cxn>
                <a:cxn ang="0">
                  <a:pos x="T6" y="T7"/>
                </a:cxn>
                <a:cxn ang="0">
                  <a:pos x="T8" y="T9"/>
                </a:cxn>
                <a:cxn ang="0">
                  <a:pos x="T10" y="T11"/>
                </a:cxn>
              </a:cxnLst>
              <a:rect l="0" t="0" r="r" b="b"/>
              <a:pathLst>
                <a:path w="1260" h="432">
                  <a:moveTo>
                    <a:pt x="1260" y="432"/>
                  </a:moveTo>
                  <a:lnTo>
                    <a:pt x="0" y="432"/>
                  </a:lnTo>
                  <a:lnTo>
                    <a:pt x="0" y="0"/>
                  </a:lnTo>
                  <a:lnTo>
                    <a:pt x="1260" y="0"/>
                  </a:lnTo>
                  <a:lnTo>
                    <a:pt x="1260" y="432"/>
                  </a:lnTo>
                  <a:lnTo>
                    <a:pt x="1260" y="4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altLang="ja-JP" sz="4000" b="1" dirty="0" smtClean="0"/>
                <a:t>LED x 2</a:t>
              </a:r>
              <a:endParaRPr lang="ja-JP" altLang="en-US" sz="4000" b="1" dirty="0"/>
            </a:p>
          </p:txBody>
        </p:sp>
        <p:sp>
          <p:nvSpPr>
            <p:cNvPr id="1651" name="Freeform 668">
              <a:extLst>
                <a:ext uri="{FF2B5EF4-FFF2-40B4-BE49-F238E27FC236}">
                  <a16:creationId xmlns="" xmlns:a16="http://schemas.microsoft.com/office/drawing/2014/main" id="{33CDD8E0-054C-4CFD-ABB5-05481E44EF6A}"/>
                </a:ext>
              </a:extLst>
            </p:cNvPr>
            <p:cNvSpPr>
              <a:spLocks/>
            </p:cNvSpPr>
            <p:nvPr/>
          </p:nvSpPr>
          <p:spPr bwMode="auto">
            <a:xfrm>
              <a:off x="36562507" y="30060900"/>
              <a:ext cx="2000250" cy="685800"/>
            </a:xfrm>
            <a:custGeom>
              <a:avLst/>
              <a:gdLst>
                <a:gd name="T0" fmla="*/ 1260 w 1260"/>
                <a:gd name="T1" fmla="*/ 432 h 432"/>
                <a:gd name="T2" fmla="*/ 0 w 1260"/>
                <a:gd name="T3" fmla="*/ 432 h 432"/>
                <a:gd name="T4" fmla="*/ 0 w 1260"/>
                <a:gd name="T5" fmla="*/ 0 h 432"/>
                <a:gd name="T6" fmla="*/ 1260 w 1260"/>
                <a:gd name="T7" fmla="*/ 0 h 432"/>
                <a:gd name="T8" fmla="*/ 1260 w 1260"/>
                <a:gd name="T9" fmla="*/ 432 h 432"/>
                <a:gd name="T10" fmla="*/ 1260 w 1260"/>
                <a:gd name="T11" fmla="*/ 432 h 432"/>
              </a:gdLst>
              <a:ahLst/>
              <a:cxnLst>
                <a:cxn ang="0">
                  <a:pos x="T0" y="T1"/>
                </a:cxn>
                <a:cxn ang="0">
                  <a:pos x="T2" y="T3"/>
                </a:cxn>
                <a:cxn ang="0">
                  <a:pos x="T4" y="T5"/>
                </a:cxn>
                <a:cxn ang="0">
                  <a:pos x="T6" y="T7"/>
                </a:cxn>
                <a:cxn ang="0">
                  <a:pos x="T8" y="T9"/>
                </a:cxn>
                <a:cxn ang="0">
                  <a:pos x="T10" y="T11"/>
                </a:cxn>
              </a:cxnLst>
              <a:rect l="0" t="0" r="r" b="b"/>
              <a:pathLst>
                <a:path w="1260" h="432">
                  <a:moveTo>
                    <a:pt x="1260" y="432"/>
                  </a:moveTo>
                  <a:lnTo>
                    <a:pt x="0" y="432"/>
                  </a:lnTo>
                  <a:lnTo>
                    <a:pt x="0" y="0"/>
                  </a:lnTo>
                  <a:lnTo>
                    <a:pt x="1260" y="0"/>
                  </a:lnTo>
                  <a:lnTo>
                    <a:pt x="1260" y="432"/>
                  </a:lnTo>
                  <a:lnTo>
                    <a:pt x="1260" y="4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altLang="ja-JP" sz="4000" b="1" dirty="0" smtClean="0"/>
                <a:t>LED x 1</a:t>
              </a:r>
              <a:endParaRPr lang="ja-JP" altLang="en-US" sz="4000" b="1" dirty="0"/>
            </a:p>
          </p:txBody>
        </p:sp>
        <p:sp>
          <p:nvSpPr>
            <p:cNvPr id="1652" name="Freeform 668">
              <a:extLst>
                <a:ext uri="{FF2B5EF4-FFF2-40B4-BE49-F238E27FC236}">
                  <a16:creationId xmlns="" xmlns:a16="http://schemas.microsoft.com/office/drawing/2014/main" id="{33CDD8E0-054C-4CFD-ABB5-05481E44EF6A}"/>
                </a:ext>
              </a:extLst>
            </p:cNvPr>
            <p:cNvSpPr>
              <a:spLocks/>
            </p:cNvSpPr>
            <p:nvPr/>
          </p:nvSpPr>
          <p:spPr bwMode="auto">
            <a:xfrm>
              <a:off x="41174988" y="30060900"/>
              <a:ext cx="2000250" cy="685800"/>
            </a:xfrm>
            <a:custGeom>
              <a:avLst/>
              <a:gdLst>
                <a:gd name="T0" fmla="*/ 1260 w 1260"/>
                <a:gd name="T1" fmla="*/ 432 h 432"/>
                <a:gd name="T2" fmla="*/ 0 w 1260"/>
                <a:gd name="T3" fmla="*/ 432 h 432"/>
                <a:gd name="T4" fmla="*/ 0 w 1260"/>
                <a:gd name="T5" fmla="*/ 0 h 432"/>
                <a:gd name="T6" fmla="*/ 1260 w 1260"/>
                <a:gd name="T7" fmla="*/ 0 h 432"/>
                <a:gd name="T8" fmla="*/ 1260 w 1260"/>
                <a:gd name="T9" fmla="*/ 432 h 432"/>
                <a:gd name="T10" fmla="*/ 1260 w 1260"/>
                <a:gd name="T11" fmla="*/ 432 h 432"/>
              </a:gdLst>
              <a:ahLst/>
              <a:cxnLst>
                <a:cxn ang="0">
                  <a:pos x="T0" y="T1"/>
                </a:cxn>
                <a:cxn ang="0">
                  <a:pos x="T2" y="T3"/>
                </a:cxn>
                <a:cxn ang="0">
                  <a:pos x="T4" y="T5"/>
                </a:cxn>
                <a:cxn ang="0">
                  <a:pos x="T6" y="T7"/>
                </a:cxn>
                <a:cxn ang="0">
                  <a:pos x="T8" y="T9"/>
                </a:cxn>
                <a:cxn ang="0">
                  <a:pos x="T10" y="T11"/>
                </a:cxn>
              </a:cxnLst>
              <a:rect l="0" t="0" r="r" b="b"/>
              <a:pathLst>
                <a:path w="1260" h="432">
                  <a:moveTo>
                    <a:pt x="1260" y="432"/>
                  </a:moveTo>
                  <a:lnTo>
                    <a:pt x="0" y="432"/>
                  </a:lnTo>
                  <a:lnTo>
                    <a:pt x="0" y="0"/>
                  </a:lnTo>
                  <a:lnTo>
                    <a:pt x="1260" y="0"/>
                  </a:lnTo>
                  <a:lnTo>
                    <a:pt x="1260" y="432"/>
                  </a:lnTo>
                  <a:lnTo>
                    <a:pt x="1260" y="4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r>
                <a:rPr lang="en-US" altLang="ja-JP" sz="4000" b="1" dirty="0" smtClean="0"/>
                <a:t>LED x 0</a:t>
              </a:r>
              <a:endParaRPr lang="ja-JP" altLang="en-US" sz="4000" b="1" dirty="0"/>
            </a:p>
          </p:txBody>
        </p:sp>
      </p:grpSp>
      <p:pic>
        <p:nvPicPr>
          <p:cNvPr id="1730" name="Picture 519">
            <a:extLst>
              <a:ext uri="{FF2B5EF4-FFF2-40B4-BE49-F238E27FC236}">
                <a16:creationId xmlns="" xmlns:a16="http://schemas.microsoft.com/office/drawing/2014/main" id="{A165F935-EDC7-4C5E-B7A5-473B6DD4644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546131" y="5497845"/>
            <a:ext cx="11253788" cy="683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3" name="グループ化 72"/>
          <p:cNvGrpSpPr/>
          <p:nvPr/>
        </p:nvGrpSpPr>
        <p:grpSpPr>
          <a:xfrm>
            <a:off x="21153449" y="5067019"/>
            <a:ext cx="3556344" cy="4240153"/>
            <a:chOff x="21807144" y="7182531"/>
            <a:chExt cx="3556344" cy="4240153"/>
          </a:xfrm>
        </p:grpSpPr>
        <p:sp>
          <p:nvSpPr>
            <p:cNvPr id="74" name="正方形/長方形 73"/>
            <p:cNvSpPr/>
            <p:nvPr/>
          </p:nvSpPr>
          <p:spPr>
            <a:xfrm>
              <a:off x="24201437" y="8924926"/>
              <a:ext cx="45719" cy="7572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5" name="グループ化 74"/>
            <p:cNvGrpSpPr/>
            <p:nvPr/>
          </p:nvGrpSpPr>
          <p:grpSpPr>
            <a:xfrm>
              <a:off x="21882100" y="7345363"/>
              <a:ext cx="3343276" cy="3298826"/>
              <a:chOff x="21882100" y="7345363"/>
              <a:chExt cx="3343276" cy="3298826"/>
            </a:xfrm>
          </p:grpSpPr>
          <p:sp>
            <p:nvSpPr>
              <p:cNvPr id="105" name="Freeform 175">
                <a:extLst>
                  <a:ext uri="{FF2B5EF4-FFF2-40B4-BE49-F238E27FC236}">
                    <a16:creationId xmlns="" xmlns:a16="http://schemas.microsoft.com/office/drawing/2014/main" id="{EBF9EFB3-0A2C-436C-B5AC-9159B1FBF7F8}"/>
                  </a:ext>
                </a:extLst>
              </p:cNvPr>
              <p:cNvSpPr>
                <a:spLocks/>
              </p:cNvSpPr>
              <p:nvPr/>
            </p:nvSpPr>
            <p:spPr bwMode="auto">
              <a:xfrm>
                <a:off x="24163337" y="9685338"/>
                <a:ext cx="84138" cy="958850"/>
              </a:xfrm>
              <a:custGeom>
                <a:avLst/>
                <a:gdLst>
                  <a:gd name="T0" fmla="*/ 0 w 53"/>
                  <a:gd name="T1" fmla="*/ 0 h 604"/>
                  <a:gd name="T2" fmla="*/ 53 w 53"/>
                  <a:gd name="T3" fmla="*/ 0 h 604"/>
                  <a:gd name="T4" fmla="*/ 53 w 53"/>
                  <a:gd name="T5" fmla="*/ 604 h 604"/>
                  <a:gd name="T6" fmla="*/ 0 w 53"/>
                  <a:gd name="T7" fmla="*/ 604 h 604"/>
                  <a:gd name="T8" fmla="*/ 0 w 53"/>
                  <a:gd name="T9" fmla="*/ 0 h 604"/>
                  <a:gd name="T10" fmla="*/ 0 w 53"/>
                  <a:gd name="T11" fmla="*/ 0 h 604"/>
                </a:gdLst>
                <a:ahLst/>
                <a:cxnLst>
                  <a:cxn ang="0">
                    <a:pos x="T0" y="T1"/>
                  </a:cxn>
                  <a:cxn ang="0">
                    <a:pos x="T2" y="T3"/>
                  </a:cxn>
                  <a:cxn ang="0">
                    <a:pos x="T4" y="T5"/>
                  </a:cxn>
                  <a:cxn ang="0">
                    <a:pos x="T6" y="T7"/>
                  </a:cxn>
                  <a:cxn ang="0">
                    <a:pos x="T8" y="T9"/>
                  </a:cxn>
                  <a:cxn ang="0">
                    <a:pos x="T10" y="T11"/>
                  </a:cxn>
                </a:cxnLst>
                <a:rect l="0" t="0" r="r" b="b"/>
                <a:pathLst>
                  <a:path w="53" h="604">
                    <a:moveTo>
                      <a:pt x="0" y="0"/>
                    </a:moveTo>
                    <a:lnTo>
                      <a:pt x="53" y="0"/>
                    </a:lnTo>
                    <a:lnTo>
                      <a:pt x="53" y="604"/>
                    </a:lnTo>
                    <a:lnTo>
                      <a:pt x="0" y="604"/>
                    </a:lnTo>
                    <a:lnTo>
                      <a:pt x="0" y="0"/>
                    </a:lnTo>
                    <a:lnTo>
                      <a:pt x="0" y="0"/>
                    </a:lnTo>
                    <a:close/>
                  </a:path>
                </a:pathLst>
              </a:custGeom>
              <a:solidFill>
                <a:srgbClr val="8DC55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dirty="0"/>
              </a:p>
            </p:txBody>
          </p:sp>
          <p:pic>
            <p:nvPicPr>
              <p:cNvPr id="106" name="Picture 285">
                <a:extLst>
                  <a:ext uri="{FF2B5EF4-FFF2-40B4-BE49-F238E27FC236}">
                    <a16:creationId xmlns="" xmlns:a16="http://schemas.microsoft.com/office/drawing/2014/main" id="{9F97FC59-C1EE-4BCA-84F1-0DAF657C16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882100" y="7345363"/>
                <a:ext cx="442913"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Freeform 345">
                <a:extLst>
                  <a:ext uri="{FF2B5EF4-FFF2-40B4-BE49-F238E27FC236}">
                    <a16:creationId xmlns="" xmlns:a16="http://schemas.microsoft.com/office/drawing/2014/main" id="{CBB75FB5-6E9E-45E8-AFA3-E9C1A759F76A}"/>
                  </a:ext>
                </a:extLst>
              </p:cNvPr>
              <p:cNvSpPr>
                <a:spLocks/>
              </p:cNvSpPr>
              <p:nvPr/>
            </p:nvSpPr>
            <p:spPr bwMode="auto">
              <a:xfrm>
                <a:off x="24247475" y="7961313"/>
                <a:ext cx="977900" cy="165100"/>
              </a:xfrm>
              <a:custGeom>
                <a:avLst/>
                <a:gdLst>
                  <a:gd name="T0" fmla="*/ 0 w 616"/>
                  <a:gd name="T1" fmla="*/ 0 h 104"/>
                  <a:gd name="T2" fmla="*/ 616 w 616"/>
                  <a:gd name="T3" fmla="*/ 0 h 104"/>
                  <a:gd name="T4" fmla="*/ 616 w 616"/>
                  <a:gd name="T5" fmla="*/ 104 h 104"/>
                  <a:gd name="T6" fmla="*/ 0 w 616"/>
                  <a:gd name="T7" fmla="*/ 104 h 104"/>
                  <a:gd name="T8" fmla="*/ 0 w 616"/>
                  <a:gd name="T9" fmla="*/ 0 h 104"/>
                  <a:gd name="T10" fmla="*/ 0 w 616"/>
                  <a:gd name="T11" fmla="*/ 0 h 104"/>
                </a:gdLst>
                <a:ahLst/>
                <a:cxnLst>
                  <a:cxn ang="0">
                    <a:pos x="T0" y="T1"/>
                  </a:cxn>
                  <a:cxn ang="0">
                    <a:pos x="T2" y="T3"/>
                  </a:cxn>
                  <a:cxn ang="0">
                    <a:pos x="T4" y="T5"/>
                  </a:cxn>
                  <a:cxn ang="0">
                    <a:pos x="T6" y="T7"/>
                  </a:cxn>
                  <a:cxn ang="0">
                    <a:pos x="T8" y="T9"/>
                  </a:cxn>
                  <a:cxn ang="0">
                    <a:pos x="T10" y="T11"/>
                  </a:cxn>
                </a:cxnLst>
                <a:rect l="0" t="0" r="r" b="b"/>
                <a:pathLst>
                  <a:path w="616" h="104">
                    <a:moveTo>
                      <a:pt x="0" y="0"/>
                    </a:moveTo>
                    <a:lnTo>
                      <a:pt x="616" y="0"/>
                    </a:lnTo>
                    <a:lnTo>
                      <a:pt x="616" y="104"/>
                    </a:lnTo>
                    <a:lnTo>
                      <a:pt x="0" y="104"/>
                    </a:lnTo>
                    <a:lnTo>
                      <a:pt x="0" y="0"/>
                    </a:lnTo>
                    <a:lnTo>
                      <a:pt x="0" y="0"/>
                    </a:lnTo>
                    <a:close/>
                  </a:path>
                </a:pathLst>
              </a:custGeom>
              <a:solidFill>
                <a:srgbClr val="8DC55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dirty="0"/>
              </a:p>
            </p:txBody>
          </p:sp>
          <p:sp>
            <p:nvSpPr>
              <p:cNvPr id="108" name="Freeform 347">
                <a:extLst>
                  <a:ext uri="{FF2B5EF4-FFF2-40B4-BE49-F238E27FC236}">
                    <a16:creationId xmlns="" xmlns:a16="http://schemas.microsoft.com/office/drawing/2014/main" id="{38F6029D-51AE-45EC-812F-D3C050AF8685}"/>
                  </a:ext>
                </a:extLst>
              </p:cNvPr>
              <p:cNvSpPr>
                <a:spLocks/>
              </p:cNvSpPr>
              <p:nvPr/>
            </p:nvSpPr>
            <p:spPr bwMode="auto">
              <a:xfrm>
                <a:off x="24247475" y="10480676"/>
                <a:ext cx="977900" cy="163513"/>
              </a:xfrm>
              <a:custGeom>
                <a:avLst/>
                <a:gdLst>
                  <a:gd name="T0" fmla="*/ 0 w 616"/>
                  <a:gd name="T1" fmla="*/ 0 h 103"/>
                  <a:gd name="T2" fmla="*/ 616 w 616"/>
                  <a:gd name="T3" fmla="*/ 0 h 103"/>
                  <a:gd name="T4" fmla="*/ 616 w 616"/>
                  <a:gd name="T5" fmla="*/ 103 h 103"/>
                  <a:gd name="T6" fmla="*/ 0 w 616"/>
                  <a:gd name="T7" fmla="*/ 103 h 103"/>
                  <a:gd name="T8" fmla="*/ 0 w 616"/>
                  <a:gd name="T9" fmla="*/ 0 h 103"/>
                  <a:gd name="T10" fmla="*/ 0 w 616"/>
                  <a:gd name="T11" fmla="*/ 0 h 103"/>
                </a:gdLst>
                <a:ahLst/>
                <a:cxnLst>
                  <a:cxn ang="0">
                    <a:pos x="T0" y="T1"/>
                  </a:cxn>
                  <a:cxn ang="0">
                    <a:pos x="T2" y="T3"/>
                  </a:cxn>
                  <a:cxn ang="0">
                    <a:pos x="T4" y="T5"/>
                  </a:cxn>
                  <a:cxn ang="0">
                    <a:pos x="T6" y="T7"/>
                  </a:cxn>
                  <a:cxn ang="0">
                    <a:pos x="T8" y="T9"/>
                  </a:cxn>
                  <a:cxn ang="0">
                    <a:pos x="T10" y="T11"/>
                  </a:cxn>
                </a:cxnLst>
                <a:rect l="0" t="0" r="r" b="b"/>
                <a:pathLst>
                  <a:path w="616" h="103">
                    <a:moveTo>
                      <a:pt x="0" y="0"/>
                    </a:moveTo>
                    <a:lnTo>
                      <a:pt x="616" y="0"/>
                    </a:lnTo>
                    <a:lnTo>
                      <a:pt x="616" y="103"/>
                    </a:lnTo>
                    <a:lnTo>
                      <a:pt x="0" y="103"/>
                    </a:lnTo>
                    <a:lnTo>
                      <a:pt x="0" y="0"/>
                    </a:lnTo>
                    <a:lnTo>
                      <a:pt x="0" y="0"/>
                    </a:lnTo>
                    <a:close/>
                  </a:path>
                </a:pathLst>
              </a:custGeom>
              <a:solidFill>
                <a:srgbClr val="8DC55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dirty="0"/>
              </a:p>
            </p:txBody>
          </p:sp>
          <p:sp>
            <p:nvSpPr>
              <p:cNvPr id="109" name="Freeform 350">
                <a:extLst>
                  <a:ext uri="{FF2B5EF4-FFF2-40B4-BE49-F238E27FC236}">
                    <a16:creationId xmlns="" xmlns:a16="http://schemas.microsoft.com/office/drawing/2014/main" id="{206CE123-3E9E-43F3-B3F2-C966A133CE8A}"/>
                  </a:ext>
                </a:extLst>
              </p:cNvPr>
              <p:cNvSpPr>
                <a:spLocks/>
              </p:cNvSpPr>
              <p:nvPr/>
            </p:nvSpPr>
            <p:spPr bwMode="auto">
              <a:xfrm>
                <a:off x="24156988" y="7954963"/>
                <a:ext cx="96838" cy="976313"/>
              </a:xfrm>
              <a:custGeom>
                <a:avLst/>
                <a:gdLst>
                  <a:gd name="T0" fmla="*/ 4 w 61"/>
                  <a:gd name="T1" fmla="*/ 4 h 615"/>
                  <a:gd name="T2" fmla="*/ 0 w 61"/>
                  <a:gd name="T3" fmla="*/ 4 h 615"/>
                  <a:gd name="T4" fmla="*/ 0 w 61"/>
                  <a:gd name="T5" fmla="*/ 615 h 615"/>
                  <a:gd name="T6" fmla="*/ 61 w 61"/>
                  <a:gd name="T7" fmla="*/ 615 h 615"/>
                  <a:gd name="T8" fmla="*/ 61 w 61"/>
                  <a:gd name="T9" fmla="*/ 0 h 615"/>
                  <a:gd name="T10" fmla="*/ 0 w 61"/>
                  <a:gd name="T11" fmla="*/ 0 h 615"/>
                  <a:gd name="T12" fmla="*/ 0 w 61"/>
                  <a:gd name="T13" fmla="*/ 4 h 615"/>
                  <a:gd name="T14" fmla="*/ 4 w 61"/>
                  <a:gd name="T15" fmla="*/ 4 h 615"/>
                  <a:gd name="T16" fmla="*/ 4 w 61"/>
                  <a:gd name="T17" fmla="*/ 8 h 615"/>
                  <a:gd name="T18" fmla="*/ 53 w 61"/>
                  <a:gd name="T19" fmla="*/ 8 h 615"/>
                  <a:gd name="T20" fmla="*/ 53 w 61"/>
                  <a:gd name="T21" fmla="*/ 607 h 615"/>
                  <a:gd name="T22" fmla="*/ 8 w 61"/>
                  <a:gd name="T23" fmla="*/ 607 h 615"/>
                  <a:gd name="T24" fmla="*/ 8 w 61"/>
                  <a:gd name="T25" fmla="*/ 4 h 615"/>
                  <a:gd name="T26" fmla="*/ 4 w 61"/>
                  <a:gd name="T27" fmla="*/ 4 h 615"/>
                  <a:gd name="T28" fmla="*/ 4 w 61"/>
                  <a:gd name="T29" fmla="*/ 8 h 615"/>
                  <a:gd name="T30" fmla="*/ 4 w 61"/>
                  <a:gd name="T31" fmla="*/ 4 h 615"/>
                  <a:gd name="T32" fmla="*/ 4 w 61"/>
                  <a:gd name="T33" fmla="*/ 4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615">
                    <a:moveTo>
                      <a:pt x="4" y="4"/>
                    </a:moveTo>
                    <a:lnTo>
                      <a:pt x="0" y="4"/>
                    </a:lnTo>
                    <a:lnTo>
                      <a:pt x="0" y="615"/>
                    </a:lnTo>
                    <a:lnTo>
                      <a:pt x="61" y="615"/>
                    </a:lnTo>
                    <a:lnTo>
                      <a:pt x="61" y="0"/>
                    </a:lnTo>
                    <a:lnTo>
                      <a:pt x="0" y="0"/>
                    </a:lnTo>
                    <a:lnTo>
                      <a:pt x="0" y="4"/>
                    </a:lnTo>
                    <a:lnTo>
                      <a:pt x="4" y="4"/>
                    </a:lnTo>
                    <a:lnTo>
                      <a:pt x="4" y="8"/>
                    </a:lnTo>
                    <a:lnTo>
                      <a:pt x="53" y="8"/>
                    </a:lnTo>
                    <a:lnTo>
                      <a:pt x="53" y="607"/>
                    </a:lnTo>
                    <a:lnTo>
                      <a:pt x="8" y="607"/>
                    </a:lnTo>
                    <a:lnTo>
                      <a:pt x="8" y="4"/>
                    </a:lnTo>
                    <a:lnTo>
                      <a:pt x="4" y="4"/>
                    </a:lnTo>
                    <a:lnTo>
                      <a:pt x="4" y="8"/>
                    </a:lnTo>
                    <a:lnTo>
                      <a:pt x="4" y="4"/>
                    </a:lnTo>
                    <a:lnTo>
                      <a:pt x="4" y="4"/>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0" name="Freeform 353">
                <a:extLst>
                  <a:ext uri="{FF2B5EF4-FFF2-40B4-BE49-F238E27FC236}">
                    <a16:creationId xmlns="" xmlns:a16="http://schemas.microsoft.com/office/drawing/2014/main" id="{85579FD9-0120-4EA1-B1C1-F31C6D814ECA}"/>
                  </a:ext>
                </a:extLst>
              </p:cNvPr>
              <p:cNvSpPr>
                <a:spLocks/>
              </p:cNvSpPr>
              <p:nvPr/>
            </p:nvSpPr>
            <p:spPr bwMode="auto">
              <a:xfrm>
                <a:off x="24018875" y="8924926"/>
                <a:ext cx="171450" cy="757238"/>
              </a:xfrm>
              <a:custGeom>
                <a:avLst/>
                <a:gdLst>
                  <a:gd name="T0" fmla="*/ 108 w 108"/>
                  <a:gd name="T1" fmla="*/ 477 h 477"/>
                  <a:gd name="T2" fmla="*/ 108 w 108"/>
                  <a:gd name="T3" fmla="*/ 477 h 477"/>
                  <a:gd name="T4" fmla="*/ 108 w 108"/>
                  <a:gd name="T5" fmla="*/ 477 h 477"/>
                  <a:gd name="T6" fmla="*/ 95 w 108"/>
                  <a:gd name="T7" fmla="*/ 473 h 477"/>
                  <a:gd name="T8" fmla="*/ 85 w 108"/>
                  <a:gd name="T9" fmla="*/ 469 h 477"/>
                  <a:gd name="T10" fmla="*/ 75 w 108"/>
                  <a:gd name="T11" fmla="*/ 463 h 477"/>
                  <a:gd name="T12" fmla="*/ 65 w 108"/>
                  <a:gd name="T13" fmla="*/ 453 h 477"/>
                  <a:gd name="T14" fmla="*/ 55 w 108"/>
                  <a:gd name="T15" fmla="*/ 442 h 477"/>
                  <a:gd name="T16" fmla="*/ 47 w 108"/>
                  <a:gd name="T17" fmla="*/ 430 h 477"/>
                  <a:gd name="T18" fmla="*/ 39 w 108"/>
                  <a:gd name="T19" fmla="*/ 416 h 477"/>
                  <a:gd name="T20" fmla="*/ 31 w 108"/>
                  <a:gd name="T21" fmla="*/ 400 h 477"/>
                  <a:gd name="T22" fmla="*/ 17 w 108"/>
                  <a:gd name="T23" fmla="*/ 366 h 477"/>
                  <a:gd name="T24" fmla="*/ 8 w 108"/>
                  <a:gd name="T25" fmla="*/ 327 h 477"/>
                  <a:gd name="T26" fmla="*/ 2 w 108"/>
                  <a:gd name="T27" fmla="*/ 285 h 477"/>
                  <a:gd name="T28" fmla="*/ 0 w 108"/>
                  <a:gd name="T29" fmla="*/ 238 h 477"/>
                  <a:gd name="T30" fmla="*/ 0 w 108"/>
                  <a:gd name="T31" fmla="*/ 238 h 477"/>
                  <a:gd name="T32" fmla="*/ 2 w 108"/>
                  <a:gd name="T33" fmla="*/ 194 h 477"/>
                  <a:gd name="T34" fmla="*/ 8 w 108"/>
                  <a:gd name="T35" fmla="*/ 149 h 477"/>
                  <a:gd name="T36" fmla="*/ 17 w 108"/>
                  <a:gd name="T37" fmla="*/ 111 h 477"/>
                  <a:gd name="T38" fmla="*/ 31 w 108"/>
                  <a:gd name="T39" fmla="*/ 77 h 477"/>
                  <a:gd name="T40" fmla="*/ 39 w 108"/>
                  <a:gd name="T41" fmla="*/ 60 h 477"/>
                  <a:gd name="T42" fmla="*/ 47 w 108"/>
                  <a:gd name="T43" fmla="*/ 46 h 477"/>
                  <a:gd name="T44" fmla="*/ 55 w 108"/>
                  <a:gd name="T45" fmla="*/ 34 h 477"/>
                  <a:gd name="T46" fmla="*/ 65 w 108"/>
                  <a:gd name="T47" fmla="*/ 24 h 477"/>
                  <a:gd name="T48" fmla="*/ 75 w 108"/>
                  <a:gd name="T49" fmla="*/ 14 h 477"/>
                  <a:gd name="T50" fmla="*/ 85 w 108"/>
                  <a:gd name="T51" fmla="*/ 8 h 477"/>
                  <a:gd name="T52" fmla="*/ 95 w 108"/>
                  <a:gd name="T53" fmla="*/ 2 h 477"/>
                  <a:gd name="T54" fmla="*/ 108 w 108"/>
                  <a:gd name="T55" fmla="*/ 0 h 477"/>
                  <a:gd name="T56" fmla="*/ 108 w 108"/>
                  <a:gd name="T57" fmla="*/ 477 h 4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8" h="477">
                    <a:moveTo>
                      <a:pt x="108" y="477"/>
                    </a:moveTo>
                    <a:lnTo>
                      <a:pt x="108" y="477"/>
                    </a:lnTo>
                    <a:lnTo>
                      <a:pt x="108" y="477"/>
                    </a:lnTo>
                    <a:lnTo>
                      <a:pt x="95" y="473"/>
                    </a:lnTo>
                    <a:lnTo>
                      <a:pt x="85" y="469"/>
                    </a:lnTo>
                    <a:lnTo>
                      <a:pt x="75" y="463"/>
                    </a:lnTo>
                    <a:lnTo>
                      <a:pt x="65" y="453"/>
                    </a:lnTo>
                    <a:lnTo>
                      <a:pt x="55" y="442"/>
                    </a:lnTo>
                    <a:lnTo>
                      <a:pt x="47" y="430"/>
                    </a:lnTo>
                    <a:lnTo>
                      <a:pt x="39" y="416"/>
                    </a:lnTo>
                    <a:lnTo>
                      <a:pt x="31" y="400"/>
                    </a:lnTo>
                    <a:lnTo>
                      <a:pt x="17" y="366"/>
                    </a:lnTo>
                    <a:lnTo>
                      <a:pt x="8" y="327"/>
                    </a:lnTo>
                    <a:lnTo>
                      <a:pt x="2" y="285"/>
                    </a:lnTo>
                    <a:lnTo>
                      <a:pt x="0" y="238"/>
                    </a:lnTo>
                    <a:lnTo>
                      <a:pt x="0" y="238"/>
                    </a:lnTo>
                    <a:lnTo>
                      <a:pt x="2" y="194"/>
                    </a:lnTo>
                    <a:lnTo>
                      <a:pt x="8" y="149"/>
                    </a:lnTo>
                    <a:lnTo>
                      <a:pt x="17" y="111"/>
                    </a:lnTo>
                    <a:lnTo>
                      <a:pt x="31" y="77"/>
                    </a:lnTo>
                    <a:lnTo>
                      <a:pt x="39" y="60"/>
                    </a:lnTo>
                    <a:lnTo>
                      <a:pt x="47" y="46"/>
                    </a:lnTo>
                    <a:lnTo>
                      <a:pt x="55" y="34"/>
                    </a:lnTo>
                    <a:lnTo>
                      <a:pt x="65" y="24"/>
                    </a:lnTo>
                    <a:lnTo>
                      <a:pt x="75" y="14"/>
                    </a:lnTo>
                    <a:lnTo>
                      <a:pt x="85" y="8"/>
                    </a:lnTo>
                    <a:lnTo>
                      <a:pt x="95" y="2"/>
                    </a:lnTo>
                    <a:lnTo>
                      <a:pt x="108" y="0"/>
                    </a:lnTo>
                    <a:lnTo>
                      <a:pt x="108" y="477"/>
                    </a:lnTo>
                    <a:close/>
                  </a:path>
                </a:pathLst>
              </a:custGeom>
              <a:solidFill>
                <a:srgbClr val="5993C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1" name="Freeform 357">
                <a:extLst>
                  <a:ext uri="{FF2B5EF4-FFF2-40B4-BE49-F238E27FC236}">
                    <a16:creationId xmlns="" xmlns:a16="http://schemas.microsoft.com/office/drawing/2014/main" id="{AE63B321-566B-49BC-A491-D3CA8C24DD69}"/>
                  </a:ext>
                </a:extLst>
              </p:cNvPr>
              <p:cNvSpPr>
                <a:spLocks/>
              </p:cNvSpPr>
              <p:nvPr/>
            </p:nvSpPr>
            <p:spPr bwMode="auto">
              <a:xfrm>
                <a:off x="24938038" y="8378826"/>
                <a:ext cx="287338" cy="131763"/>
              </a:xfrm>
              <a:custGeom>
                <a:avLst/>
                <a:gdLst>
                  <a:gd name="T0" fmla="*/ 0 w 181"/>
                  <a:gd name="T1" fmla="*/ 0 h 83"/>
                  <a:gd name="T2" fmla="*/ 181 w 181"/>
                  <a:gd name="T3" fmla="*/ 0 h 83"/>
                  <a:gd name="T4" fmla="*/ 181 w 181"/>
                  <a:gd name="T5" fmla="*/ 83 h 83"/>
                  <a:gd name="T6" fmla="*/ 0 w 181"/>
                  <a:gd name="T7" fmla="*/ 83 h 83"/>
                  <a:gd name="T8" fmla="*/ 0 w 181"/>
                  <a:gd name="T9" fmla="*/ 0 h 83"/>
                  <a:gd name="T10" fmla="*/ 0 w 181"/>
                  <a:gd name="T11" fmla="*/ 0 h 83"/>
                </a:gdLst>
                <a:ahLst/>
                <a:cxnLst>
                  <a:cxn ang="0">
                    <a:pos x="T0" y="T1"/>
                  </a:cxn>
                  <a:cxn ang="0">
                    <a:pos x="T2" y="T3"/>
                  </a:cxn>
                  <a:cxn ang="0">
                    <a:pos x="T4" y="T5"/>
                  </a:cxn>
                  <a:cxn ang="0">
                    <a:pos x="T6" y="T7"/>
                  </a:cxn>
                  <a:cxn ang="0">
                    <a:pos x="T8" y="T9"/>
                  </a:cxn>
                  <a:cxn ang="0">
                    <a:pos x="T10" y="T11"/>
                  </a:cxn>
                </a:cxnLst>
                <a:rect l="0" t="0" r="r" b="b"/>
                <a:pathLst>
                  <a:path w="181" h="83">
                    <a:moveTo>
                      <a:pt x="0" y="0"/>
                    </a:moveTo>
                    <a:lnTo>
                      <a:pt x="181" y="0"/>
                    </a:lnTo>
                    <a:lnTo>
                      <a:pt x="181" y="83"/>
                    </a:lnTo>
                    <a:lnTo>
                      <a:pt x="0" y="83"/>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2" name="Freeform 379">
                <a:extLst>
                  <a:ext uri="{FF2B5EF4-FFF2-40B4-BE49-F238E27FC236}">
                    <a16:creationId xmlns="" xmlns:a16="http://schemas.microsoft.com/office/drawing/2014/main" id="{1DDE2CEE-60AE-48DA-91DD-13DC2C59ECE8}"/>
                  </a:ext>
                </a:extLst>
              </p:cNvPr>
              <p:cNvSpPr>
                <a:spLocks/>
              </p:cNvSpPr>
              <p:nvPr/>
            </p:nvSpPr>
            <p:spPr bwMode="auto">
              <a:xfrm>
                <a:off x="22337713" y="8670926"/>
                <a:ext cx="1701800" cy="819150"/>
              </a:xfrm>
              <a:custGeom>
                <a:avLst/>
                <a:gdLst>
                  <a:gd name="T0" fmla="*/ 0 w 1072"/>
                  <a:gd name="T1" fmla="*/ 10 h 516"/>
                  <a:gd name="T2" fmla="*/ 1067 w 1072"/>
                  <a:gd name="T3" fmla="*/ 516 h 516"/>
                  <a:gd name="T4" fmla="*/ 1072 w 1072"/>
                  <a:gd name="T5" fmla="*/ 503 h 516"/>
                  <a:gd name="T6" fmla="*/ 4 w 1072"/>
                  <a:gd name="T7" fmla="*/ 0 h 516"/>
                  <a:gd name="T8" fmla="*/ 0 w 1072"/>
                  <a:gd name="T9" fmla="*/ 10 h 516"/>
                </a:gdLst>
                <a:ahLst/>
                <a:cxnLst>
                  <a:cxn ang="0">
                    <a:pos x="T0" y="T1"/>
                  </a:cxn>
                  <a:cxn ang="0">
                    <a:pos x="T2" y="T3"/>
                  </a:cxn>
                  <a:cxn ang="0">
                    <a:pos x="T4" y="T5"/>
                  </a:cxn>
                  <a:cxn ang="0">
                    <a:pos x="T6" y="T7"/>
                  </a:cxn>
                  <a:cxn ang="0">
                    <a:pos x="T8" y="T9"/>
                  </a:cxn>
                </a:cxnLst>
                <a:rect l="0" t="0" r="r" b="b"/>
                <a:pathLst>
                  <a:path w="1072" h="516">
                    <a:moveTo>
                      <a:pt x="0" y="10"/>
                    </a:moveTo>
                    <a:lnTo>
                      <a:pt x="1067" y="516"/>
                    </a:lnTo>
                    <a:lnTo>
                      <a:pt x="1072" y="503"/>
                    </a:lnTo>
                    <a:lnTo>
                      <a:pt x="4"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113" name="Freeform 376">
                <a:extLst>
                  <a:ext uri="{FF2B5EF4-FFF2-40B4-BE49-F238E27FC236}">
                    <a16:creationId xmlns="" xmlns:a16="http://schemas.microsoft.com/office/drawing/2014/main" id="{D9E66744-0017-45A8-8670-5B100277E2DA}"/>
                  </a:ext>
                </a:extLst>
              </p:cNvPr>
              <p:cNvSpPr>
                <a:spLocks/>
              </p:cNvSpPr>
              <p:nvPr/>
            </p:nvSpPr>
            <p:spPr bwMode="auto">
              <a:xfrm>
                <a:off x="22334538" y="8542338"/>
                <a:ext cx="2455863" cy="1171575"/>
              </a:xfrm>
              <a:custGeom>
                <a:avLst/>
                <a:gdLst>
                  <a:gd name="T0" fmla="*/ 0 w 1547"/>
                  <a:gd name="T1" fmla="*/ 10 h 738"/>
                  <a:gd name="T2" fmla="*/ 1540 w 1547"/>
                  <a:gd name="T3" fmla="*/ 738 h 738"/>
                  <a:gd name="T4" fmla="*/ 1547 w 1547"/>
                  <a:gd name="T5" fmla="*/ 726 h 738"/>
                  <a:gd name="T6" fmla="*/ 6 w 1547"/>
                  <a:gd name="T7" fmla="*/ 0 h 738"/>
                  <a:gd name="T8" fmla="*/ 0 w 1547"/>
                  <a:gd name="T9" fmla="*/ 10 h 738"/>
                </a:gdLst>
                <a:ahLst/>
                <a:cxnLst>
                  <a:cxn ang="0">
                    <a:pos x="T0" y="T1"/>
                  </a:cxn>
                  <a:cxn ang="0">
                    <a:pos x="T2" y="T3"/>
                  </a:cxn>
                  <a:cxn ang="0">
                    <a:pos x="T4" y="T5"/>
                  </a:cxn>
                  <a:cxn ang="0">
                    <a:pos x="T6" y="T7"/>
                  </a:cxn>
                  <a:cxn ang="0">
                    <a:pos x="T8" y="T9"/>
                  </a:cxn>
                </a:cxnLst>
                <a:rect l="0" t="0" r="r" b="b"/>
                <a:pathLst>
                  <a:path w="1547" h="738">
                    <a:moveTo>
                      <a:pt x="0" y="10"/>
                    </a:moveTo>
                    <a:lnTo>
                      <a:pt x="1540" y="738"/>
                    </a:lnTo>
                    <a:lnTo>
                      <a:pt x="1547" y="726"/>
                    </a:lnTo>
                    <a:lnTo>
                      <a:pt x="6" y="0"/>
                    </a:lnTo>
                    <a:lnTo>
                      <a:pt x="0" y="10"/>
                    </a:lnTo>
                    <a:close/>
                  </a:path>
                </a:pathLst>
              </a:custGeom>
              <a:solidFill>
                <a:srgbClr val="E721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grpSp>
        <p:sp>
          <p:nvSpPr>
            <p:cNvPr id="76" name="Freeform 175">
              <a:extLst>
                <a:ext uri="{FF2B5EF4-FFF2-40B4-BE49-F238E27FC236}">
                  <a16:creationId xmlns="" xmlns:a16="http://schemas.microsoft.com/office/drawing/2014/main" id="{EBF9EFB3-0A2C-436C-B5AC-9159B1FBF7F8}"/>
                </a:ext>
              </a:extLst>
            </p:cNvPr>
            <p:cNvSpPr>
              <a:spLocks/>
            </p:cNvSpPr>
            <p:nvPr/>
          </p:nvSpPr>
          <p:spPr bwMode="auto">
            <a:xfrm>
              <a:off x="24157781" y="7958932"/>
              <a:ext cx="84138" cy="958850"/>
            </a:xfrm>
            <a:custGeom>
              <a:avLst/>
              <a:gdLst>
                <a:gd name="T0" fmla="*/ 0 w 53"/>
                <a:gd name="T1" fmla="*/ 0 h 604"/>
                <a:gd name="T2" fmla="*/ 53 w 53"/>
                <a:gd name="T3" fmla="*/ 0 h 604"/>
                <a:gd name="T4" fmla="*/ 53 w 53"/>
                <a:gd name="T5" fmla="*/ 604 h 604"/>
                <a:gd name="T6" fmla="*/ 0 w 53"/>
                <a:gd name="T7" fmla="*/ 604 h 604"/>
                <a:gd name="T8" fmla="*/ 0 w 53"/>
                <a:gd name="T9" fmla="*/ 0 h 604"/>
                <a:gd name="T10" fmla="*/ 0 w 53"/>
                <a:gd name="T11" fmla="*/ 0 h 604"/>
              </a:gdLst>
              <a:ahLst/>
              <a:cxnLst>
                <a:cxn ang="0">
                  <a:pos x="T0" y="T1"/>
                </a:cxn>
                <a:cxn ang="0">
                  <a:pos x="T2" y="T3"/>
                </a:cxn>
                <a:cxn ang="0">
                  <a:pos x="T4" y="T5"/>
                </a:cxn>
                <a:cxn ang="0">
                  <a:pos x="T6" y="T7"/>
                </a:cxn>
                <a:cxn ang="0">
                  <a:pos x="T8" y="T9"/>
                </a:cxn>
                <a:cxn ang="0">
                  <a:pos x="T10" y="T11"/>
                </a:cxn>
              </a:cxnLst>
              <a:rect l="0" t="0" r="r" b="b"/>
              <a:pathLst>
                <a:path w="53" h="604">
                  <a:moveTo>
                    <a:pt x="0" y="0"/>
                  </a:moveTo>
                  <a:lnTo>
                    <a:pt x="53" y="0"/>
                  </a:lnTo>
                  <a:lnTo>
                    <a:pt x="53" y="604"/>
                  </a:lnTo>
                  <a:lnTo>
                    <a:pt x="0" y="604"/>
                  </a:lnTo>
                  <a:lnTo>
                    <a:pt x="0" y="0"/>
                  </a:lnTo>
                  <a:lnTo>
                    <a:pt x="0" y="0"/>
                  </a:lnTo>
                  <a:close/>
                </a:path>
              </a:pathLst>
            </a:custGeom>
            <a:solidFill>
              <a:srgbClr val="8DC55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dirty="0"/>
            </a:p>
          </p:txBody>
        </p:sp>
        <p:sp>
          <p:nvSpPr>
            <p:cNvPr id="77" name="Freeform 343">
              <a:extLst>
                <a:ext uri="{FF2B5EF4-FFF2-40B4-BE49-F238E27FC236}">
                  <a16:creationId xmlns="" xmlns:a16="http://schemas.microsoft.com/office/drawing/2014/main" id="{79C1DD59-8C60-4EF5-A198-B999A800DC28}"/>
                </a:ext>
              </a:extLst>
            </p:cNvPr>
            <p:cNvSpPr>
              <a:spLocks/>
            </p:cNvSpPr>
            <p:nvPr/>
          </p:nvSpPr>
          <p:spPr bwMode="auto">
            <a:xfrm>
              <a:off x="25225375" y="7961313"/>
              <a:ext cx="138113" cy="2679700"/>
            </a:xfrm>
            <a:custGeom>
              <a:avLst/>
              <a:gdLst>
                <a:gd name="T0" fmla="*/ 0 w 87"/>
                <a:gd name="T1" fmla="*/ 0 h 1688"/>
                <a:gd name="T2" fmla="*/ 87 w 87"/>
                <a:gd name="T3" fmla="*/ 0 h 1688"/>
                <a:gd name="T4" fmla="*/ 87 w 87"/>
                <a:gd name="T5" fmla="*/ 1688 h 1688"/>
                <a:gd name="T6" fmla="*/ 0 w 87"/>
                <a:gd name="T7" fmla="*/ 1688 h 1688"/>
                <a:gd name="T8" fmla="*/ 0 w 87"/>
                <a:gd name="T9" fmla="*/ 0 h 1688"/>
                <a:gd name="T10" fmla="*/ 0 w 87"/>
                <a:gd name="T11" fmla="*/ 0 h 1688"/>
              </a:gdLst>
              <a:ahLst/>
              <a:cxnLst>
                <a:cxn ang="0">
                  <a:pos x="T0" y="T1"/>
                </a:cxn>
                <a:cxn ang="0">
                  <a:pos x="T2" y="T3"/>
                </a:cxn>
                <a:cxn ang="0">
                  <a:pos x="T4" y="T5"/>
                </a:cxn>
                <a:cxn ang="0">
                  <a:pos x="T6" y="T7"/>
                </a:cxn>
                <a:cxn ang="0">
                  <a:pos x="T8" y="T9"/>
                </a:cxn>
                <a:cxn ang="0">
                  <a:pos x="T10" y="T11"/>
                </a:cxn>
              </a:cxnLst>
              <a:rect l="0" t="0" r="r" b="b"/>
              <a:pathLst>
                <a:path w="87" h="1688">
                  <a:moveTo>
                    <a:pt x="0" y="0"/>
                  </a:moveTo>
                  <a:lnTo>
                    <a:pt x="87" y="0"/>
                  </a:lnTo>
                  <a:lnTo>
                    <a:pt x="87" y="1688"/>
                  </a:lnTo>
                  <a:lnTo>
                    <a:pt x="0" y="1688"/>
                  </a:lnTo>
                  <a:lnTo>
                    <a:pt x="0" y="0"/>
                  </a:lnTo>
                  <a:lnTo>
                    <a:pt x="0" y="0"/>
                  </a:lnTo>
                  <a:close/>
                </a:path>
              </a:pathLst>
            </a:custGeom>
            <a:solidFill>
              <a:srgbClr val="8DC553"/>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ja-JP" altLang="en-US" dirty="0"/>
            </a:p>
          </p:txBody>
        </p:sp>
        <p:sp>
          <p:nvSpPr>
            <p:cNvPr id="78" name="Freeform 357">
              <a:extLst>
                <a:ext uri="{FF2B5EF4-FFF2-40B4-BE49-F238E27FC236}">
                  <a16:creationId xmlns="" xmlns:a16="http://schemas.microsoft.com/office/drawing/2014/main" id="{AE63B321-566B-49BC-A491-D3CA8C24DD69}"/>
                </a:ext>
              </a:extLst>
            </p:cNvPr>
            <p:cNvSpPr>
              <a:spLocks/>
            </p:cNvSpPr>
            <p:nvPr/>
          </p:nvSpPr>
          <p:spPr bwMode="auto">
            <a:xfrm>
              <a:off x="24931688" y="10101263"/>
              <a:ext cx="287338" cy="131763"/>
            </a:xfrm>
            <a:custGeom>
              <a:avLst/>
              <a:gdLst>
                <a:gd name="T0" fmla="*/ 0 w 181"/>
                <a:gd name="T1" fmla="*/ 0 h 83"/>
                <a:gd name="T2" fmla="*/ 181 w 181"/>
                <a:gd name="T3" fmla="*/ 0 h 83"/>
                <a:gd name="T4" fmla="*/ 181 w 181"/>
                <a:gd name="T5" fmla="*/ 83 h 83"/>
                <a:gd name="T6" fmla="*/ 0 w 181"/>
                <a:gd name="T7" fmla="*/ 83 h 83"/>
                <a:gd name="T8" fmla="*/ 0 w 181"/>
                <a:gd name="T9" fmla="*/ 0 h 83"/>
                <a:gd name="T10" fmla="*/ 0 w 181"/>
                <a:gd name="T11" fmla="*/ 0 h 83"/>
              </a:gdLst>
              <a:ahLst/>
              <a:cxnLst>
                <a:cxn ang="0">
                  <a:pos x="T0" y="T1"/>
                </a:cxn>
                <a:cxn ang="0">
                  <a:pos x="T2" y="T3"/>
                </a:cxn>
                <a:cxn ang="0">
                  <a:pos x="T4" y="T5"/>
                </a:cxn>
                <a:cxn ang="0">
                  <a:pos x="T6" y="T7"/>
                </a:cxn>
                <a:cxn ang="0">
                  <a:pos x="T8" y="T9"/>
                </a:cxn>
                <a:cxn ang="0">
                  <a:pos x="T10" y="T11"/>
                </a:cxn>
              </a:cxnLst>
              <a:rect l="0" t="0" r="r" b="b"/>
              <a:pathLst>
                <a:path w="181" h="83">
                  <a:moveTo>
                    <a:pt x="0" y="0"/>
                  </a:moveTo>
                  <a:lnTo>
                    <a:pt x="181" y="0"/>
                  </a:lnTo>
                  <a:lnTo>
                    <a:pt x="181" y="83"/>
                  </a:lnTo>
                  <a:lnTo>
                    <a:pt x="0" y="83"/>
                  </a:lnTo>
                  <a:lnTo>
                    <a:pt x="0" y="0"/>
                  </a:lnTo>
                  <a:lnTo>
                    <a:pt x="0" y="0"/>
                  </a:lnTo>
                  <a:close/>
                </a:path>
              </a:pathLst>
            </a:custGeom>
            <a:solidFill>
              <a:srgbClr val="04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ja-JP" altLang="en-US" dirty="0"/>
            </a:p>
          </p:txBody>
        </p:sp>
        <p:sp>
          <p:nvSpPr>
            <p:cNvPr id="79" name="上下矢印 78"/>
            <p:cNvSpPr/>
            <p:nvPr/>
          </p:nvSpPr>
          <p:spPr>
            <a:xfrm>
              <a:off x="21856137" y="9074151"/>
              <a:ext cx="374188" cy="879474"/>
            </a:xfrm>
            <a:prstGeom prst="upDownArrow">
              <a:avLst>
                <a:gd name="adj1" fmla="val 50000"/>
                <a:gd name="adj2" fmla="val 54069"/>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正方形/長方形 79"/>
            <p:cNvSpPr/>
            <p:nvPr/>
          </p:nvSpPr>
          <p:spPr>
            <a:xfrm>
              <a:off x="24885969" y="8378826"/>
              <a:ext cx="45719" cy="1854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正方形/長方形 80"/>
            <p:cNvSpPr/>
            <p:nvPr/>
          </p:nvSpPr>
          <p:spPr>
            <a:xfrm>
              <a:off x="24809450" y="8767763"/>
              <a:ext cx="76200" cy="254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正方形/長方形 81"/>
            <p:cNvSpPr/>
            <p:nvPr/>
          </p:nvSpPr>
          <p:spPr>
            <a:xfrm>
              <a:off x="24809450" y="9578976"/>
              <a:ext cx="76200" cy="254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正方形/長方形 82"/>
            <p:cNvSpPr/>
            <p:nvPr/>
          </p:nvSpPr>
          <p:spPr>
            <a:xfrm>
              <a:off x="24764365" y="8767763"/>
              <a:ext cx="45719" cy="25479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正方形/長方形 83"/>
            <p:cNvSpPr/>
            <p:nvPr/>
          </p:nvSpPr>
          <p:spPr>
            <a:xfrm>
              <a:off x="24763730" y="9580165"/>
              <a:ext cx="45719" cy="25479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85" name="直線コネクタ 84"/>
            <p:cNvCxnSpPr>
              <a:endCxn id="113" idx="2"/>
            </p:cNvCxnSpPr>
            <p:nvPr/>
          </p:nvCxnSpPr>
          <p:spPr>
            <a:xfrm>
              <a:off x="24023003" y="9192422"/>
              <a:ext cx="767398" cy="50244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6" name="直線コネクタ 85"/>
            <p:cNvCxnSpPr>
              <a:stCxn id="112" idx="1"/>
            </p:cNvCxnSpPr>
            <p:nvPr/>
          </p:nvCxnSpPr>
          <p:spPr>
            <a:xfrm>
              <a:off x="24031576" y="9490076"/>
              <a:ext cx="708024" cy="19526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7" name="直線コネクタ 86"/>
            <p:cNvCxnSpPr/>
            <p:nvPr/>
          </p:nvCxnSpPr>
          <p:spPr>
            <a:xfrm>
              <a:off x="22337713" y="8444707"/>
              <a:ext cx="1691228" cy="7589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直線コネクタ 87"/>
            <p:cNvCxnSpPr/>
            <p:nvPr/>
          </p:nvCxnSpPr>
          <p:spPr>
            <a:xfrm flipV="1">
              <a:off x="22143081" y="10398748"/>
              <a:ext cx="304800" cy="23495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直線コネクタ 88"/>
            <p:cNvCxnSpPr/>
            <p:nvPr/>
          </p:nvCxnSpPr>
          <p:spPr>
            <a:xfrm flipV="1">
              <a:off x="22409484" y="10233026"/>
              <a:ext cx="523668" cy="3579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直線コネクタ 89"/>
            <p:cNvCxnSpPr/>
            <p:nvPr/>
          </p:nvCxnSpPr>
          <p:spPr>
            <a:xfrm flipV="1">
              <a:off x="22600280" y="10233026"/>
              <a:ext cx="588333" cy="3980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1" name="直線コネクタ 90"/>
            <p:cNvCxnSpPr/>
            <p:nvPr/>
          </p:nvCxnSpPr>
          <p:spPr>
            <a:xfrm flipV="1">
              <a:off x="22671318" y="9890150"/>
              <a:ext cx="512009" cy="3635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直線コネクタ 91"/>
            <p:cNvCxnSpPr/>
            <p:nvPr/>
          </p:nvCxnSpPr>
          <p:spPr>
            <a:xfrm flipV="1">
              <a:off x="23351646" y="9721813"/>
              <a:ext cx="588333" cy="3980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直線コネクタ 92"/>
            <p:cNvCxnSpPr/>
            <p:nvPr/>
          </p:nvCxnSpPr>
          <p:spPr>
            <a:xfrm flipV="1">
              <a:off x="23068113" y="9752637"/>
              <a:ext cx="588333" cy="3980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4" name="直線コネクタ 93"/>
            <p:cNvCxnSpPr/>
            <p:nvPr/>
          </p:nvCxnSpPr>
          <p:spPr>
            <a:xfrm flipV="1">
              <a:off x="23268302" y="9436891"/>
              <a:ext cx="588333" cy="3980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直線コネクタ 94"/>
            <p:cNvCxnSpPr>
              <a:endCxn id="74" idx="3"/>
            </p:cNvCxnSpPr>
            <p:nvPr/>
          </p:nvCxnSpPr>
          <p:spPr>
            <a:xfrm flipV="1">
              <a:off x="23773567" y="9303545"/>
              <a:ext cx="473589" cy="33913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直線コネクタ 95"/>
            <p:cNvCxnSpPr/>
            <p:nvPr/>
          </p:nvCxnSpPr>
          <p:spPr>
            <a:xfrm flipV="1">
              <a:off x="24276274" y="8904236"/>
              <a:ext cx="463326" cy="33982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線コネクタ 96"/>
            <p:cNvCxnSpPr/>
            <p:nvPr/>
          </p:nvCxnSpPr>
          <p:spPr>
            <a:xfrm flipV="1">
              <a:off x="24183156" y="8865528"/>
              <a:ext cx="588333" cy="33712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線コネクタ 97"/>
            <p:cNvCxnSpPr/>
            <p:nvPr/>
          </p:nvCxnSpPr>
          <p:spPr>
            <a:xfrm flipV="1">
              <a:off x="24274086" y="8917782"/>
              <a:ext cx="467702" cy="42808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99" name="Picture 285">
              <a:extLst>
                <a:ext uri="{FF2B5EF4-FFF2-40B4-BE49-F238E27FC236}">
                  <a16:creationId xmlns="" xmlns:a16="http://schemas.microsoft.com/office/drawing/2014/main" id="{9F97FC59-C1EE-4BCA-84F1-0DAF657C16E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0940" b="14969"/>
            <a:stretch/>
          </p:blipFill>
          <p:spPr bwMode="auto">
            <a:xfrm>
              <a:off x="21807144" y="9953625"/>
              <a:ext cx="442913" cy="146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0" name="直線コネクタ 99"/>
            <p:cNvCxnSpPr/>
            <p:nvPr/>
          </p:nvCxnSpPr>
          <p:spPr>
            <a:xfrm flipV="1">
              <a:off x="23773567" y="9790869"/>
              <a:ext cx="979634" cy="10356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直線コネクタ 100"/>
            <p:cNvCxnSpPr>
              <a:stCxn id="103" idx="2"/>
            </p:cNvCxnSpPr>
            <p:nvPr/>
          </p:nvCxnSpPr>
          <p:spPr>
            <a:xfrm>
              <a:off x="23363547" y="8197751"/>
              <a:ext cx="772082" cy="86341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02" name="テキスト ボックス 101"/>
            <p:cNvSpPr txBox="1"/>
            <p:nvPr/>
          </p:nvSpPr>
          <p:spPr>
            <a:xfrm>
              <a:off x="23114014" y="10826496"/>
              <a:ext cx="1771635" cy="523220"/>
            </a:xfrm>
            <a:prstGeom prst="rect">
              <a:avLst/>
            </a:prstGeom>
            <a:noFill/>
          </p:spPr>
          <p:txBody>
            <a:bodyPr wrap="square" rtlCol="0">
              <a:spAutoFit/>
            </a:bodyPr>
            <a:lstStyle/>
            <a:p>
              <a:r>
                <a:rPr kumimoji="1" lang="ja-JP" altLang="en-US" sz="2800" dirty="0" smtClean="0"/>
                <a:t>焦電素子</a:t>
              </a:r>
              <a:endParaRPr kumimoji="1" lang="ja-JP" altLang="en-US" sz="2800" dirty="0"/>
            </a:p>
          </p:txBody>
        </p:sp>
        <p:sp>
          <p:nvSpPr>
            <p:cNvPr id="103" name="テキスト ボックス 102"/>
            <p:cNvSpPr txBox="1"/>
            <p:nvPr/>
          </p:nvSpPr>
          <p:spPr>
            <a:xfrm>
              <a:off x="22521686" y="7674531"/>
              <a:ext cx="1683722" cy="523220"/>
            </a:xfrm>
            <a:prstGeom prst="rect">
              <a:avLst/>
            </a:prstGeom>
            <a:noFill/>
          </p:spPr>
          <p:txBody>
            <a:bodyPr wrap="square" rtlCol="0">
              <a:spAutoFit/>
            </a:bodyPr>
            <a:lstStyle/>
            <a:p>
              <a:r>
                <a:rPr kumimoji="1" lang="en-US" altLang="ja-JP" sz="2400" b="1" dirty="0" smtClean="0">
                  <a:latin typeface="+mn-ea"/>
                </a:rPr>
                <a:t>Ge</a:t>
              </a:r>
              <a:r>
                <a:rPr kumimoji="1" lang="ja-JP" altLang="en-US" sz="2800" dirty="0" smtClean="0">
                  <a:latin typeface="+mn-ea"/>
                </a:rPr>
                <a:t>レンズ</a:t>
              </a:r>
              <a:endParaRPr kumimoji="1" lang="ja-JP" altLang="en-US" sz="2400" dirty="0">
                <a:latin typeface="+mn-ea"/>
              </a:endParaRPr>
            </a:p>
          </p:txBody>
        </p:sp>
        <p:sp>
          <p:nvSpPr>
            <p:cNvPr id="104" name="テキスト ボックス 103"/>
            <p:cNvSpPr txBox="1"/>
            <p:nvPr/>
          </p:nvSpPr>
          <p:spPr>
            <a:xfrm>
              <a:off x="22215278" y="7182531"/>
              <a:ext cx="2031878" cy="523220"/>
            </a:xfrm>
            <a:prstGeom prst="rect">
              <a:avLst/>
            </a:prstGeom>
            <a:noFill/>
          </p:spPr>
          <p:txBody>
            <a:bodyPr wrap="square" rtlCol="0">
              <a:spAutoFit/>
            </a:bodyPr>
            <a:lstStyle/>
            <a:p>
              <a:r>
                <a:rPr kumimoji="1" lang="ja-JP" altLang="en-US" sz="2800" dirty="0" smtClean="0">
                  <a:solidFill>
                    <a:srgbClr val="FF0000"/>
                  </a:solidFill>
                  <a:latin typeface="+mn-ea"/>
                </a:rPr>
                <a:t>赤外線放出</a:t>
              </a:r>
              <a:endParaRPr kumimoji="1" lang="ja-JP" altLang="en-US" sz="2800" dirty="0">
                <a:solidFill>
                  <a:srgbClr val="FF0000"/>
                </a:solidFill>
                <a:latin typeface="+mn-ea"/>
              </a:endParaRPr>
            </a:p>
          </p:txBody>
        </p:sp>
      </p:grpSp>
      <p:grpSp>
        <p:nvGrpSpPr>
          <p:cNvPr id="114" name="グループ化 113"/>
          <p:cNvGrpSpPr/>
          <p:nvPr/>
        </p:nvGrpSpPr>
        <p:grpSpPr>
          <a:xfrm>
            <a:off x="21633316" y="10264642"/>
            <a:ext cx="4063999" cy="3492767"/>
            <a:chOff x="29095701" y="8901441"/>
            <a:chExt cx="4063999" cy="3492767"/>
          </a:xfrm>
        </p:grpSpPr>
        <p:sp>
          <p:nvSpPr>
            <p:cNvPr id="115" name="円弧 114"/>
            <p:cNvSpPr/>
            <p:nvPr/>
          </p:nvSpPr>
          <p:spPr>
            <a:xfrm>
              <a:off x="30525085" y="11338919"/>
              <a:ext cx="865188" cy="1055289"/>
            </a:xfrm>
            <a:prstGeom prst="arc">
              <a:avLst>
                <a:gd name="adj1" fmla="val 16711256"/>
                <a:gd name="adj2" fmla="val 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grpSp>
          <p:nvGrpSpPr>
            <p:cNvPr id="116" name="グループ化 115"/>
            <p:cNvGrpSpPr/>
            <p:nvPr/>
          </p:nvGrpSpPr>
          <p:grpSpPr>
            <a:xfrm>
              <a:off x="29095701" y="8901441"/>
              <a:ext cx="4063999" cy="2984173"/>
              <a:chOff x="29095701" y="8901441"/>
              <a:chExt cx="4063999" cy="2984173"/>
            </a:xfrm>
          </p:grpSpPr>
          <p:grpSp>
            <p:nvGrpSpPr>
              <p:cNvPr id="117" name="グループ化 116"/>
              <p:cNvGrpSpPr/>
              <p:nvPr/>
            </p:nvGrpSpPr>
            <p:grpSpPr>
              <a:xfrm>
                <a:off x="29095701" y="9294020"/>
                <a:ext cx="2702718" cy="2582862"/>
                <a:chOff x="25222200" y="12372182"/>
                <a:chExt cx="2702718" cy="2582862"/>
              </a:xfrm>
            </p:grpSpPr>
            <p:sp>
              <p:nvSpPr>
                <p:cNvPr id="122" name="フローチャート : 判断 121"/>
                <p:cNvSpPr/>
                <p:nvPr/>
              </p:nvSpPr>
              <p:spPr>
                <a:xfrm>
                  <a:off x="25222200" y="12372182"/>
                  <a:ext cx="2702718" cy="2582862"/>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3" name="円/楕円 122"/>
                <p:cNvSpPr/>
                <p:nvPr/>
              </p:nvSpPr>
              <p:spPr>
                <a:xfrm>
                  <a:off x="26207402" y="12676188"/>
                  <a:ext cx="712470" cy="759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1</a:t>
                  </a:r>
                  <a:endParaRPr kumimoji="1" lang="ja-JP" altLang="en-US" sz="3600" dirty="0">
                    <a:solidFill>
                      <a:schemeClr val="tx1"/>
                    </a:solidFill>
                  </a:endParaRPr>
                </a:p>
              </p:txBody>
            </p:sp>
            <p:sp>
              <p:nvSpPr>
                <p:cNvPr id="124" name="円/楕円 123"/>
                <p:cNvSpPr/>
                <p:nvPr/>
              </p:nvSpPr>
              <p:spPr>
                <a:xfrm>
                  <a:off x="25569067" y="13287375"/>
                  <a:ext cx="712470" cy="759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smtClean="0">
                      <a:solidFill>
                        <a:schemeClr val="tx1"/>
                      </a:solidFill>
                    </a:rPr>
                    <a:t>2</a:t>
                  </a:r>
                  <a:endParaRPr kumimoji="1" lang="ja-JP" altLang="en-US" sz="3600" dirty="0">
                    <a:solidFill>
                      <a:schemeClr val="tx1"/>
                    </a:solidFill>
                  </a:endParaRPr>
                </a:p>
              </p:txBody>
            </p:sp>
            <p:sp>
              <p:nvSpPr>
                <p:cNvPr id="125" name="円/楕円 124"/>
                <p:cNvSpPr/>
                <p:nvPr/>
              </p:nvSpPr>
              <p:spPr>
                <a:xfrm>
                  <a:off x="26214703" y="13949364"/>
                  <a:ext cx="712470" cy="759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smtClean="0">
                      <a:solidFill>
                        <a:schemeClr val="tx1"/>
                      </a:solidFill>
                    </a:rPr>
                    <a:t>3</a:t>
                  </a:r>
                  <a:endParaRPr kumimoji="1" lang="ja-JP" altLang="en-US" sz="3600" dirty="0">
                    <a:solidFill>
                      <a:schemeClr val="tx1"/>
                    </a:solidFill>
                  </a:endParaRPr>
                </a:p>
              </p:txBody>
            </p:sp>
            <p:sp>
              <p:nvSpPr>
                <p:cNvPr id="126" name="円/楕円 125"/>
                <p:cNvSpPr/>
                <p:nvPr/>
              </p:nvSpPr>
              <p:spPr>
                <a:xfrm>
                  <a:off x="26823352" y="13292138"/>
                  <a:ext cx="712470" cy="759619"/>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solidFill>
                        <a:schemeClr val="tx1"/>
                      </a:solidFill>
                    </a:rPr>
                    <a:t>4</a:t>
                  </a:r>
                  <a:endParaRPr kumimoji="1" lang="ja-JP" altLang="en-US" sz="3600" dirty="0">
                    <a:solidFill>
                      <a:schemeClr val="tx1"/>
                    </a:solidFill>
                  </a:endParaRPr>
                </a:p>
              </p:txBody>
            </p:sp>
          </p:grpSp>
          <p:cxnSp>
            <p:nvCxnSpPr>
              <p:cNvPr id="118" name="直線矢印コネクタ 117"/>
              <p:cNvCxnSpPr/>
              <p:nvPr/>
            </p:nvCxnSpPr>
            <p:spPr>
              <a:xfrm flipV="1">
                <a:off x="30665737" y="9145588"/>
                <a:ext cx="717551" cy="656434"/>
              </a:xfrm>
              <a:prstGeom prst="straightConnector1">
                <a:avLst/>
              </a:prstGeom>
              <a:ln w="508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19" name="テキスト ボックス 118"/>
              <p:cNvSpPr txBox="1"/>
              <p:nvPr/>
            </p:nvSpPr>
            <p:spPr>
              <a:xfrm>
                <a:off x="31383288" y="8901441"/>
                <a:ext cx="1776412" cy="523220"/>
              </a:xfrm>
              <a:prstGeom prst="rect">
                <a:avLst/>
              </a:prstGeom>
              <a:noFill/>
            </p:spPr>
            <p:txBody>
              <a:bodyPr wrap="square" rtlCol="0">
                <a:spAutoFit/>
              </a:bodyPr>
              <a:lstStyle/>
              <a:p>
                <a:r>
                  <a:rPr kumimoji="1" lang="ja-JP" altLang="en-US" sz="2800" dirty="0" smtClean="0"/>
                  <a:t>焦電素子</a:t>
                </a:r>
                <a:endParaRPr kumimoji="1" lang="ja-JP" altLang="en-US" sz="2800" dirty="0"/>
              </a:p>
            </p:txBody>
          </p:sp>
          <p:cxnSp>
            <p:nvCxnSpPr>
              <p:cNvPr id="120" name="直線コネクタ 119"/>
              <p:cNvCxnSpPr/>
              <p:nvPr/>
            </p:nvCxnSpPr>
            <p:spPr>
              <a:xfrm>
                <a:off x="30483174" y="11885614"/>
                <a:ext cx="1236664"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テキスト ボックス 120"/>
              <p:cNvSpPr txBox="1"/>
              <p:nvPr/>
            </p:nvSpPr>
            <p:spPr>
              <a:xfrm>
                <a:off x="31300738" y="11243472"/>
                <a:ext cx="1223962" cy="523220"/>
              </a:xfrm>
              <a:prstGeom prst="rect">
                <a:avLst/>
              </a:prstGeom>
              <a:noFill/>
            </p:spPr>
            <p:txBody>
              <a:bodyPr wrap="square" rtlCol="0">
                <a:spAutoFit/>
              </a:bodyPr>
              <a:lstStyle/>
              <a:p>
                <a:r>
                  <a:rPr kumimoji="1" lang="en-US" altLang="ja-JP" sz="2800" dirty="0" smtClean="0"/>
                  <a:t>45°</a:t>
                </a:r>
                <a:endParaRPr kumimoji="1" lang="ja-JP" altLang="en-US" sz="2800" dirty="0"/>
              </a:p>
            </p:txBody>
          </p:sp>
        </p:grpSp>
      </p:grpSp>
    </p:spTree>
    <p:extLst>
      <p:ext uri="{BB962C8B-B14F-4D97-AF65-F5344CB8AC3E}">
        <p14:creationId xmlns:p14="http://schemas.microsoft.com/office/powerpoint/2010/main" val="198204267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279</TotalTime>
  <Words>1327</Words>
  <Application>Microsoft Office PowerPoint</Application>
  <PresentationFormat>ユーザー設定</PresentationFormat>
  <Paragraphs>285</Paragraphs>
  <Slides>2</Slides>
  <Notes>0</Notes>
  <HiddenSlides>0</HiddenSlides>
  <MMClips>0</MMClips>
  <ScaleCrop>false</ScaleCrop>
  <HeadingPairs>
    <vt:vector size="4" baseType="variant">
      <vt:variant>
        <vt:lpstr>テーマ</vt:lpstr>
      </vt:variant>
      <vt:variant>
        <vt:i4>1</vt:i4>
      </vt:variant>
      <vt:variant>
        <vt:lpstr>スライド タイトル</vt:lpstr>
      </vt:variant>
      <vt:variant>
        <vt:i4>2</vt:i4>
      </vt:variant>
    </vt:vector>
  </HeadingPairs>
  <TitlesOfParts>
    <vt:vector size="3" baseType="lpstr">
      <vt:lpstr>Office 主题</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·韩大狗SpikeJi.Yi</dc:creator>
  <cp:lastModifiedBy>FJ-USER</cp:lastModifiedBy>
  <cp:revision>36</cp:revision>
  <dcterms:created xsi:type="dcterms:W3CDTF">2018-05-27T18:20:00Z</dcterms:created>
  <dcterms:modified xsi:type="dcterms:W3CDTF">2018-05-30T09:00:01Z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